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5" r:id="rId1"/>
  </p:sldMasterIdLst>
  <p:notesMasterIdLst>
    <p:notesMasterId r:id="rId85"/>
  </p:notesMasterIdLst>
  <p:handoutMasterIdLst>
    <p:handoutMasterId r:id="rId86"/>
  </p:handoutMasterIdLst>
  <p:sldIdLst>
    <p:sldId id="3367" r:id="rId2"/>
    <p:sldId id="3970" r:id="rId3"/>
    <p:sldId id="3971" r:id="rId4"/>
    <p:sldId id="3972" r:id="rId5"/>
    <p:sldId id="3973" r:id="rId6"/>
    <p:sldId id="3974" r:id="rId7"/>
    <p:sldId id="3975" r:id="rId8"/>
    <p:sldId id="3976" r:id="rId9"/>
    <p:sldId id="3977" r:id="rId10"/>
    <p:sldId id="3978" r:id="rId11"/>
    <p:sldId id="3979" r:id="rId12"/>
    <p:sldId id="3980" r:id="rId13"/>
    <p:sldId id="3982" r:id="rId14"/>
    <p:sldId id="3983" r:id="rId15"/>
    <p:sldId id="3984" r:id="rId16"/>
    <p:sldId id="3063" r:id="rId17"/>
    <p:sldId id="2864" r:id="rId18"/>
    <p:sldId id="3288" r:id="rId19"/>
    <p:sldId id="3289" r:id="rId20"/>
    <p:sldId id="3290" r:id="rId21"/>
    <p:sldId id="3365" r:id="rId22"/>
    <p:sldId id="3292" r:id="rId23"/>
    <p:sldId id="3293" r:id="rId24"/>
    <p:sldId id="3294" r:id="rId25"/>
    <p:sldId id="3344" r:id="rId26"/>
    <p:sldId id="3295" r:id="rId27"/>
    <p:sldId id="3296" r:id="rId28"/>
    <p:sldId id="3297" r:id="rId29"/>
    <p:sldId id="3298" r:id="rId30"/>
    <p:sldId id="3299" r:id="rId31"/>
    <p:sldId id="3300" r:id="rId32"/>
    <p:sldId id="3301" r:id="rId33"/>
    <p:sldId id="3302" r:id="rId34"/>
    <p:sldId id="3303" r:id="rId35"/>
    <p:sldId id="3304" r:id="rId36"/>
    <p:sldId id="3305" r:id="rId37"/>
    <p:sldId id="3306" r:id="rId38"/>
    <p:sldId id="3308" r:id="rId39"/>
    <p:sldId id="3309" r:id="rId40"/>
    <p:sldId id="3310" r:id="rId41"/>
    <p:sldId id="3311" r:id="rId42"/>
    <p:sldId id="3312" r:id="rId43"/>
    <p:sldId id="3313" r:id="rId44"/>
    <p:sldId id="3315" r:id="rId45"/>
    <p:sldId id="3316" r:id="rId46"/>
    <p:sldId id="3317" r:id="rId47"/>
    <p:sldId id="3318" r:id="rId48"/>
    <p:sldId id="3319" r:id="rId49"/>
    <p:sldId id="3320" r:id="rId50"/>
    <p:sldId id="3321" r:id="rId51"/>
    <p:sldId id="3322" r:id="rId52"/>
    <p:sldId id="3985" r:id="rId53"/>
    <p:sldId id="3064" r:id="rId54"/>
    <p:sldId id="3323" r:id="rId55"/>
    <p:sldId id="3324" r:id="rId56"/>
    <p:sldId id="3331" r:id="rId57"/>
    <p:sldId id="3332" r:id="rId58"/>
    <p:sldId id="3988" r:id="rId59"/>
    <p:sldId id="3989" r:id="rId60"/>
    <p:sldId id="3991" r:id="rId61"/>
    <p:sldId id="3992" r:id="rId62"/>
    <p:sldId id="3993" r:id="rId63"/>
    <p:sldId id="3994" r:id="rId64"/>
    <p:sldId id="3995" r:id="rId65"/>
    <p:sldId id="3336" r:id="rId66"/>
    <p:sldId id="3996" r:id="rId67"/>
    <p:sldId id="3275" r:id="rId68"/>
    <p:sldId id="3276" r:id="rId69"/>
    <p:sldId id="3339" r:id="rId70"/>
    <p:sldId id="3997" r:id="rId71"/>
    <p:sldId id="3998" r:id="rId72"/>
    <p:sldId id="4000" r:id="rId73"/>
    <p:sldId id="3366" r:id="rId74"/>
    <p:sldId id="3347" r:id="rId75"/>
    <p:sldId id="3349" r:id="rId76"/>
    <p:sldId id="3350" r:id="rId77"/>
    <p:sldId id="3351" r:id="rId78"/>
    <p:sldId id="4001" r:id="rId79"/>
    <p:sldId id="4002" r:id="rId80"/>
    <p:sldId id="4003" r:id="rId81"/>
    <p:sldId id="4004" r:id="rId82"/>
    <p:sldId id="4005" r:id="rId83"/>
    <p:sldId id="4006" r:id="rId84"/>
  </p:sldIdLst>
  <p:sldSz cx="9906000" cy="6858000" type="A4"/>
  <p:notesSz cx="9928225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EFE"/>
    <a:srgbClr val="21569E"/>
    <a:srgbClr val="FFFFFF"/>
    <a:srgbClr val="0000FF"/>
    <a:srgbClr val="129BA6"/>
    <a:srgbClr val="FF9664"/>
    <a:srgbClr val="D24656"/>
    <a:srgbClr val="536D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TxStyle/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1" autoAdjust="0"/>
    <p:restoredTop sz="87198" autoAdjust="0"/>
  </p:normalViewPr>
  <p:slideViewPr>
    <p:cSldViewPr snapToGrid="0">
      <p:cViewPr varScale="1">
        <p:scale>
          <a:sx n="80" d="100"/>
          <a:sy n="80" d="100"/>
        </p:scale>
        <p:origin x="1003" y="53"/>
      </p:cViewPr>
      <p:guideLst>
        <p:guide orient="horz" pos="2159"/>
        <p:guide pos="3119"/>
      </p:guideLst>
    </p:cSldViewPr>
  </p:slideViewPr>
  <p:outlineViewPr>
    <p:cViewPr>
      <p:scale>
        <a:sx n="33" d="100"/>
        <a:sy n="33" d="100"/>
      </p:scale>
      <p:origin x="0" y="-952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50922"/>
    </p:cViewPr>
  </p:sorterViewPr>
  <p:notesViewPr>
    <p:cSldViewPr snapToGrid="0">
      <p:cViewPr varScale="1">
        <p:scale>
          <a:sx n="94" d="100"/>
          <a:sy n="94" d="100"/>
        </p:scale>
        <p:origin x="1258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92CFBF-D38D-421E-B30A-F98A0FC82B3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399C46D-10FE-4AB9-AB68-59C2A696DA81}">
      <dgm:prSet phldrT="[텍스트]"/>
      <dgm:spPr/>
      <dgm:t>
        <a:bodyPr/>
        <a:lstStyle/>
        <a:p>
          <a:pPr latinLnBrk="1"/>
          <a:r>
            <a:rPr lang="en-US" altLang="en-US" dirty="0">
              <a:latin typeface="+mn-ea"/>
              <a:ea typeface="+mn-ea"/>
            </a:rPr>
            <a:t>Cloud Native</a:t>
          </a:r>
          <a:endParaRPr lang="ko-KR" altLang="en-US" dirty="0">
            <a:latin typeface="+mn-ea"/>
            <a:ea typeface="+mn-ea"/>
          </a:endParaRPr>
        </a:p>
      </dgm:t>
    </dgm:pt>
    <dgm:pt modelId="{1431FA25-E189-490C-826B-47850BDAF412}" type="parTrans" cxnId="{3487173C-5390-47B0-94F5-3184106C60D2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66A713F0-42AA-4B9A-9E9E-6049E6D535CA}" type="sibTrans" cxnId="{3487173C-5390-47B0-94F5-3184106C60D2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1A67FC2F-5EF4-464D-8D12-422E10679323}">
      <dgm:prSet phldrT="[텍스트]" custT="1"/>
      <dgm:spPr/>
      <dgm:t>
        <a:bodyPr/>
        <a:lstStyle/>
        <a:p>
          <a:pPr latinLnBrk="1"/>
          <a:r>
            <a:rPr lang="en-US" altLang="en-US" sz="1400" dirty="0" err="1">
              <a:latin typeface="+mn-ea"/>
              <a:ea typeface="+mn-ea"/>
            </a:rPr>
            <a:t>Microservices</a:t>
          </a:r>
          <a:r>
            <a:rPr lang="en-US" altLang="en-US" sz="1400" dirty="0">
              <a:latin typeface="+mn-ea"/>
              <a:ea typeface="+mn-ea"/>
            </a:rPr>
            <a:t> </a:t>
          </a:r>
          <a:r>
            <a:rPr lang="ko-KR" altLang="en-US" sz="1400" dirty="0">
              <a:latin typeface="+mn-ea"/>
              <a:ea typeface="+mn-ea"/>
            </a:rPr>
            <a:t>구조</a:t>
          </a:r>
        </a:p>
      </dgm:t>
    </dgm:pt>
    <dgm:pt modelId="{B7F55128-8E61-4694-8CA2-462AF1F08012}" type="parTrans" cxnId="{8DB39EFC-8AC3-4E2C-B26B-CE0CFDDC9FD7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E6F7A910-3B80-4374-ACE6-ECBF1E1A6B76}" type="sibTrans" cxnId="{8DB39EFC-8AC3-4E2C-B26B-CE0CFDDC9FD7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220801C6-5C36-4FE7-BF23-7EE58EF82366}">
      <dgm:prSet phldrT="[텍스트]"/>
      <dgm:spPr/>
      <dgm:t>
        <a:bodyPr/>
        <a:lstStyle/>
        <a:p>
          <a:pPr latinLnBrk="1"/>
          <a:r>
            <a:rPr lang="en-US" altLang="en-US">
              <a:latin typeface="+mn-ea"/>
              <a:ea typeface="+mn-ea"/>
            </a:rPr>
            <a:t>Cloud Resilient</a:t>
          </a:r>
          <a:endParaRPr lang="ko-KR" altLang="en-US">
            <a:latin typeface="+mn-ea"/>
            <a:ea typeface="+mn-ea"/>
          </a:endParaRPr>
        </a:p>
      </dgm:t>
    </dgm:pt>
    <dgm:pt modelId="{922B3DDE-049C-407A-AF7C-DA23589226AF}" type="parTrans" cxnId="{7BEDF177-967B-4101-B5A6-99A27A15DA8D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AB86BD3F-4C07-42F0-B464-4BA6A261AE7A}" type="sibTrans" cxnId="{7BEDF177-967B-4101-B5A6-99A27A15DA8D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B542E765-C1F0-474B-9C14-E0F6F81D5ED9}">
      <dgm:prSet phldrT="[텍스트]" custT="1"/>
      <dgm:spPr/>
      <dgm:t>
        <a:bodyPr/>
        <a:lstStyle/>
        <a:p>
          <a:pPr latinLnBrk="1"/>
          <a:r>
            <a:rPr lang="en-US" altLang="en-US" sz="1400">
              <a:latin typeface="+mn-ea"/>
              <a:ea typeface="+mn-ea"/>
            </a:rPr>
            <a:t>Fault-tolerant </a:t>
          </a:r>
          <a:r>
            <a:rPr lang="ko-KR" altLang="en-US" sz="1400">
              <a:latin typeface="+mn-ea"/>
              <a:ea typeface="+mn-ea"/>
            </a:rPr>
            <a:t>와 </a:t>
          </a:r>
          <a:r>
            <a:rPr lang="en-US" altLang="en-US" sz="1400">
              <a:latin typeface="+mn-ea"/>
              <a:ea typeface="+mn-ea"/>
            </a:rPr>
            <a:t>resilient design</a:t>
          </a:r>
          <a:endParaRPr lang="ko-KR" altLang="en-US" sz="1400">
            <a:latin typeface="+mn-ea"/>
            <a:ea typeface="+mn-ea"/>
          </a:endParaRPr>
        </a:p>
      </dgm:t>
    </dgm:pt>
    <dgm:pt modelId="{26E84064-225C-4DC6-A30B-5DC0074E864A}" type="parTrans" cxnId="{BA99E4B0-0336-45CE-A775-6AEDC80BFEBA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5E8C575C-1048-4565-ADD8-B14EC2E2C2AD}" type="sibTrans" cxnId="{BA99E4B0-0336-45CE-A775-6AEDC80BFEBA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5C1CD24C-D3A8-4210-9937-47E398F2E7E4}">
      <dgm:prSet phldrT="[텍스트]"/>
      <dgm:spPr/>
      <dgm:t>
        <a:bodyPr/>
        <a:lstStyle/>
        <a:p>
          <a:pPr latinLnBrk="1"/>
          <a:r>
            <a:rPr lang="en-US" altLang="ko-KR">
              <a:latin typeface="+mn-ea"/>
              <a:ea typeface="+mn-ea"/>
            </a:rPr>
            <a:t>Cloud Ready</a:t>
          </a:r>
        </a:p>
      </dgm:t>
    </dgm:pt>
    <dgm:pt modelId="{C2B5F73B-178B-4838-93C6-6BF4D4E412B1}" type="parTrans" cxnId="{46584202-3C1A-44D1-8876-7A264C2558A3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E423B338-9BA3-4AB1-892F-A3882967B4C3}" type="sibTrans" cxnId="{46584202-3C1A-44D1-8876-7A264C2558A3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3943E2EE-A883-4A94-B6AC-9C1ACC11C5A3}">
      <dgm:prSet phldrT="[텍스트]" custT="1"/>
      <dgm:spPr/>
      <dgm:t>
        <a:bodyPr/>
        <a:lstStyle/>
        <a:p>
          <a:pPr latinLnBrk="1"/>
          <a:r>
            <a:rPr lang="en-US" altLang="en-US" sz="1400" dirty="0">
              <a:latin typeface="+mn-ea"/>
              <a:ea typeface="+mn-ea"/>
            </a:rPr>
            <a:t>No permanent disk access</a:t>
          </a:r>
          <a:endParaRPr lang="ko-KR" altLang="en-US" sz="1400" dirty="0">
            <a:latin typeface="+mn-ea"/>
            <a:ea typeface="+mn-ea"/>
          </a:endParaRPr>
        </a:p>
      </dgm:t>
    </dgm:pt>
    <dgm:pt modelId="{4F0E0D09-E6AC-427F-9976-7E11FB36BAFE}" type="parTrans" cxnId="{CE2622D5-39C1-4329-821E-B98EBAFBC75F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3A9F61EC-1EAD-4CAB-A989-42BAB5AF30E9}" type="sibTrans" cxnId="{CE2622D5-39C1-4329-821E-B98EBAFBC75F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A1583399-09D4-4CA1-8E5A-4CC7A05C5EAB}">
      <dgm:prSet phldrT="[텍스트]" custT="1"/>
      <dgm:spPr/>
      <dgm:t>
        <a:bodyPr/>
        <a:lstStyle/>
        <a:p>
          <a:pPr latinLnBrk="1"/>
          <a:r>
            <a:rPr lang="en-US" altLang="ko-KR" sz="1400">
              <a:latin typeface="+mn-ea"/>
              <a:ea typeface="+mn-ea"/>
            </a:rPr>
            <a:t>12 Factor App </a:t>
          </a:r>
          <a:r>
            <a:rPr lang="ko-KR" altLang="en-US" sz="1400">
              <a:latin typeface="+mn-ea"/>
              <a:ea typeface="+mn-ea"/>
            </a:rPr>
            <a:t>준수</a:t>
          </a:r>
          <a:endParaRPr lang="en-US" altLang="ko-KR" sz="1400">
            <a:latin typeface="+mn-ea"/>
            <a:ea typeface="+mn-ea"/>
          </a:endParaRPr>
        </a:p>
      </dgm:t>
    </dgm:pt>
    <dgm:pt modelId="{0C8A951F-C01D-4213-B3BD-2C6EC844AACE}" type="parTrans" cxnId="{390FBD07-1D7B-4760-B3B3-059F0737BF09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0A1BCA23-7645-4C51-9661-CA36C60AC822}" type="sibTrans" cxnId="{390FBD07-1D7B-4760-B3B3-059F0737BF09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40B2EEC5-41E2-44EE-A575-3B35890004B0}">
      <dgm:prSet phldrT="[텍스트]"/>
      <dgm:spPr/>
      <dgm:t>
        <a:bodyPr/>
        <a:lstStyle/>
        <a:p>
          <a:pPr latinLnBrk="1"/>
          <a:r>
            <a:rPr lang="en-US" altLang="ko-KR">
              <a:latin typeface="+mn-ea"/>
              <a:ea typeface="+mn-ea"/>
            </a:rPr>
            <a:t>Cloud Friendly</a:t>
          </a:r>
        </a:p>
      </dgm:t>
    </dgm:pt>
    <dgm:pt modelId="{003EE6F7-84EC-4C24-8AF5-438EF84A3D74}" type="parTrans" cxnId="{DF3E937C-1F2E-4EF5-B8FC-B471EDD0433B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A2D40885-7E0F-42A7-B7FD-D372420B0237}" type="sibTrans" cxnId="{DF3E937C-1F2E-4EF5-B8FC-B471EDD0433B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7F5708E5-2595-4154-BD55-D00107DB5CCE}">
      <dgm:prSet custT="1"/>
      <dgm:spPr/>
      <dgm:t>
        <a:bodyPr/>
        <a:lstStyle/>
        <a:p>
          <a:pPr latinLnBrk="1"/>
          <a:r>
            <a:rPr lang="en-US" altLang="en-US" sz="1400">
              <a:latin typeface="+mn-ea"/>
              <a:ea typeface="+mn-ea"/>
            </a:rPr>
            <a:t>API </a:t>
          </a:r>
          <a:r>
            <a:rPr lang="ko-KR" altLang="en-US" sz="1400">
              <a:latin typeface="+mn-ea"/>
              <a:ea typeface="+mn-ea"/>
            </a:rPr>
            <a:t>기반 설계</a:t>
          </a:r>
        </a:p>
      </dgm:t>
    </dgm:pt>
    <dgm:pt modelId="{2CD024B6-BA30-41E4-AFDB-5A512D03E358}" type="parTrans" cxnId="{62A234DF-6228-4BE1-A208-309FA2D8B804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0238BB8A-2974-47E6-BFB5-F774C5F4755B}" type="sibTrans" cxnId="{62A234DF-6228-4BE1-A208-309FA2D8B804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9E772E99-8D4D-4C25-BA0F-D4CC3A3557E2}">
      <dgm:prSet custT="1"/>
      <dgm:spPr/>
      <dgm:t>
        <a:bodyPr/>
        <a:lstStyle/>
        <a:p>
          <a:pPr latinLnBrk="1"/>
          <a:r>
            <a:rPr lang="en-US" altLang="en-US" sz="1400">
              <a:latin typeface="+mn-ea"/>
              <a:ea typeface="+mn-ea"/>
            </a:rPr>
            <a:t>Cloud-agnostic runtime implementation</a:t>
          </a:r>
          <a:endParaRPr lang="ko-KR" altLang="en-US" sz="1400">
            <a:latin typeface="+mn-ea"/>
            <a:ea typeface="+mn-ea"/>
          </a:endParaRPr>
        </a:p>
      </dgm:t>
    </dgm:pt>
    <dgm:pt modelId="{2A55038E-7D77-43AC-A623-9542CE1AF134}" type="parTrans" cxnId="{9B1754DB-6B65-4C9A-9992-E3DEC7B60AE9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FCA61F64-2CAB-4A1A-8C99-33BED33E33BC}" type="sibTrans" cxnId="{9B1754DB-6B65-4C9A-9992-E3DEC7B60AE9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2869F5B4-C44D-45B3-9663-61582D88B648}">
      <dgm:prSet custT="1"/>
      <dgm:spPr/>
      <dgm:t>
        <a:bodyPr/>
        <a:lstStyle/>
        <a:p>
          <a:pPr latinLnBrk="1"/>
          <a:r>
            <a:rPr lang="en-US" altLang="en-US" sz="1400" dirty="0">
              <a:latin typeface="+mn-ea"/>
              <a:ea typeface="+mn-ea"/>
            </a:rPr>
            <a:t>Metrics</a:t>
          </a:r>
          <a:r>
            <a:rPr lang="ko-KR" altLang="en-US" sz="1400" dirty="0">
              <a:latin typeface="+mn-ea"/>
              <a:ea typeface="+mn-ea"/>
            </a:rPr>
            <a:t>과</a:t>
          </a:r>
          <a:r>
            <a:rPr lang="en-US" altLang="en-US" sz="1400" dirty="0">
              <a:latin typeface="+mn-ea"/>
              <a:ea typeface="+mn-ea"/>
            </a:rPr>
            <a:t> monitoring </a:t>
          </a:r>
          <a:r>
            <a:rPr lang="ko-KR" altLang="en-US" sz="1400" dirty="0">
              <a:latin typeface="+mn-ea"/>
              <a:ea typeface="+mn-ea"/>
            </a:rPr>
            <a:t>포함</a:t>
          </a:r>
        </a:p>
      </dgm:t>
    </dgm:pt>
    <dgm:pt modelId="{A96B726D-9206-41EE-8067-A6B8616BEFD9}" type="parTrans" cxnId="{CC34D0AB-4C56-40B0-A2E5-E352D0CC2724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E843FDBF-E29D-49CD-A8BB-C0D4DFF40B72}" type="sibTrans" cxnId="{CC34D0AB-4C56-40B0-A2E5-E352D0CC2724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2514963D-B378-4C0E-ACAB-DFA0BD1901A5}">
      <dgm:prSet custT="1"/>
      <dgm:spPr/>
      <dgm:t>
        <a:bodyPr/>
        <a:lstStyle/>
        <a:p>
          <a:pPr latinLnBrk="1"/>
          <a:r>
            <a:rPr lang="en-US" altLang="en-US" sz="1400">
              <a:latin typeface="+mn-ea"/>
              <a:ea typeface="+mn-ea"/>
            </a:rPr>
            <a:t>Proactive failure testing</a:t>
          </a:r>
          <a:endParaRPr lang="ko-KR" altLang="en-US" sz="1400">
            <a:latin typeface="+mn-ea"/>
            <a:ea typeface="+mn-ea"/>
          </a:endParaRPr>
        </a:p>
      </dgm:t>
    </dgm:pt>
    <dgm:pt modelId="{39A653B8-4EDF-4075-94E1-248394480F5C}" type="parTrans" cxnId="{4D4E34A0-5F20-4F85-9898-F0CFD0D5EB77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86729F6B-8099-47D8-8AE2-A942A32F0951}" type="sibTrans" cxnId="{4D4E34A0-5F20-4F85-9898-F0CFD0D5EB77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777F83C0-D5ED-4862-9969-68303BA09515}">
      <dgm:prSet custT="1"/>
      <dgm:spPr/>
      <dgm:t>
        <a:bodyPr/>
        <a:lstStyle/>
        <a:p>
          <a:pPr latinLnBrk="1"/>
          <a:r>
            <a:rPr lang="ko-KR" altLang="en-US" sz="1400" dirty="0">
              <a:latin typeface="+mn-ea"/>
              <a:ea typeface="+mn-ea"/>
            </a:rPr>
            <a:t>수평적 확장</a:t>
          </a:r>
          <a:r>
            <a:rPr lang="en-US" altLang="ko-KR" sz="1400" dirty="0">
              <a:latin typeface="+mn-ea"/>
              <a:ea typeface="+mn-ea"/>
            </a:rPr>
            <a:t>(Horizontally scalable)</a:t>
          </a:r>
          <a:endParaRPr lang="ko-KR" altLang="ko-KR" sz="1400" dirty="0">
            <a:latin typeface="+mn-ea"/>
            <a:ea typeface="+mn-ea"/>
          </a:endParaRPr>
        </a:p>
      </dgm:t>
    </dgm:pt>
    <dgm:pt modelId="{8D09D195-A4BE-48F4-9E60-27BD7480DCDF}" type="parTrans" cxnId="{B940A61E-A2A4-412F-ABD4-2F4F6208E1D5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FE35BFFA-5857-40E9-961F-FAA9FCC2E934}" type="sibTrans" cxnId="{B940A61E-A2A4-412F-ABD4-2F4F6208E1D5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423586BE-A6ED-46C0-B6EA-05B8F33CF487}">
      <dgm:prSet custT="1"/>
      <dgm:spPr/>
      <dgm:t>
        <a:bodyPr/>
        <a:lstStyle/>
        <a:p>
          <a:pPr latinLnBrk="1"/>
          <a:r>
            <a:rPr lang="en-US" altLang="en-US" sz="1400">
              <a:latin typeface="+mn-ea"/>
              <a:ea typeface="+mn-ea"/>
            </a:rPr>
            <a:t>Self-contained application</a:t>
          </a:r>
          <a:endParaRPr lang="ko-KR" altLang="en-US" sz="1400">
            <a:latin typeface="+mn-ea"/>
            <a:ea typeface="+mn-ea"/>
          </a:endParaRPr>
        </a:p>
      </dgm:t>
    </dgm:pt>
    <dgm:pt modelId="{993BC6B8-C6EA-450A-87E4-222090CF0719}" type="parTrans" cxnId="{525644BA-9037-4B5E-A515-C99BBB622B8F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9E24D5F6-E84C-44AE-88A4-842B3770944D}" type="sibTrans" cxnId="{525644BA-9037-4B5E-A515-C99BBB622B8F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7EC8292F-C5F3-4C08-89C0-DC077FD2B707}">
      <dgm:prSet custT="1"/>
      <dgm:spPr/>
      <dgm:t>
        <a:bodyPr/>
        <a:lstStyle/>
        <a:p>
          <a:pPr latinLnBrk="1"/>
          <a:r>
            <a:rPr lang="ko-KR" altLang="en-US" sz="1400">
              <a:latin typeface="+mn-ea"/>
              <a:ea typeface="+mn-ea"/>
            </a:rPr>
            <a:t>플랫폼에서 네트워킹 및 포트 관리</a:t>
          </a:r>
        </a:p>
      </dgm:t>
    </dgm:pt>
    <dgm:pt modelId="{C02B71EB-80A7-4AC4-BC11-CA369FAE7693}" type="parTrans" cxnId="{78014FCD-89FD-4738-85BB-753238A65BED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7AF1E826-1836-4E8C-AE5E-07415973E70F}" type="sibTrans" cxnId="{78014FCD-89FD-4738-85BB-753238A65BED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7A9A0391-33ED-4F7A-A81D-C47B9DF992E6}">
      <dgm:prSet custT="1"/>
      <dgm:spPr/>
      <dgm:t>
        <a:bodyPr/>
        <a:lstStyle/>
        <a:p>
          <a:pPr latinLnBrk="1"/>
          <a:r>
            <a:rPr lang="ko-KR" altLang="en-US" sz="1400">
              <a:latin typeface="+mn-ea"/>
              <a:ea typeface="+mn-ea"/>
            </a:rPr>
            <a:t>플랫폼 서비스 사용</a:t>
          </a:r>
        </a:p>
      </dgm:t>
    </dgm:pt>
    <dgm:pt modelId="{72206785-3DFC-46C8-983E-7CED5F62F5F0}" type="parTrans" cxnId="{1E6B611D-49E5-43F1-A4D4-C03D63476BFA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387BDBB9-3166-445C-B89A-4346C6D7C7DB}" type="sibTrans" cxnId="{1E6B611D-49E5-43F1-A4D4-C03D63476BFA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C47E7D04-26DA-48D9-B031-0FDA68148C40}">
      <dgm:prSet custT="1"/>
      <dgm:spPr/>
      <dgm:t>
        <a:bodyPr/>
        <a:lstStyle/>
        <a:p>
          <a:pPr latinLnBrk="1"/>
          <a:r>
            <a:rPr lang="ko-KR" altLang="en-US" sz="1400">
              <a:latin typeface="+mn-ea"/>
              <a:ea typeface="+mn-ea"/>
            </a:rPr>
            <a:t>고 가용성을 위해서 플랫폼 활용</a:t>
          </a:r>
          <a:endParaRPr lang="ko-KR" altLang="ko-KR" sz="1400">
            <a:latin typeface="+mn-ea"/>
            <a:ea typeface="+mn-ea"/>
          </a:endParaRPr>
        </a:p>
      </dgm:t>
    </dgm:pt>
    <dgm:pt modelId="{56293215-6F11-4F96-9707-D0A817C1364B}" type="sibTrans" cxnId="{4F04195E-BD5D-48B6-8770-60391695218A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1FF5B2E7-7868-4AEC-96D8-63B5DDE33DF0}" type="parTrans" cxnId="{4F04195E-BD5D-48B6-8770-60391695218A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176E3780-65C9-4403-8505-4223C3A6775D}" type="pres">
      <dgm:prSet presAssocID="{E292CFBF-D38D-421E-B30A-F98A0FC82B3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BB40E8F-7F54-4949-AA91-4AC91F6D46A1}" type="pres">
      <dgm:prSet presAssocID="{6399C46D-10FE-4AB9-AB68-59C2A696DA81}" presName="linNode" presStyleCnt="0"/>
      <dgm:spPr/>
    </dgm:pt>
    <dgm:pt modelId="{635A5072-73DE-4857-A582-6F6CC7F5CBE5}" type="pres">
      <dgm:prSet presAssocID="{6399C46D-10FE-4AB9-AB68-59C2A696DA81}" presName="parentText" presStyleLbl="node1" presStyleIdx="0" presStyleCnt="4" custScaleY="63718" custLinFactNeighborX="-6283" custLinFactNeighborY="144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2854D0-1A9D-4743-A79B-9B8A5997F0A2}" type="pres">
      <dgm:prSet presAssocID="{6399C46D-10FE-4AB9-AB68-59C2A696DA81}" presName="descendantText" presStyleLbl="alignAccFollowNode1" presStyleIdx="0" presStyleCnt="4" custScaleY="8508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5C457A5-9B82-4A89-876B-16B5622EDD55}" type="pres">
      <dgm:prSet presAssocID="{66A713F0-42AA-4B9A-9E9E-6049E6D535CA}" presName="sp" presStyleCnt="0"/>
      <dgm:spPr/>
    </dgm:pt>
    <dgm:pt modelId="{22A07C8C-CDA1-4163-806C-5BAD56A7AFF0}" type="pres">
      <dgm:prSet presAssocID="{220801C6-5C36-4FE7-BF23-7EE58EF82366}" presName="linNode" presStyleCnt="0"/>
      <dgm:spPr/>
    </dgm:pt>
    <dgm:pt modelId="{DDC6B56E-D65A-429D-9DFF-DA07723F32C0}" type="pres">
      <dgm:prSet presAssocID="{220801C6-5C36-4FE7-BF23-7EE58EF82366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E968F6-3E7F-407C-952D-2BCADED7D282}" type="pres">
      <dgm:prSet presAssocID="{220801C6-5C36-4FE7-BF23-7EE58EF82366}" presName="descendantText" presStyleLbl="alignAccFollowNode1" presStyleIdx="1" presStyleCnt="4" custScaleY="144874" custLinFactNeighborY="347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32437C2-3EF6-44DD-AB52-0329168E83B7}" type="pres">
      <dgm:prSet presAssocID="{AB86BD3F-4C07-42F0-B464-4BA6A261AE7A}" presName="sp" presStyleCnt="0"/>
      <dgm:spPr/>
    </dgm:pt>
    <dgm:pt modelId="{F51D1B44-B903-4207-9D2F-AF0A3D7FD09F}" type="pres">
      <dgm:prSet presAssocID="{40B2EEC5-41E2-44EE-A575-3B35890004B0}" presName="linNode" presStyleCnt="0"/>
      <dgm:spPr/>
    </dgm:pt>
    <dgm:pt modelId="{16550FDC-64A4-4873-9AB2-38F5247588DB}" type="pres">
      <dgm:prSet presAssocID="{40B2EEC5-41E2-44EE-A575-3B35890004B0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C4EF43-3FD3-42B2-829D-278FF92CC6ED}" type="pres">
      <dgm:prSet presAssocID="{40B2EEC5-41E2-44EE-A575-3B35890004B0}" presName="descendantText" presStyleLbl="alignAccFollowNode1" presStyleIdx="2" presStyleCnt="4" custScaleY="115739" custLinFactNeighborY="230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896A312-AB45-4085-8D93-EA23FEFF8A58}" type="pres">
      <dgm:prSet presAssocID="{A2D40885-7E0F-42A7-B7FD-D372420B0237}" presName="sp" presStyleCnt="0"/>
      <dgm:spPr/>
    </dgm:pt>
    <dgm:pt modelId="{3019F5EE-58D8-44CD-BB07-D9D60296A0AC}" type="pres">
      <dgm:prSet presAssocID="{5C1CD24C-D3A8-4210-9937-47E398F2E7E4}" presName="linNode" presStyleCnt="0"/>
      <dgm:spPr/>
    </dgm:pt>
    <dgm:pt modelId="{F62B2891-1D91-4F57-8377-966C24C0BB5C}" type="pres">
      <dgm:prSet presAssocID="{5C1CD24C-D3A8-4210-9937-47E398F2E7E4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F677AE6-7A33-4FAD-AE93-7D800C2C1FF5}" type="pres">
      <dgm:prSet presAssocID="{5C1CD24C-D3A8-4210-9937-47E398F2E7E4}" presName="descendantText" presStyleLbl="alignAccFollowNode1" presStyleIdx="3" presStyleCnt="4" custScaleY="140340" custLinFactNeighborY="1117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B5FD5FF-4C81-4C2B-BB9A-222E969B953A}" type="presOf" srcId="{423586BE-A6ED-46C0-B6EA-05B8F33CF487}" destId="{BF677AE6-7A33-4FAD-AE93-7D800C2C1FF5}" srcOrd="0" destOrd="1" presId="urn:microsoft.com/office/officeart/2005/8/layout/vList5"/>
    <dgm:cxn modelId="{7BEDF177-967B-4101-B5A6-99A27A15DA8D}" srcId="{E292CFBF-D38D-421E-B30A-F98A0FC82B39}" destId="{220801C6-5C36-4FE7-BF23-7EE58EF82366}" srcOrd="1" destOrd="0" parTransId="{922B3DDE-049C-407A-AF7C-DA23589226AF}" sibTransId="{AB86BD3F-4C07-42F0-B464-4BA6A261AE7A}"/>
    <dgm:cxn modelId="{28DAB604-A75A-4714-9554-01AF4BB827D5}" type="presOf" srcId="{7F5708E5-2595-4154-BD55-D00107DB5CCE}" destId="{1C2854D0-1A9D-4743-A79B-9B8A5997F0A2}" srcOrd="0" destOrd="1" presId="urn:microsoft.com/office/officeart/2005/8/layout/vList5"/>
    <dgm:cxn modelId="{4F04195E-BD5D-48B6-8770-60391695218A}" srcId="{40B2EEC5-41E2-44EE-A575-3B35890004B0}" destId="{C47E7D04-26DA-48D9-B031-0FDA68148C40}" srcOrd="2" destOrd="0" parTransId="{1FF5B2E7-7868-4AEC-96D8-63B5DDE33DF0}" sibTransId="{56293215-6F11-4F96-9707-D0A817C1364B}"/>
    <dgm:cxn modelId="{24AF393D-846B-410B-AFF7-3D39708DDD52}" type="presOf" srcId="{7EC8292F-C5F3-4C08-89C0-DC077FD2B707}" destId="{BF677AE6-7A33-4FAD-AE93-7D800C2C1FF5}" srcOrd="0" destOrd="2" presId="urn:microsoft.com/office/officeart/2005/8/layout/vList5"/>
    <dgm:cxn modelId="{1E6B611D-49E5-43F1-A4D4-C03D63476BFA}" srcId="{5C1CD24C-D3A8-4210-9937-47E398F2E7E4}" destId="{7A9A0391-33ED-4F7A-A81D-C47B9DF992E6}" srcOrd="3" destOrd="0" parTransId="{72206785-3DFC-46C8-983E-7CED5F62F5F0}" sibTransId="{387BDBB9-3166-445C-B89A-4346C6D7C7DB}"/>
    <dgm:cxn modelId="{CC34D0AB-4C56-40B0-A2E5-E352D0CC2724}" srcId="{220801C6-5C36-4FE7-BF23-7EE58EF82366}" destId="{2869F5B4-C44D-45B3-9663-61582D88B648}" srcOrd="2" destOrd="0" parTransId="{A96B726D-9206-41EE-8067-A6B8616BEFD9}" sibTransId="{E843FDBF-E29D-49CD-A8BB-C0D4DFF40B72}"/>
    <dgm:cxn modelId="{1B218791-3F7E-49B0-B0D2-6349FA0D5C39}" type="presOf" srcId="{9E772E99-8D4D-4C25-BA0F-D4CC3A3557E2}" destId="{55E968F6-3E7F-407C-952D-2BCADED7D282}" srcOrd="0" destOrd="1" presId="urn:microsoft.com/office/officeart/2005/8/layout/vList5"/>
    <dgm:cxn modelId="{F5744AB1-6FC1-449C-B658-68A0E829F449}" type="presOf" srcId="{7A9A0391-33ED-4F7A-A81D-C47B9DF992E6}" destId="{BF677AE6-7A33-4FAD-AE93-7D800C2C1FF5}" srcOrd="0" destOrd="3" presId="urn:microsoft.com/office/officeart/2005/8/layout/vList5"/>
    <dgm:cxn modelId="{856A4758-5E7D-4406-9D21-A7D04170903E}" type="presOf" srcId="{2514963D-B378-4C0E-ACAB-DFA0BD1901A5}" destId="{55E968F6-3E7F-407C-952D-2BCADED7D282}" srcOrd="0" destOrd="3" presId="urn:microsoft.com/office/officeart/2005/8/layout/vList5"/>
    <dgm:cxn modelId="{34A5B5A6-A7EF-4535-81EC-D3F06858E2C9}" type="presOf" srcId="{1A67FC2F-5EF4-464D-8D12-422E10679323}" destId="{1C2854D0-1A9D-4743-A79B-9B8A5997F0A2}" srcOrd="0" destOrd="0" presId="urn:microsoft.com/office/officeart/2005/8/layout/vList5"/>
    <dgm:cxn modelId="{525644BA-9037-4B5E-A515-C99BBB622B8F}" srcId="{5C1CD24C-D3A8-4210-9937-47E398F2E7E4}" destId="{423586BE-A6ED-46C0-B6EA-05B8F33CF487}" srcOrd="1" destOrd="0" parTransId="{993BC6B8-C6EA-450A-87E4-222090CF0719}" sibTransId="{9E24D5F6-E84C-44AE-88A4-842B3770944D}"/>
    <dgm:cxn modelId="{CE2622D5-39C1-4329-821E-B98EBAFBC75F}" srcId="{5C1CD24C-D3A8-4210-9937-47E398F2E7E4}" destId="{3943E2EE-A883-4A94-B6AC-9C1ACC11C5A3}" srcOrd="0" destOrd="0" parTransId="{4F0E0D09-E6AC-427F-9976-7E11FB36BAFE}" sibTransId="{3A9F61EC-1EAD-4CAB-A989-42BAB5AF30E9}"/>
    <dgm:cxn modelId="{2A465C24-02FB-4C5A-A203-62812565D376}" type="presOf" srcId="{6399C46D-10FE-4AB9-AB68-59C2A696DA81}" destId="{635A5072-73DE-4857-A582-6F6CC7F5CBE5}" srcOrd="0" destOrd="0" presId="urn:microsoft.com/office/officeart/2005/8/layout/vList5"/>
    <dgm:cxn modelId="{8267879C-BCC9-4D93-A835-75CCFFE952D1}" type="presOf" srcId="{E292CFBF-D38D-421E-B30A-F98A0FC82B39}" destId="{176E3780-65C9-4403-8505-4223C3A6775D}" srcOrd="0" destOrd="0" presId="urn:microsoft.com/office/officeart/2005/8/layout/vList5"/>
    <dgm:cxn modelId="{62A234DF-6228-4BE1-A208-309FA2D8B804}" srcId="{6399C46D-10FE-4AB9-AB68-59C2A696DA81}" destId="{7F5708E5-2595-4154-BD55-D00107DB5CCE}" srcOrd="1" destOrd="0" parTransId="{2CD024B6-BA30-41E4-AFDB-5A512D03E358}" sibTransId="{0238BB8A-2974-47E6-BFB5-F774C5F4755B}"/>
    <dgm:cxn modelId="{9B1754DB-6B65-4C9A-9992-E3DEC7B60AE9}" srcId="{220801C6-5C36-4FE7-BF23-7EE58EF82366}" destId="{9E772E99-8D4D-4C25-BA0F-D4CC3A3557E2}" srcOrd="1" destOrd="0" parTransId="{2A55038E-7D77-43AC-A623-9542CE1AF134}" sibTransId="{FCA61F64-2CAB-4A1A-8C99-33BED33E33BC}"/>
    <dgm:cxn modelId="{DF3E937C-1F2E-4EF5-B8FC-B471EDD0433B}" srcId="{E292CFBF-D38D-421E-B30A-F98A0FC82B39}" destId="{40B2EEC5-41E2-44EE-A575-3B35890004B0}" srcOrd="2" destOrd="0" parTransId="{003EE6F7-84EC-4C24-8AF5-438EF84A3D74}" sibTransId="{A2D40885-7E0F-42A7-B7FD-D372420B0237}"/>
    <dgm:cxn modelId="{230D32E3-686D-42AC-8513-EDC0AD5E6300}" type="presOf" srcId="{B542E765-C1F0-474B-9C14-E0F6F81D5ED9}" destId="{55E968F6-3E7F-407C-952D-2BCADED7D282}" srcOrd="0" destOrd="0" presId="urn:microsoft.com/office/officeart/2005/8/layout/vList5"/>
    <dgm:cxn modelId="{C7DBF3BC-63CA-4A69-B972-3738C93A4E79}" type="presOf" srcId="{777F83C0-D5ED-4862-9969-68303BA09515}" destId="{95C4EF43-3FD3-42B2-829D-278FF92CC6ED}" srcOrd="0" destOrd="1" presId="urn:microsoft.com/office/officeart/2005/8/layout/vList5"/>
    <dgm:cxn modelId="{F54ACA49-BD6E-46ED-A845-C39FA46513B5}" type="presOf" srcId="{C47E7D04-26DA-48D9-B031-0FDA68148C40}" destId="{95C4EF43-3FD3-42B2-829D-278FF92CC6ED}" srcOrd="0" destOrd="2" presId="urn:microsoft.com/office/officeart/2005/8/layout/vList5"/>
    <dgm:cxn modelId="{4DA9B92E-F1F6-43C7-B5DA-56FB713A929C}" type="presOf" srcId="{3943E2EE-A883-4A94-B6AC-9C1ACC11C5A3}" destId="{BF677AE6-7A33-4FAD-AE93-7D800C2C1FF5}" srcOrd="0" destOrd="0" presId="urn:microsoft.com/office/officeart/2005/8/layout/vList5"/>
    <dgm:cxn modelId="{390FBD07-1D7B-4760-B3B3-059F0737BF09}" srcId="{40B2EEC5-41E2-44EE-A575-3B35890004B0}" destId="{A1583399-09D4-4CA1-8E5A-4CC7A05C5EAB}" srcOrd="0" destOrd="0" parTransId="{0C8A951F-C01D-4213-B3BD-2C6EC844AACE}" sibTransId="{0A1BCA23-7645-4C51-9661-CA36C60AC822}"/>
    <dgm:cxn modelId="{B940A61E-A2A4-412F-ABD4-2F4F6208E1D5}" srcId="{40B2EEC5-41E2-44EE-A575-3B35890004B0}" destId="{777F83C0-D5ED-4862-9969-68303BA09515}" srcOrd="1" destOrd="0" parTransId="{8D09D195-A4BE-48F4-9E60-27BD7480DCDF}" sibTransId="{FE35BFFA-5857-40E9-961F-FAA9FCC2E934}"/>
    <dgm:cxn modelId="{FB7844F9-1246-4E1F-82D1-95CFBDD82719}" type="presOf" srcId="{2869F5B4-C44D-45B3-9663-61582D88B648}" destId="{55E968F6-3E7F-407C-952D-2BCADED7D282}" srcOrd="0" destOrd="2" presId="urn:microsoft.com/office/officeart/2005/8/layout/vList5"/>
    <dgm:cxn modelId="{78014FCD-89FD-4738-85BB-753238A65BED}" srcId="{5C1CD24C-D3A8-4210-9937-47E398F2E7E4}" destId="{7EC8292F-C5F3-4C08-89C0-DC077FD2B707}" srcOrd="2" destOrd="0" parTransId="{C02B71EB-80A7-4AC4-BC11-CA369FAE7693}" sibTransId="{7AF1E826-1836-4E8C-AE5E-07415973E70F}"/>
    <dgm:cxn modelId="{C367050A-48E2-44E7-A4C9-94997DB1C162}" type="presOf" srcId="{220801C6-5C36-4FE7-BF23-7EE58EF82366}" destId="{DDC6B56E-D65A-429D-9DFF-DA07723F32C0}" srcOrd="0" destOrd="0" presId="urn:microsoft.com/office/officeart/2005/8/layout/vList5"/>
    <dgm:cxn modelId="{B0EEA435-77A0-402F-B9C0-1662AF2A389A}" type="presOf" srcId="{40B2EEC5-41E2-44EE-A575-3B35890004B0}" destId="{16550FDC-64A4-4873-9AB2-38F5247588DB}" srcOrd="0" destOrd="0" presId="urn:microsoft.com/office/officeart/2005/8/layout/vList5"/>
    <dgm:cxn modelId="{46584202-3C1A-44D1-8876-7A264C2558A3}" srcId="{E292CFBF-D38D-421E-B30A-F98A0FC82B39}" destId="{5C1CD24C-D3A8-4210-9937-47E398F2E7E4}" srcOrd="3" destOrd="0" parTransId="{C2B5F73B-178B-4838-93C6-6BF4D4E412B1}" sibTransId="{E423B338-9BA3-4AB1-892F-A3882967B4C3}"/>
    <dgm:cxn modelId="{4D4E34A0-5F20-4F85-9898-F0CFD0D5EB77}" srcId="{220801C6-5C36-4FE7-BF23-7EE58EF82366}" destId="{2514963D-B378-4C0E-ACAB-DFA0BD1901A5}" srcOrd="3" destOrd="0" parTransId="{39A653B8-4EDF-4075-94E1-248394480F5C}" sibTransId="{86729F6B-8099-47D8-8AE2-A942A32F0951}"/>
    <dgm:cxn modelId="{B5B6B844-44C0-415A-9885-FD0742686DEC}" type="presOf" srcId="{5C1CD24C-D3A8-4210-9937-47E398F2E7E4}" destId="{F62B2891-1D91-4F57-8377-966C24C0BB5C}" srcOrd="0" destOrd="0" presId="urn:microsoft.com/office/officeart/2005/8/layout/vList5"/>
    <dgm:cxn modelId="{3487173C-5390-47B0-94F5-3184106C60D2}" srcId="{E292CFBF-D38D-421E-B30A-F98A0FC82B39}" destId="{6399C46D-10FE-4AB9-AB68-59C2A696DA81}" srcOrd="0" destOrd="0" parTransId="{1431FA25-E189-490C-826B-47850BDAF412}" sibTransId="{66A713F0-42AA-4B9A-9E9E-6049E6D535CA}"/>
    <dgm:cxn modelId="{E6785F68-6574-483E-B93A-778431ABF372}" type="presOf" srcId="{A1583399-09D4-4CA1-8E5A-4CC7A05C5EAB}" destId="{95C4EF43-3FD3-42B2-829D-278FF92CC6ED}" srcOrd="0" destOrd="0" presId="urn:microsoft.com/office/officeart/2005/8/layout/vList5"/>
    <dgm:cxn modelId="{BA99E4B0-0336-45CE-A775-6AEDC80BFEBA}" srcId="{220801C6-5C36-4FE7-BF23-7EE58EF82366}" destId="{B542E765-C1F0-474B-9C14-E0F6F81D5ED9}" srcOrd="0" destOrd="0" parTransId="{26E84064-225C-4DC6-A30B-5DC0074E864A}" sibTransId="{5E8C575C-1048-4565-ADD8-B14EC2E2C2AD}"/>
    <dgm:cxn modelId="{8DB39EFC-8AC3-4E2C-B26B-CE0CFDDC9FD7}" srcId="{6399C46D-10FE-4AB9-AB68-59C2A696DA81}" destId="{1A67FC2F-5EF4-464D-8D12-422E10679323}" srcOrd="0" destOrd="0" parTransId="{B7F55128-8E61-4694-8CA2-462AF1F08012}" sibTransId="{E6F7A910-3B80-4374-ACE6-ECBF1E1A6B76}"/>
    <dgm:cxn modelId="{0D969C17-D6F5-453D-ABEA-EB3FE89BFE47}" type="presParOf" srcId="{176E3780-65C9-4403-8505-4223C3A6775D}" destId="{5BB40E8F-7F54-4949-AA91-4AC91F6D46A1}" srcOrd="0" destOrd="0" presId="urn:microsoft.com/office/officeart/2005/8/layout/vList5"/>
    <dgm:cxn modelId="{2E200A3D-9737-45E0-BB1E-03CCDB8A93CF}" type="presParOf" srcId="{5BB40E8F-7F54-4949-AA91-4AC91F6D46A1}" destId="{635A5072-73DE-4857-A582-6F6CC7F5CBE5}" srcOrd="0" destOrd="0" presId="urn:microsoft.com/office/officeart/2005/8/layout/vList5"/>
    <dgm:cxn modelId="{471592D3-D642-4EE0-90B1-68DE88A947A5}" type="presParOf" srcId="{5BB40E8F-7F54-4949-AA91-4AC91F6D46A1}" destId="{1C2854D0-1A9D-4743-A79B-9B8A5997F0A2}" srcOrd="1" destOrd="0" presId="urn:microsoft.com/office/officeart/2005/8/layout/vList5"/>
    <dgm:cxn modelId="{5568F476-D5BE-4919-B348-24B34C595521}" type="presParOf" srcId="{176E3780-65C9-4403-8505-4223C3A6775D}" destId="{C5C457A5-9B82-4A89-876B-16B5622EDD55}" srcOrd="1" destOrd="0" presId="urn:microsoft.com/office/officeart/2005/8/layout/vList5"/>
    <dgm:cxn modelId="{EA531087-0162-438C-8289-4C844E775993}" type="presParOf" srcId="{176E3780-65C9-4403-8505-4223C3A6775D}" destId="{22A07C8C-CDA1-4163-806C-5BAD56A7AFF0}" srcOrd="2" destOrd="0" presId="urn:microsoft.com/office/officeart/2005/8/layout/vList5"/>
    <dgm:cxn modelId="{96D55778-4C3A-4B22-AE0E-7CADA7CD507E}" type="presParOf" srcId="{22A07C8C-CDA1-4163-806C-5BAD56A7AFF0}" destId="{DDC6B56E-D65A-429D-9DFF-DA07723F32C0}" srcOrd="0" destOrd="0" presId="urn:microsoft.com/office/officeart/2005/8/layout/vList5"/>
    <dgm:cxn modelId="{4776CEC3-284E-4BA2-8342-EC3A026BEC20}" type="presParOf" srcId="{22A07C8C-CDA1-4163-806C-5BAD56A7AFF0}" destId="{55E968F6-3E7F-407C-952D-2BCADED7D282}" srcOrd="1" destOrd="0" presId="urn:microsoft.com/office/officeart/2005/8/layout/vList5"/>
    <dgm:cxn modelId="{5D75B849-704E-4868-BB0B-21E7CE16952C}" type="presParOf" srcId="{176E3780-65C9-4403-8505-4223C3A6775D}" destId="{D32437C2-3EF6-44DD-AB52-0329168E83B7}" srcOrd="3" destOrd="0" presId="urn:microsoft.com/office/officeart/2005/8/layout/vList5"/>
    <dgm:cxn modelId="{88D77BA7-AC9F-4697-AE66-F557CA33CC2E}" type="presParOf" srcId="{176E3780-65C9-4403-8505-4223C3A6775D}" destId="{F51D1B44-B903-4207-9D2F-AF0A3D7FD09F}" srcOrd="4" destOrd="0" presId="urn:microsoft.com/office/officeart/2005/8/layout/vList5"/>
    <dgm:cxn modelId="{2FB00B90-1133-4998-9F9F-30F03481A57C}" type="presParOf" srcId="{F51D1B44-B903-4207-9D2F-AF0A3D7FD09F}" destId="{16550FDC-64A4-4873-9AB2-38F5247588DB}" srcOrd="0" destOrd="0" presId="urn:microsoft.com/office/officeart/2005/8/layout/vList5"/>
    <dgm:cxn modelId="{48BD0DEC-6DB4-4D5C-B18D-D94E2D3D7BFC}" type="presParOf" srcId="{F51D1B44-B903-4207-9D2F-AF0A3D7FD09F}" destId="{95C4EF43-3FD3-42B2-829D-278FF92CC6ED}" srcOrd="1" destOrd="0" presId="urn:microsoft.com/office/officeart/2005/8/layout/vList5"/>
    <dgm:cxn modelId="{83FB30A8-A07F-4F0B-B27F-F7145AE8F9FA}" type="presParOf" srcId="{176E3780-65C9-4403-8505-4223C3A6775D}" destId="{B896A312-AB45-4085-8D93-EA23FEFF8A58}" srcOrd="5" destOrd="0" presId="urn:microsoft.com/office/officeart/2005/8/layout/vList5"/>
    <dgm:cxn modelId="{C7DC1732-675C-4B1C-A8CC-20B08F25C5D1}" type="presParOf" srcId="{176E3780-65C9-4403-8505-4223C3A6775D}" destId="{3019F5EE-58D8-44CD-BB07-D9D60296A0AC}" srcOrd="6" destOrd="0" presId="urn:microsoft.com/office/officeart/2005/8/layout/vList5"/>
    <dgm:cxn modelId="{5FAAAD63-0D96-40A3-BF20-05E61634DEA1}" type="presParOf" srcId="{3019F5EE-58D8-44CD-BB07-D9D60296A0AC}" destId="{F62B2891-1D91-4F57-8377-966C24C0BB5C}" srcOrd="0" destOrd="0" presId="urn:microsoft.com/office/officeart/2005/8/layout/vList5"/>
    <dgm:cxn modelId="{5D378259-445E-4FFF-9263-81B21CEB0536}" type="presParOf" srcId="{3019F5EE-58D8-44CD-BB07-D9D60296A0AC}" destId="{BF677AE6-7A33-4FAD-AE93-7D800C2C1FF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854D0-1A9D-4743-A79B-9B8A5997F0A2}">
      <dsp:nvSpPr>
        <dsp:cNvPr id="0" name=""/>
        <dsp:cNvSpPr/>
      </dsp:nvSpPr>
      <dsp:spPr>
        <a:xfrm rot="5400000">
          <a:off x="5495520" y="-2382139"/>
          <a:ext cx="770411" cy="553480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400" kern="1200" dirty="0" err="1">
              <a:latin typeface="+mn-ea"/>
              <a:ea typeface="+mn-ea"/>
            </a:rPr>
            <a:t>Microservices</a:t>
          </a:r>
          <a:r>
            <a:rPr lang="en-US" altLang="en-US" sz="1400" kern="1200" dirty="0">
              <a:latin typeface="+mn-ea"/>
              <a:ea typeface="+mn-ea"/>
            </a:rPr>
            <a:t> </a:t>
          </a:r>
          <a:r>
            <a:rPr lang="ko-KR" altLang="en-US" sz="1400" kern="1200" dirty="0">
              <a:latin typeface="+mn-ea"/>
              <a:ea typeface="+mn-ea"/>
            </a:rPr>
            <a:t>구조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400" kern="1200">
              <a:latin typeface="+mn-ea"/>
              <a:ea typeface="+mn-ea"/>
            </a:rPr>
            <a:t>API </a:t>
          </a:r>
          <a:r>
            <a:rPr lang="ko-KR" altLang="en-US" sz="1400" kern="1200">
              <a:latin typeface="+mn-ea"/>
              <a:ea typeface="+mn-ea"/>
            </a:rPr>
            <a:t>기반 설계</a:t>
          </a:r>
        </a:p>
      </dsp:txBody>
      <dsp:txXfrm rot="-5400000">
        <a:off x="3113325" y="37664"/>
        <a:ext cx="5497193" cy="695195"/>
      </dsp:txXfrm>
    </dsp:sp>
    <dsp:sp modelId="{635A5072-73DE-4857-A582-6F6CC7F5CBE5}">
      <dsp:nvSpPr>
        <dsp:cNvPr id="0" name=""/>
        <dsp:cNvSpPr/>
      </dsp:nvSpPr>
      <dsp:spPr>
        <a:xfrm>
          <a:off x="0" y="41052"/>
          <a:ext cx="3113325" cy="7212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3100" kern="1200" dirty="0">
              <a:latin typeface="+mn-ea"/>
              <a:ea typeface="+mn-ea"/>
            </a:rPr>
            <a:t>Cloud Native</a:t>
          </a:r>
          <a:endParaRPr lang="ko-KR" altLang="en-US" sz="3100" kern="1200" dirty="0">
            <a:latin typeface="+mn-ea"/>
            <a:ea typeface="+mn-ea"/>
          </a:endParaRPr>
        </a:p>
      </dsp:txBody>
      <dsp:txXfrm>
        <a:off x="35207" y="76259"/>
        <a:ext cx="3042911" cy="650805"/>
      </dsp:txXfrm>
    </dsp:sp>
    <dsp:sp modelId="{55E968F6-3E7F-407C-952D-2BCADED7D282}">
      <dsp:nvSpPr>
        <dsp:cNvPr id="0" name=""/>
        <dsp:cNvSpPr/>
      </dsp:nvSpPr>
      <dsp:spPr>
        <a:xfrm rot="5400000">
          <a:off x="5213318" y="-1247524"/>
          <a:ext cx="1311855" cy="55239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400" kern="1200">
              <a:latin typeface="+mn-ea"/>
              <a:ea typeface="+mn-ea"/>
            </a:rPr>
            <a:t>Fault-tolerant </a:t>
          </a:r>
          <a:r>
            <a:rPr lang="ko-KR" altLang="en-US" sz="1400" kern="1200">
              <a:latin typeface="+mn-ea"/>
              <a:ea typeface="+mn-ea"/>
            </a:rPr>
            <a:t>와 </a:t>
          </a:r>
          <a:r>
            <a:rPr lang="en-US" altLang="en-US" sz="1400" kern="1200">
              <a:latin typeface="+mn-ea"/>
              <a:ea typeface="+mn-ea"/>
            </a:rPr>
            <a:t>resilient design</a:t>
          </a:r>
          <a:endParaRPr lang="ko-KR" altLang="en-US" sz="1400" kern="1200">
            <a:latin typeface="+mn-ea"/>
            <a:ea typeface="+mn-ea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400" kern="1200">
              <a:latin typeface="+mn-ea"/>
              <a:ea typeface="+mn-ea"/>
            </a:rPr>
            <a:t>Cloud-agnostic runtime implementation</a:t>
          </a:r>
          <a:endParaRPr lang="ko-KR" altLang="en-US" sz="1400" kern="1200">
            <a:latin typeface="+mn-ea"/>
            <a:ea typeface="+mn-ea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400" kern="1200" dirty="0">
              <a:latin typeface="+mn-ea"/>
              <a:ea typeface="+mn-ea"/>
            </a:rPr>
            <a:t>Metrics</a:t>
          </a:r>
          <a:r>
            <a:rPr lang="ko-KR" altLang="en-US" sz="1400" kern="1200" dirty="0">
              <a:latin typeface="+mn-ea"/>
              <a:ea typeface="+mn-ea"/>
            </a:rPr>
            <a:t>과</a:t>
          </a:r>
          <a:r>
            <a:rPr lang="en-US" altLang="en-US" sz="1400" kern="1200" dirty="0">
              <a:latin typeface="+mn-ea"/>
              <a:ea typeface="+mn-ea"/>
            </a:rPr>
            <a:t> monitoring </a:t>
          </a:r>
          <a:r>
            <a:rPr lang="ko-KR" altLang="en-US" sz="1400" kern="1200" dirty="0">
              <a:latin typeface="+mn-ea"/>
              <a:ea typeface="+mn-ea"/>
            </a:rPr>
            <a:t>포함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400" kern="1200">
              <a:latin typeface="+mn-ea"/>
              <a:ea typeface="+mn-ea"/>
            </a:rPr>
            <a:t>Proactive failure testing</a:t>
          </a:r>
          <a:endParaRPr lang="ko-KR" altLang="en-US" sz="1400" kern="1200">
            <a:latin typeface="+mn-ea"/>
            <a:ea typeface="+mn-ea"/>
          </a:endParaRPr>
        </a:p>
      </dsp:txBody>
      <dsp:txXfrm rot="-5400000">
        <a:off x="3107248" y="922585"/>
        <a:ext cx="5459957" cy="1183777"/>
      </dsp:txXfrm>
    </dsp:sp>
    <dsp:sp modelId="{DDC6B56E-D65A-429D-9DFF-DA07723F32C0}">
      <dsp:nvSpPr>
        <dsp:cNvPr id="0" name=""/>
        <dsp:cNvSpPr/>
      </dsp:nvSpPr>
      <dsp:spPr>
        <a:xfrm>
          <a:off x="0" y="917042"/>
          <a:ext cx="3107247" cy="11318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3100" kern="1200">
              <a:latin typeface="+mn-ea"/>
              <a:ea typeface="+mn-ea"/>
            </a:rPr>
            <a:t>Cloud Resilient</a:t>
          </a:r>
          <a:endParaRPr lang="ko-KR" altLang="en-US" sz="3100" kern="1200">
            <a:latin typeface="+mn-ea"/>
            <a:ea typeface="+mn-ea"/>
          </a:endParaRPr>
        </a:p>
      </dsp:txBody>
      <dsp:txXfrm>
        <a:off x="55254" y="972296"/>
        <a:ext cx="2996739" cy="1021385"/>
      </dsp:txXfrm>
    </dsp:sp>
    <dsp:sp modelId="{95C4EF43-3FD3-42B2-829D-278FF92CC6ED}">
      <dsp:nvSpPr>
        <dsp:cNvPr id="0" name=""/>
        <dsp:cNvSpPr/>
      </dsp:nvSpPr>
      <dsp:spPr>
        <a:xfrm rot="5400000">
          <a:off x="5356709" y="14911"/>
          <a:ext cx="1048033" cy="553480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>
              <a:latin typeface="+mn-ea"/>
              <a:ea typeface="+mn-ea"/>
            </a:rPr>
            <a:t>12 Factor App </a:t>
          </a:r>
          <a:r>
            <a:rPr lang="ko-KR" altLang="en-US" sz="1400" kern="1200">
              <a:latin typeface="+mn-ea"/>
              <a:ea typeface="+mn-ea"/>
            </a:rPr>
            <a:t>준수</a:t>
          </a:r>
          <a:endParaRPr lang="en-US" altLang="ko-KR" sz="1400" kern="1200">
            <a:latin typeface="+mn-ea"/>
            <a:ea typeface="+mn-ea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>
              <a:latin typeface="+mn-ea"/>
              <a:ea typeface="+mn-ea"/>
            </a:rPr>
            <a:t>수평적 확장</a:t>
          </a:r>
          <a:r>
            <a:rPr lang="en-US" altLang="ko-KR" sz="1400" kern="1200" dirty="0">
              <a:latin typeface="+mn-ea"/>
              <a:ea typeface="+mn-ea"/>
            </a:rPr>
            <a:t>(Horizontally scalable)</a:t>
          </a:r>
          <a:endParaRPr lang="ko-KR" altLang="ko-KR" sz="1400" kern="1200" dirty="0">
            <a:latin typeface="+mn-ea"/>
            <a:ea typeface="+mn-ea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>
              <a:latin typeface="+mn-ea"/>
              <a:ea typeface="+mn-ea"/>
            </a:rPr>
            <a:t>고 가용성을 위해서 플랫폼 활용</a:t>
          </a:r>
          <a:endParaRPr lang="ko-KR" altLang="ko-KR" sz="1400" kern="1200">
            <a:latin typeface="+mn-ea"/>
            <a:ea typeface="+mn-ea"/>
          </a:endParaRPr>
        </a:p>
      </dsp:txBody>
      <dsp:txXfrm rot="-5400000">
        <a:off x="3113326" y="2309456"/>
        <a:ext cx="5483640" cy="945711"/>
      </dsp:txXfrm>
    </dsp:sp>
    <dsp:sp modelId="{16550FDC-64A4-4873-9AB2-38F5247588DB}">
      <dsp:nvSpPr>
        <dsp:cNvPr id="0" name=""/>
        <dsp:cNvSpPr/>
      </dsp:nvSpPr>
      <dsp:spPr>
        <a:xfrm>
          <a:off x="0" y="2195511"/>
          <a:ext cx="3113325" cy="11318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100" kern="1200">
              <a:latin typeface="+mn-ea"/>
              <a:ea typeface="+mn-ea"/>
            </a:rPr>
            <a:t>Cloud Friendly</a:t>
          </a:r>
        </a:p>
      </dsp:txBody>
      <dsp:txXfrm>
        <a:off x="55254" y="2250765"/>
        <a:ext cx="3002817" cy="1021385"/>
      </dsp:txXfrm>
    </dsp:sp>
    <dsp:sp modelId="{BF677AE6-7A33-4FAD-AE93-7D800C2C1FF5}">
      <dsp:nvSpPr>
        <dsp:cNvPr id="0" name=""/>
        <dsp:cNvSpPr/>
      </dsp:nvSpPr>
      <dsp:spPr>
        <a:xfrm rot="5400000">
          <a:off x="5239583" y="1254756"/>
          <a:ext cx="1270799" cy="55293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400" kern="1200" dirty="0">
              <a:latin typeface="+mn-ea"/>
              <a:ea typeface="+mn-ea"/>
            </a:rPr>
            <a:t>No permanent disk access</a:t>
          </a:r>
          <a:endParaRPr lang="ko-KR" altLang="en-US" sz="1400" kern="1200" dirty="0">
            <a:latin typeface="+mn-ea"/>
            <a:ea typeface="+mn-ea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400" kern="1200">
              <a:latin typeface="+mn-ea"/>
              <a:ea typeface="+mn-ea"/>
            </a:rPr>
            <a:t>Self-contained application</a:t>
          </a:r>
          <a:endParaRPr lang="ko-KR" altLang="en-US" sz="1400" kern="1200">
            <a:latin typeface="+mn-ea"/>
            <a:ea typeface="+mn-ea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>
              <a:latin typeface="+mn-ea"/>
              <a:ea typeface="+mn-ea"/>
            </a:rPr>
            <a:t>플랫폼에서 네트워킹 및 포트 관리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>
              <a:latin typeface="+mn-ea"/>
              <a:ea typeface="+mn-ea"/>
            </a:rPr>
            <a:t>플랫폼 서비스 사용</a:t>
          </a:r>
        </a:p>
      </dsp:txBody>
      <dsp:txXfrm rot="-5400000">
        <a:off x="3110285" y="3446090"/>
        <a:ext cx="5467361" cy="1146729"/>
      </dsp:txXfrm>
    </dsp:sp>
    <dsp:sp modelId="{F62B2891-1D91-4F57-8377-966C24C0BB5C}">
      <dsp:nvSpPr>
        <dsp:cNvPr id="0" name=""/>
        <dsp:cNvSpPr/>
      </dsp:nvSpPr>
      <dsp:spPr>
        <a:xfrm>
          <a:off x="0" y="3453452"/>
          <a:ext cx="3110285" cy="11318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100" kern="1200">
              <a:latin typeface="+mn-ea"/>
              <a:ea typeface="+mn-ea"/>
            </a:rPr>
            <a:t>Cloud Ready</a:t>
          </a:r>
        </a:p>
      </dsp:txBody>
      <dsp:txXfrm>
        <a:off x="55254" y="3508706"/>
        <a:ext cx="2999777" cy="10213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301922" cy="340915"/>
          </a:xfrm>
          <a:prstGeom prst="rect">
            <a:avLst/>
          </a:prstGeom>
        </p:spPr>
        <p:txBody>
          <a:bodyPr vert="horz" lIns="91312" tIns="45657" rIns="91312" bIns="45657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>
              <a:latin typeface="KoPub돋움체 Medium"/>
              <a:ea typeface="KoPub돋움체 Medium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989" y="2"/>
            <a:ext cx="4301922" cy="340915"/>
          </a:xfrm>
          <a:prstGeom prst="rect">
            <a:avLst/>
          </a:prstGeom>
        </p:spPr>
        <p:txBody>
          <a:bodyPr vert="horz" lIns="91312" tIns="45657" rIns="91312" bIns="45657"/>
          <a:lstStyle>
            <a:lvl1pPr algn="r">
              <a:defRPr sz="1200"/>
            </a:lvl1pPr>
          </a:lstStyle>
          <a:p>
            <a:pPr lvl="0">
              <a:defRPr/>
            </a:pPr>
            <a:r>
              <a:rPr lang="en-US" altLang="ko-KR">
                <a:latin typeface="KoPub돋움체 Medium"/>
                <a:ea typeface="KoPub돋움체 Medium"/>
              </a:rPr>
              <a:t>2018-11-21</a:t>
            </a:r>
            <a:endParaRPr lang="ko-KR" altLang="en-US">
              <a:latin typeface="KoPub돋움체 Medium"/>
              <a:ea typeface="KoPub돋움체 Medium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6761"/>
            <a:ext cx="4301922" cy="340915"/>
          </a:xfrm>
          <a:prstGeom prst="rect">
            <a:avLst/>
          </a:prstGeom>
        </p:spPr>
        <p:txBody>
          <a:bodyPr vert="horz" lIns="91312" tIns="45657" rIns="91312" bIns="45657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>
              <a:latin typeface="KoPub돋움체 Medium"/>
              <a:ea typeface="KoPub돋움체 Medium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989" y="6456761"/>
            <a:ext cx="4301922" cy="340915"/>
          </a:xfrm>
          <a:prstGeom prst="rect">
            <a:avLst/>
          </a:prstGeom>
        </p:spPr>
        <p:txBody>
          <a:bodyPr vert="horz" lIns="91312" tIns="45657" rIns="91312" bIns="45657" anchor="b"/>
          <a:lstStyle>
            <a:lvl1pPr algn="r">
              <a:defRPr sz="1200"/>
            </a:lvl1pPr>
          </a:lstStyle>
          <a:p>
            <a:pPr lvl="0">
              <a:defRPr/>
            </a:pPr>
            <a:fld id="{65D17C6A-3EEC-42F3-AEAE-7FF8875F99E1}" type="slidenum">
              <a:rPr lang="ko-KR" altLang="en-US">
                <a:latin typeface="KoPub돋움체 Medium"/>
                <a:ea typeface="KoPub돋움체 Medium"/>
              </a:rPr>
              <a:pPr lvl="0">
                <a:defRPr/>
              </a:pPr>
              <a:t>‹#›</a:t>
            </a:fld>
            <a:endParaRPr lang="ko-KR" altLang="en-US">
              <a:latin typeface="KoPub돋움체 Medium"/>
              <a:ea typeface="KoPub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02231" cy="341064"/>
          </a:xfrm>
          <a:prstGeom prst="rect">
            <a:avLst/>
          </a:prstGeom>
        </p:spPr>
        <p:txBody>
          <a:bodyPr vert="horz" lIns="91312" tIns="45657" rIns="91312" bIns="45657"/>
          <a:lstStyle>
            <a:lvl1pPr algn="l">
              <a:defRPr sz="1200">
                <a:latin typeface="KoPub돋움체 Medium"/>
                <a:ea typeface="KoPub돋움체 Medium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3699" y="0"/>
            <a:ext cx="4302231" cy="341064"/>
          </a:xfrm>
          <a:prstGeom prst="rect">
            <a:avLst/>
          </a:prstGeom>
        </p:spPr>
        <p:txBody>
          <a:bodyPr vert="horz" lIns="91312" tIns="45657" rIns="91312" bIns="45657"/>
          <a:lstStyle>
            <a:lvl1pPr algn="r">
              <a:defRPr sz="1200">
                <a:latin typeface="KoPub돋움체 Medium"/>
                <a:ea typeface="KoPub돋움체 Medium"/>
              </a:defRPr>
            </a:lvl1pPr>
          </a:lstStyle>
          <a:p>
            <a:pPr lvl="0">
              <a:defRPr/>
            </a:pPr>
            <a:r>
              <a:rPr lang="en-US" altLang="ko-KR"/>
              <a:t>2018-11-21</a:t>
            </a:r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306763" y="849313"/>
            <a:ext cx="3314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12" tIns="45657" rIns="91312" bIns="45657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823" y="3271382"/>
            <a:ext cx="7942580" cy="2676585"/>
          </a:xfrm>
          <a:prstGeom prst="rect">
            <a:avLst/>
          </a:prstGeom>
        </p:spPr>
        <p:txBody>
          <a:bodyPr vert="horz" lIns="91312" tIns="45657" rIns="91312" bIns="45657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6456613"/>
            <a:ext cx="4302231" cy="341063"/>
          </a:xfrm>
          <a:prstGeom prst="rect">
            <a:avLst/>
          </a:prstGeom>
        </p:spPr>
        <p:txBody>
          <a:bodyPr vert="horz" lIns="91312" tIns="45657" rIns="91312" bIns="45657" anchor="b"/>
          <a:lstStyle>
            <a:lvl1pPr algn="l">
              <a:defRPr sz="1200">
                <a:latin typeface="KoPub돋움체 Medium"/>
                <a:ea typeface="KoPub돋움체 Medium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3699" y="6456613"/>
            <a:ext cx="4302231" cy="341063"/>
          </a:xfrm>
          <a:prstGeom prst="rect">
            <a:avLst/>
          </a:prstGeom>
        </p:spPr>
        <p:txBody>
          <a:bodyPr vert="horz" lIns="91312" tIns="45657" rIns="91312" bIns="45657" anchor="b"/>
          <a:lstStyle>
            <a:lvl1pPr algn="r">
              <a:defRPr sz="1200">
                <a:latin typeface="KoPub돋움체 Medium"/>
                <a:ea typeface="KoPub돋움체 Medium"/>
              </a:defRPr>
            </a:lvl1pPr>
          </a:lstStyle>
          <a:p>
            <a:pPr lvl="0">
              <a:defRPr/>
            </a:pPr>
            <a:fld id="{E9CDEF3D-52BA-4170-8323-8257CC7BA34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1316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KoPub돋움체 Medium"/>
        <a:ea typeface="KoPub돋움체 Medium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돋움체 Medium"/>
        <a:ea typeface="KoPub돋움체 Medium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돋움체 Medium"/>
        <a:ea typeface="KoPub돋움체 Medium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돋움체 Medium"/>
        <a:ea typeface="KoPub돋움체 Medium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돋움체 Medium"/>
        <a:ea typeface="KoPub돋움체 Medium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306763" y="849313"/>
            <a:ext cx="3314700" cy="2293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507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https://landscape.cncf.io/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DEF3D-52BA-4170-8323-8257CC7BA34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949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1651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741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2518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4840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DEF3D-52BA-4170-8323-8257CC7BA34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07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sp>
        <p:nvSpPr>
          <p:cNvPr id="5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3998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3118">
              <a:defRPr/>
            </a:pPr>
            <a:r>
              <a:rPr lang="ko-KR" altLang="en-US"/>
              <a:t>출처</a:t>
            </a:r>
            <a:r>
              <a:rPr lang="en-US" altLang="ko-KR"/>
              <a:t>: </a:t>
            </a:r>
            <a:r>
              <a:rPr lang="ko-KR" altLang="en-US"/>
              <a:t>그림으로 배우는 클라우드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7521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3118">
              <a:defRPr/>
            </a:pPr>
            <a:r>
              <a:rPr lang="ko-KR" altLang="en-US"/>
              <a:t>출처</a:t>
            </a:r>
            <a:r>
              <a:rPr lang="en-US" altLang="ko-KR"/>
              <a:t>: </a:t>
            </a:r>
            <a:r>
              <a:rPr lang="ko-KR" altLang="en-US"/>
              <a:t>그림으로 배우는 클라우드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556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3118">
              <a:defRPr/>
            </a:pPr>
            <a:r>
              <a:rPr lang="ko-KR" altLang="en-US"/>
              <a:t>출처</a:t>
            </a:r>
            <a:r>
              <a:rPr lang="en-US" altLang="ko-KR"/>
              <a:t>: </a:t>
            </a:r>
            <a:r>
              <a:rPr lang="ko-KR" altLang="en-US"/>
              <a:t>그림으로 배우는 클라우드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0718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0235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3118">
              <a:defRPr/>
            </a:pPr>
            <a:r>
              <a:rPr lang="ko-KR" altLang="en-US"/>
              <a:t>출처</a:t>
            </a:r>
            <a:r>
              <a:rPr lang="en-US" altLang="ko-KR"/>
              <a:t>: </a:t>
            </a:r>
            <a:r>
              <a:rPr lang="ko-KR" altLang="en-US"/>
              <a:t>그림으로 배우는 클라우드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6532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3118">
              <a:defRPr/>
            </a:pPr>
            <a:r>
              <a:rPr lang="ko-KR" altLang="en-US"/>
              <a:t>출처</a:t>
            </a:r>
            <a:r>
              <a:rPr lang="en-US" altLang="ko-KR"/>
              <a:t>: </a:t>
            </a:r>
            <a:r>
              <a:rPr lang="ko-KR" altLang="en-US"/>
              <a:t>그림으로 배우는 클라우드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46793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7389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8524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5255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  <p:sp>
        <p:nvSpPr>
          <p:cNvPr id="5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40992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2761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6979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45343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8883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95963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87392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16787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799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75017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69057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75369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63544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46529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91088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14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3118">
              <a:defRPr/>
            </a:pPr>
            <a:r>
              <a:rPr lang="ko-KR" altLang="en-US"/>
              <a:t>출처</a:t>
            </a:r>
            <a:r>
              <a:rPr lang="en-US" altLang="ko-KR"/>
              <a:t>: </a:t>
            </a:r>
            <a:r>
              <a:rPr lang="ko-KR" altLang="en-US"/>
              <a:t>그림으로 배우는 클라우드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73715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64916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  <p:sp>
        <p:nvSpPr>
          <p:cNvPr id="5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24856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  <p:sp>
        <p:nvSpPr>
          <p:cNvPr id="5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82611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  <p:sp>
        <p:nvSpPr>
          <p:cNvPr id="5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27917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1489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88516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66201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53826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3607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3808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3118">
              <a:defRPr/>
            </a:pPr>
            <a:r>
              <a:rPr lang="ko-KR" altLang="en-US"/>
              <a:t>출처</a:t>
            </a:r>
            <a:r>
              <a:rPr lang="en-US" altLang="ko-KR"/>
              <a:t>: </a:t>
            </a:r>
            <a:r>
              <a:rPr lang="ko-KR" altLang="en-US"/>
              <a:t>그림으로 배우는 클라우드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48675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15558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90088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DEF3D-52BA-4170-8323-8257CC7BA349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6615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  <p:sp>
        <p:nvSpPr>
          <p:cNvPr id="5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90185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3334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52757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19264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3549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DEF3D-52BA-4170-8323-8257CC7BA349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2184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DEF3D-52BA-4170-8323-8257CC7BA349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974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3118">
              <a:defRPr/>
            </a:pPr>
            <a:r>
              <a:rPr lang="ko-KR" altLang="en-US"/>
              <a:t>출처</a:t>
            </a:r>
            <a:r>
              <a:rPr lang="en-US" altLang="ko-KR"/>
              <a:t>: </a:t>
            </a:r>
            <a:r>
              <a:rPr lang="ko-KR" altLang="en-US"/>
              <a:t>그림으로 배우는 클라우드</a:t>
            </a:r>
            <a:r>
              <a:rPr lang="en-US" altLang="ko-KR"/>
              <a:t>,</a:t>
            </a:r>
            <a:r>
              <a:rPr lang="en-US" altLang="ko-KR" baseline="0"/>
              <a:t> </a:t>
            </a:r>
            <a:r>
              <a:rPr lang="en-US" altLang="ko-KR"/>
              <a:t>2017</a:t>
            </a:r>
            <a:r>
              <a:rPr lang="en-US" altLang="ko-KR" baseline="0"/>
              <a:t> </a:t>
            </a:r>
            <a:r>
              <a:rPr lang="ko-KR" altLang="en-US" baseline="0"/>
              <a:t>클라우드 컴퓨팅의 현황과 과제</a:t>
            </a:r>
            <a:r>
              <a:rPr lang="en-US" altLang="ko-KR" baseline="0"/>
              <a:t>(</a:t>
            </a:r>
            <a:r>
              <a:rPr lang="ko-KR" altLang="en-US" baseline="0"/>
              <a:t>국회입법조사처</a:t>
            </a:r>
            <a:r>
              <a:rPr lang="en-US" altLang="ko-KR" baseline="0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6344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DEF3D-52BA-4170-8323-8257CC7BA349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8367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DEF3D-52BA-4170-8323-8257CC7BA349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9828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DEF3D-52BA-4170-8323-8257CC7BA349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975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DEF3D-52BA-4170-8323-8257CC7BA349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5718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DEF3D-52BA-4170-8323-8257CC7BA349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17936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-&gt; Eureka</a:t>
            </a:r>
            <a:r>
              <a:rPr lang="ko-KR" altLang="en-US" dirty="0"/>
              <a:t>는 중간 계층 서버의 검색</a:t>
            </a:r>
            <a:r>
              <a:rPr lang="en-US" altLang="ko-KR" dirty="0"/>
              <a:t>, </a:t>
            </a:r>
            <a:r>
              <a:rPr lang="ko-KR" altLang="en-US" dirty="0"/>
              <a:t>로드 </a:t>
            </a:r>
            <a:r>
              <a:rPr lang="ko-KR" altLang="en-US" dirty="0" err="1"/>
              <a:t>밸런싱</a:t>
            </a:r>
            <a:r>
              <a:rPr lang="ko-KR" altLang="en-US" dirty="0"/>
              <a:t> 및 장애 조치를 위해 </a:t>
            </a:r>
            <a:r>
              <a:rPr lang="en-US" altLang="ko-KR" dirty="0"/>
              <a:t>AWS </a:t>
            </a:r>
            <a:r>
              <a:rPr lang="ko-KR" altLang="en-US" dirty="0"/>
              <a:t>클라우드에서 주로 사용되는 </a:t>
            </a:r>
            <a:r>
              <a:rPr lang="en-US" altLang="ko-KR" dirty="0"/>
              <a:t>RESTful(Representational State Transfer) </a:t>
            </a:r>
            <a:r>
              <a:rPr lang="ko-KR" altLang="en-US" dirty="0"/>
              <a:t>서비스입니다</a:t>
            </a:r>
            <a:r>
              <a:rPr lang="en-US" altLang="ko-KR" dirty="0"/>
              <a:t>. </a:t>
            </a:r>
            <a:r>
              <a:rPr lang="ko-KR" altLang="en-US" dirty="0" err="1"/>
              <a:t>넷플릭스</a:t>
            </a:r>
            <a:r>
              <a:rPr lang="ko-KR" altLang="en-US" dirty="0"/>
              <a:t> </a:t>
            </a:r>
            <a:r>
              <a:rPr lang="ko-KR" altLang="en-US" dirty="0" err="1"/>
              <a:t>미드티어</a:t>
            </a:r>
            <a:r>
              <a:rPr lang="ko-KR" altLang="en-US" dirty="0"/>
              <a:t> 인프라에서 중요한 역할을 합니다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/>
              <a:t>	-&gt; </a:t>
            </a:r>
            <a:r>
              <a:rPr lang="ko-KR" altLang="en-US" dirty="0"/>
              <a:t>가용한 서비스 인스턴스 목록과 그 위치</a:t>
            </a:r>
            <a:r>
              <a:rPr lang="en-US" altLang="ko-KR" dirty="0"/>
              <a:t>(host, port)</a:t>
            </a:r>
            <a:r>
              <a:rPr lang="ko-KR" altLang="en-US" dirty="0"/>
              <a:t>가 동적으로 변하는 가상화 혹은 </a:t>
            </a:r>
            <a:r>
              <a:rPr lang="ko-KR" altLang="en-US" dirty="0" err="1"/>
              <a:t>컨테이너화된</a:t>
            </a:r>
            <a:r>
              <a:rPr lang="ko-KR" altLang="en-US" dirty="0"/>
              <a:t> 환경에서 클라이언트가 서비스 인스턴스를 호출할 수 있도록 </a:t>
            </a:r>
            <a:r>
              <a:rPr lang="en-US" altLang="ko-KR" dirty="0"/>
              <a:t>Service registry</a:t>
            </a:r>
            <a:r>
              <a:rPr lang="ko-KR" altLang="en-US" dirty="0"/>
              <a:t>를 제공</a:t>
            </a:r>
            <a:r>
              <a:rPr lang="en-US" altLang="ko-KR" dirty="0"/>
              <a:t>/</a:t>
            </a:r>
            <a:r>
              <a:rPr lang="ko-KR" altLang="en-US" dirty="0"/>
              <a:t>관리하는 서비스</a:t>
            </a:r>
          </a:p>
          <a:p>
            <a:pPr lvl="0">
              <a:defRPr/>
            </a:pPr>
            <a:r>
              <a:rPr lang="ko-KR" altLang="en-US" dirty="0"/>
              <a:t>	</a:t>
            </a:r>
            <a:r>
              <a:rPr lang="en-US" altLang="ko-KR" dirty="0"/>
              <a:t>-&gt; Service Discovery &amp; Registry</a:t>
            </a:r>
            <a:r>
              <a:rPr lang="ko-KR" altLang="en-US" dirty="0"/>
              <a:t>로서 동적으로 변화하는 서비스 인스턴스를 호출할 수 있도록 서비스 생성 정보를 제공 관리하는 서비스이다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/>
              <a:t>	-&gt; Eureka Server</a:t>
            </a:r>
            <a:r>
              <a:rPr lang="ko-KR" altLang="en-US" dirty="0"/>
              <a:t>와 </a:t>
            </a:r>
            <a:r>
              <a:rPr lang="en-US" altLang="ko-KR" dirty="0"/>
              <a:t>Eureka Client</a:t>
            </a:r>
            <a:r>
              <a:rPr lang="ko-KR" altLang="en-US" dirty="0"/>
              <a:t>로 구성되어 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/>
              <a:t>	-&gt; Eureka Client</a:t>
            </a:r>
            <a:r>
              <a:rPr lang="ko-KR" altLang="en-US" dirty="0"/>
              <a:t>는 자신의 메타정보</a:t>
            </a:r>
            <a:r>
              <a:rPr lang="en-US" altLang="ko-KR" dirty="0"/>
              <a:t>(IP, port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Eureka Server</a:t>
            </a:r>
            <a:r>
              <a:rPr lang="ko-KR" altLang="en-US" dirty="0"/>
              <a:t>에 등록한다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/>
              <a:t>	-&gt; Eureka Server</a:t>
            </a:r>
            <a:r>
              <a:rPr lang="ko-KR" altLang="en-US" dirty="0"/>
              <a:t>는 각 </a:t>
            </a:r>
            <a:r>
              <a:rPr lang="en-US" altLang="ko-KR" dirty="0"/>
              <a:t>Client</a:t>
            </a:r>
            <a:r>
              <a:rPr lang="ko-KR" altLang="en-US" dirty="0"/>
              <a:t>로 부터 </a:t>
            </a:r>
            <a:r>
              <a:rPr lang="en-US" altLang="ko-KR" dirty="0"/>
              <a:t>30</a:t>
            </a:r>
            <a:r>
              <a:rPr lang="ko-KR" altLang="en-US" dirty="0"/>
              <a:t>초 마다 </a:t>
            </a:r>
            <a:r>
              <a:rPr lang="en-US" altLang="ko-KR" dirty="0"/>
              <a:t>heartbeat</a:t>
            </a:r>
            <a:r>
              <a:rPr lang="ko-KR" altLang="en-US" dirty="0"/>
              <a:t>를 </a:t>
            </a:r>
            <a:r>
              <a:rPr lang="ko-KR" altLang="en-US" dirty="0" err="1"/>
              <a:t>수신받아</a:t>
            </a:r>
            <a:r>
              <a:rPr lang="ko-KR" altLang="en-US" dirty="0"/>
              <a:t> </a:t>
            </a:r>
            <a:r>
              <a:rPr lang="en-US" altLang="ko-KR" dirty="0" err="1"/>
              <a:t>helth</a:t>
            </a:r>
            <a:r>
              <a:rPr lang="en-US" altLang="ko-KR" dirty="0"/>
              <a:t> check</a:t>
            </a:r>
            <a:r>
              <a:rPr lang="ko-KR" altLang="en-US" dirty="0"/>
              <a:t>를 하여 </a:t>
            </a:r>
            <a:r>
              <a:rPr lang="en-US" altLang="ko-KR" dirty="0"/>
              <a:t>client</a:t>
            </a:r>
            <a:r>
              <a:rPr lang="ko-KR" altLang="en-US" dirty="0"/>
              <a:t>를 관리한다</a:t>
            </a:r>
            <a:r>
              <a:rPr lang="en-US" altLang="ko-KR" dirty="0"/>
              <a:t>. </a:t>
            </a:r>
          </a:p>
          <a:p>
            <a:pPr lvl="0">
              <a:defRPr/>
            </a:pPr>
            <a:r>
              <a:rPr lang="en-US" altLang="ko-KR" dirty="0"/>
              <a:t>		-&gt; </a:t>
            </a:r>
            <a:r>
              <a:rPr lang="ko-KR" altLang="en-US" dirty="0"/>
              <a:t>참고 </a:t>
            </a:r>
            <a:r>
              <a:rPr lang="en-US" altLang="ko-KR" dirty="0"/>
              <a:t>: https://phantasmicmeans.tistory.com/entry/Service-Discovery-Registry-Spring-Cloud-Netflix-Eureka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63674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DEF3D-52BA-4170-8323-8257CC7BA349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9942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862111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- </a:t>
            </a:r>
            <a:r>
              <a:rPr lang="ko-KR" altLang="en-US" dirty="0"/>
              <a:t>인증 및 보안 </a:t>
            </a:r>
            <a:r>
              <a:rPr lang="en-US" altLang="ko-KR" dirty="0"/>
              <a:t>: </a:t>
            </a:r>
            <a:r>
              <a:rPr lang="ko-KR" altLang="en-US" dirty="0"/>
              <a:t>각 요청이 갖추어야 할 내용을 충족하지 못한 경우 해당 요청을 거부한다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/>
              <a:t>- </a:t>
            </a:r>
            <a:r>
              <a:rPr lang="ko-KR" altLang="en-US" dirty="0"/>
              <a:t>모니터링 </a:t>
            </a:r>
            <a:r>
              <a:rPr lang="en-US" altLang="ko-KR" dirty="0"/>
              <a:t>: </a:t>
            </a:r>
            <a:r>
              <a:rPr lang="ko-KR" altLang="en-US" dirty="0"/>
              <a:t>모든 트래픽이 지나기 때문에 </a:t>
            </a:r>
            <a:r>
              <a:rPr lang="ko-KR" altLang="en-US" dirty="0" err="1"/>
              <a:t>의미있는</a:t>
            </a:r>
            <a:r>
              <a:rPr lang="ko-KR" altLang="en-US" dirty="0"/>
              <a:t> 데이터와 지표를 수집할 수 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/>
              <a:t>- </a:t>
            </a:r>
            <a:r>
              <a:rPr lang="ko-KR" altLang="en-US" dirty="0"/>
              <a:t>동적 라우팅</a:t>
            </a:r>
            <a:r>
              <a:rPr lang="en-US" altLang="ko-KR" dirty="0"/>
              <a:t>(Dynamic Routing) : </a:t>
            </a:r>
            <a:r>
              <a:rPr lang="ko-KR" altLang="en-US" dirty="0"/>
              <a:t>필요에 따라 즉시 원하는 </a:t>
            </a:r>
            <a:r>
              <a:rPr lang="ko-KR" altLang="en-US" dirty="0" err="1"/>
              <a:t>백엔드</a:t>
            </a:r>
            <a:r>
              <a:rPr lang="ko-KR" altLang="en-US" dirty="0"/>
              <a:t> 클러스터로 트래픽을 보내고 끊을 수 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/>
              <a:t>- </a:t>
            </a:r>
            <a:r>
              <a:rPr lang="ko-KR" altLang="en-US" dirty="0"/>
              <a:t>부하테스트 </a:t>
            </a:r>
            <a:r>
              <a:rPr lang="en-US" altLang="ko-KR" dirty="0"/>
              <a:t>: </a:t>
            </a:r>
            <a:r>
              <a:rPr lang="ko-KR" altLang="en-US" dirty="0"/>
              <a:t>신규 추가한 서비스 또는 </a:t>
            </a:r>
            <a:r>
              <a:rPr lang="ko-KR" altLang="en-US" dirty="0" err="1"/>
              <a:t>백엔드에</a:t>
            </a:r>
            <a:r>
              <a:rPr lang="ko-KR" altLang="en-US" dirty="0"/>
              <a:t> 트래픽을 점진적으로 증가하는 방식으로 부하를 유발 할 수 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/>
              <a:t>- </a:t>
            </a:r>
            <a:r>
              <a:rPr lang="ko-KR" altLang="en-US" dirty="0"/>
              <a:t>트래픽 드랍</a:t>
            </a:r>
            <a:r>
              <a:rPr lang="en-US" altLang="ko-KR" dirty="0"/>
              <a:t>(</a:t>
            </a:r>
            <a:r>
              <a:rPr lang="ko-KR" altLang="en-US" dirty="0"/>
              <a:t>정확히는 </a:t>
            </a:r>
            <a:r>
              <a:rPr lang="en-US" altLang="ko-KR" dirty="0"/>
              <a:t>Shedding, Load Shedding) : </a:t>
            </a:r>
            <a:r>
              <a:rPr lang="ko-KR" altLang="en-US" dirty="0"/>
              <a:t>각 요청에 대해 제한된 이상의 요청이 발생한 경우 이를 </a:t>
            </a:r>
            <a:r>
              <a:rPr lang="ko-KR" altLang="en-US" dirty="0" err="1"/>
              <a:t>드라하는</a:t>
            </a:r>
            <a:r>
              <a:rPr lang="ko-KR" altLang="en-US" dirty="0"/>
              <a:t> 방식을 사용 가능</a:t>
            </a:r>
          </a:p>
          <a:p>
            <a:pPr lvl="0">
              <a:defRPr/>
            </a:pPr>
            <a:r>
              <a:rPr lang="en-US" altLang="ko-KR" dirty="0"/>
              <a:t>- </a:t>
            </a:r>
            <a:r>
              <a:rPr lang="ko-KR" altLang="en-US" dirty="0"/>
              <a:t>정적 응답 처리 </a:t>
            </a:r>
            <a:r>
              <a:rPr lang="en-US" altLang="ko-KR" dirty="0"/>
              <a:t>: </a:t>
            </a:r>
            <a:r>
              <a:rPr lang="ko-KR" altLang="en-US" dirty="0"/>
              <a:t>특정 요청에 대해서는 </a:t>
            </a:r>
            <a:r>
              <a:rPr lang="ko-KR" altLang="en-US" dirty="0" err="1"/>
              <a:t>백엔드로</a:t>
            </a:r>
            <a:r>
              <a:rPr lang="ko-KR" altLang="en-US" dirty="0"/>
              <a:t> 트래픽을 보내는 대신 즉시 응답하도록 구성할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68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64280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-&gt; </a:t>
            </a:r>
            <a:r>
              <a:rPr lang="ko-KR" altLang="en-US" dirty="0"/>
              <a:t>필터는 </a:t>
            </a:r>
            <a:r>
              <a:rPr lang="en-US" altLang="ko-KR" dirty="0" err="1"/>
              <a:t>ZuulFilter</a:t>
            </a:r>
            <a:r>
              <a:rPr lang="ko-KR" altLang="en-US" dirty="0"/>
              <a:t>를 상속하여 만들 수 있으며</a:t>
            </a:r>
            <a:r>
              <a:rPr lang="en-US" altLang="ko-KR" dirty="0"/>
              <a:t>, </a:t>
            </a:r>
            <a:r>
              <a:rPr lang="ko-KR" altLang="en-US" dirty="0"/>
              <a:t>아래와 같이 목적에 따라 크게 </a:t>
            </a:r>
            <a:r>
              <a:rPr lang="en-US" altLang="ko-KR" dirty="0"/>
              <a:t>4</a:t>
            </a:r>
            <a:r>
              <a:rPr lang="ko-KR" altLang="en-US" dirty="0"/>
              <a:t>가지로 분류됩니다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dirty="0"/>
              <a:t>-&gt; </a:t>
            </a:r>
            <a:r>
              <a:rPr lang="ko-KR" altLang="en-US" dirty="0"/>
              <a:t>프리 필터</a:t>
            </a:r>
            <a:r>
              <a:rPr lang="en-US" altLang="ko-KR" dirty="0"/>
              <a:t>(Pre Filter)</a:t>
            </a:r>
          </a:p>
          <a:p>
            <a:pPr lvl="0">
              <a:defRPr/>
            </a:pPr>
            <a:r>
              <a:rPr lang="en-US" altLang="ko-KR" dirty="0"/>
              <a:t>: </a:t>
            </a:r>
            <a:r>
              <a:rPr lang="ko-KR" altLang="en-US" dirty="0"/>
              <a:t>라우팅 이전에 실행되며</a:t>
            </a:r>
            <a:r>
              <a:rPr lang="en-US" altLang="ko-KR" dirty="0"/>
              <a:t>, </a:t>
            </a:r>
            <a:r>
              <a:rPr lang="ko-KR" altLang="en-US" dirty="0"/>
              <a:t>클라이언트 인증</a:t>
            </a:r>
            <a:r>
              <a:rPr lang="en-US" altLang="ko-KR" dirty="0"/>
              <a:t>/</a:t>
            </a:r>
            <a:r>
              <a:rPr lang="ko-KR" altLang="en-US" dirty="0"/>
              <a:t>인가 등에 활용할 수 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dirty="0"/>
              <a:t>-&gt; </a:t>
            </a:r>
            <a:r>
              <a:rPr lang="ko-KR" altLang="en-US" dirty="0" err="1"/>
              <a:t>라우트</a:t>
            </a:r>
            <a:r>
              <a:rPr lang="ko-KR" altLang="en-US" dirty="0"/>
              <a:t> 필터</a:t>
            </a:r>
            <a:r>
              <a:rPr lang="en-US" altLang="ko-KR" dirty="0"/>
              <a:t>(Route Filter)</a:t>
            </a:r>
          </a:p>
          <a:p>
            <a:pPr lvl="0">
              <a:defRPr/>
            </a:pPr>
            <a:r>
              <a:rPr lang="en-US" altLang="ko-KR" dirty="0"/>
              <a:t>: </a:t>
            </a:r>
            <a:r>
              <a:rPr lang="ko-KR" altLang="en-US" dirty="0"/>
              <a:t>라우팅을 위해 단순히 </a:t>
            </a:r>
            <a:r>
              <a:rPr lang="en-US" altLang="ko-KR" dirty="0"/>
              <a:t>URI </a:t>
            </a:r>
            <a:r>
              <a:rPr lang="ko-KR" altLang="en-US" dirty="0"/>
              <a:t>패턴에 의존하는 것이 아닌</a:t>
            </a:r>
            <a:r>
              <a:rPr lang="en-US" altLang="ko-KR" dirty="0"/>
              <a:t>, </a:t>
            </a:r>
            <a:r>
              <a:rPr lang="ko-KR" altLang="en-US" dirty="0"/>
              <a:t>보다 복잡한 </a:t>
            </a:r>
            <a:r>
              <a:rPr lang="ko-KR" altLang="en-US" dirty="0" err="1"/>
              <a:t>매커니즘을</a:t>
            </a:r>
            <a:r>
              <a:rPr lang="ko-KR" altLang="en-US" dirty="0"/>
              <a:t> 이용하고자 할 때 활용할 수 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dirty="0"/>
              <a:t>-&gt; </a:t>
            </a:r>
            <a:r>
              <a:rPr lang="ko-KR" altLang="en-US" dirty="0"/>
              <a:t>포스트 필터</a:t>
            </a:r>
            <a:r>
              <a:rPr lang="en-US" altLang="ko-KR" dirty="0"/>
              <a:t>(Post Filter)</a:t>
            </a:r>
          </a:p>
          <a:p>
            <a:pPr lvl="0">
              <a:defRPr/>
            </a:pPr>
            <a:r>
              <a:rPr lang="en-US" altLang="ko-KR" dirty="0"/>
              <a:t>: </a:t>
            </a:r>
            <a:r>
              <a:rPr lang="ko-KR" altLang="en-US" dirty="0"/>
              <a:t>라우팅 이후에 실행되며</a:t>
            </a:r>
            <a:r>
              <a:rPr lang="en-US" altLang="ko-KR" dirty="0"/>
              <a:t>, </a:t>
            </a:r>
            <a:r>
              <a:rPr lang="ko-KR" altLang="en-US" dirty="0"/>
              <a:t>상태코드와 같이 응답 메시지를 빈번하게 </a:t>
            </a:r>
            <a:r>
              <a:rPr lang="ko-KR" altLang="en-US" dirty="0" err="1"/>
              <a:t>조작해야할</a:t>
            </a:r>
            <a:r>
              <a:rPr lang="ko-KR" altLang="en-US" dirty="0"/>
              <a:t> 경우 활용할 수 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dirty="0"/>
              <a:t>-&gt; </a:t>
            </a:r>
            <a:r>
              <a:rPr lang="ko-KR" altLang="en-US" dirty="0"/>
              <a:t>에러 필터</a:t>
            </a:r>
            <a:r>
              <a:rPr lang="en-US" altLang="ko-KR" dirty="0"/>
              <a:t>(Error Filter)</a:t>
            </a:r>
          </a:p>
          <a:p>
            <a:pPr lvl="0">
              <a:defRPr/>
            </a:pPr>
            <a:r>
              <a:rPr lang="en-US" altLang="ko-KR" dirty="0"/>
              <a:t>: </a:t>
            </a:r>
            <a:r>
              <a:rPr lang="ko-KR" altLang="en-US" dirty="0"/>
              <a:t>필터에서 에러가 발생할 경우 실행됩니다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380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3118">
              <a:defRPr/>
            </a:pPr>
            <a:r>
              <a:rPr lang="ko-KR" altLang="en-US" dirty="0"/>
              <a:t>출처</a:t>
            </a:r>
            <a:r>
              <a:rPr lang="en-US" altLang="ko-KR" dirty="0"/>
              <a:t> : https://medium.com/@dougpollei/there-can-be-only-one-37667ff80647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DEF3D-52BA-4170-8323-8257CC7BA34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0630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DEF3D-52BA-4170-8323-8257CC7BA349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17589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3809-2363-425E-9A94-47203E9A7D4D}" type="slidenum">
              <a:rPr lang="ko-KR" altLang="en-US" smtClean="0">
                <a:solidFill>
                  <a:prstClr val="black"/>
                </a:solidFill>
              </a:rPr>
              <a:pPr/>
              <a:t>71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72595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MSA</a:t>
            </a:r>
            <a:r>
              <a:rPr lang="ko-KR" altLang="en-US" baseline="0" dirty="0"/>
              <a:t>에 대해 알아 보도록 하겠습니다</a:t>
            </a:r>
            <a:r>
              <a:rPr lang="en-US" altLang="ko-KR" baseline="0" dirty="0"/>
              <a:t>.   </a:t>
            </a:r>
            <a:r>
              <a:rPr lang="ko-KR" altLang="en-US" baseline="0" dirty="0" err="1"/>
              <a:t>마이크로서비스들은</a:t>
            </a:r>
            <a:r>
              <a:rPr lang="ko-KR" altLang="en-US" baseline="0" dirty="0"/>
              <a:t> </a:t>
            </a:r>
            <a:r>
              <a:rPr lang="en-US" altLang="ko-KR" baseline="0" dirty="0"/>
              <a:t>.. One Thing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DEF3D-52BA-4170-8323-8257CC7BA349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57574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arenR"/>
              <a:defRPr/>
            </a:pPr>
            <a:r>
              <a:rPr lang="ko-KR" altLang="en-US" dirty="0"/>
              <a:t>마틴 </a:t>
            </a:r>
            <a:r>
              <a:rPr lang="ko-KR" altLang="en-US" dirty="0" err="1"/>
              <a:t>파울러가</a:t>
            </a:r>
            <a:r>
              <a:rPr lang="ko-KR" altLang="en-US" dirty="0"/>
              <a:t> 얘기하기를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"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모놀리식으로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 관리하기에 특별히 복잡한 시스템을 운영할 상황이 아니면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마이크로서비스는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 고려할 필요조차 없다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“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라는 말 처럼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MSA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로 구성하여 오히려 비용이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많이들면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MSA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로 구성할 필요가 없다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dirty="0"/>
              <a:t>https://www.samsungsds.com/kr/insights/msa.html</a:t>
            </a:r>
          </a:p>
          <a:p>
            <a:pPr lvl="0">
              <a:defRPr/>
            </a:pPr>
            <a:r>
              <a:rPr lang="ko-KR" altLang="en-US" dirty="0"/>
              <a:t>* 비용</a:t>
            </a:r>
            <a:r>
              <a:rPr lang="en-US" altLang="ko-KR" dirty="0"/>
              <a:t>: </a:t>
            </a:r>
            <a:r>
              <a:rPr lang="ko-KR" altLang="en-US" dirty="0"/>
              <a:t>특정 서비스 아키텍처를 도입할 경우 비용을 얼마나 절감할 수 있는가</a:t>
            </a:r>
            <a:r>
              <a:rPr lang="en-US" altLang="ko-KR" dirty="0"/>
              <a:t>?</a:t>
            </a:r>
          </a:p>
          <a:p>
            <a:pPr lvl="0">
              <a:defRPr/>
            </a:pPr>
            <a:r>
              <a:rPr lang="en-US" altLang="ko-KR" dirty="0"/>
              <a:t>* </a:t>
            </a:r>
            <a:r>
              <a:rPr lang="ko-KR" altLang="en-US" dirty="0"/>
              <a:t>개발 생산성</a:t>
            </a:r>
            <a:r>
              <a:rPr lang="en-US" altLang="ko-KR" dirty="0"/>
              <a:t>: </a:t>
            </a:r>
            <a:r>
              <a:rPr lang="ko-KR" altLang="en-US" dirty="0" err="1"/>
              <a:t>마이크로서비스를</a:t>
            </a:r>
            <a:r>
              <a:rPr lang="ko-KR" altLang="en-US" dirty="0"/>
              <a:t> 요구할 만큼 시스템 복잡도가 높은가</a:t>
            </a:r>
            <a:r>
              <a:rPr lang="en-US" altLang="ko-KR" dirty="0"/>
              <a:t>? </a:t>
            </a:r>
            <a:r>
              <a:rPr lang="ko-KR" altLang="en-US" dirty="0"/>
              <a:t>또는 복잡도를 지나치게 높인 </a:t>
            </a:r>
            <a:r>
              <a:rPr lang="ko-KR" altLang="en-US" dirty="0" err="1"/>
              <a:t>마이크로서비스가</a:t>
            </a:r>
            <a:r>
              <a:rPr lang="ko-KR" altLang="en-US" dirty="0"/>
              <a:t> 생산성을 저해하고 있지는 않은가</a:t>
            </a:r>
            <a:r>
              <a:rPr lang="en-US" altLang="ko-KR" dirty="0"/>
              <a:t>?</a:t>
            </a:r>
          </a:p>
          <a:p>
            <a:pPr lvl="0">
              <a:defRPr/>
            </a:pPr>
            <a:r>
              <a:rPr lang="en-US" altLang="ko-KR" dirty="0"/>
              <a:t>* </a:t>
            </a:r>
            <a:r>
              <a:rPr lang="ko-KR" altLang="en-US" dirty="0"/>
              <a:t>운영</a:t>
            </a:r>
            <a:r>
              <a:rPr lang="en-US" altLang="ko-KR" dirty="0"/>
              <a:t>: </a:t>
            </a:r>
            <a:r>
              <a:rPr lang="ko-KR" altLang="en-US" dirty="0"/>
              <a:t>개발팀에게 개발과 운영을 동시에 요구할 만큼 인프라가 준비되어 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73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667622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520380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75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235897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76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993811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*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Jaeger</a:t>
            </a:r>
            <a:endParaRPr lang="ko-KR" alt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Jaeger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란 분산 서비스 간 트랜잭션을 추적하는 오픈소스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S/W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 복잡한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MSA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환경을 모니터링하고 문제를 해결하는데 사용한다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MSA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경우 단 한번의 호출에도 상호작용하는 수십개의 서로 다른 서비스가 실행될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이런 경우 어떠한 문제가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발생가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발생하거나 요청의 수행 속도가 느릴 경우 개발자와 엔지니어가 문제를 파악하기 어렵다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이럴때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모든 연결에 대한 추적하는 방식이 분산 추적이며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일반적으로 서비스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메쉬의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일부로 실행되는 분산 추적은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Microservice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관리하고 관찰할 수 있는 방법이다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Jaeger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는 분산 추적을 사용해 다양한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Microservice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요청 경로를 추적하기 때문에 모호하게 추측하는 것이 아니라 실제 요청 흐름을 시각적으로 확인할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Uber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2015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년도 오픈소스 프로젝트로 개발했다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jaeger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CNCF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일부로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K8S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환경에 적합하게 설계되었다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Jaeger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용어 및 구성 요소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Jaeger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는 실행 요청을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추적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으로 표시한다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추적은 시스템 전반에서 데이터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실행 경로를 나타낸다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추적은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개 이상의 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스팬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으로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이루어진다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스팬이란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Jaeger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논리적 작업 단위이다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스팬이란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jager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논리적 작업 단위이다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각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스팬에는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운영 작업의 이름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시작 시간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기간이 포함되어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스팬은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중첩되거나 순서대로 정리되어 있을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Jaeger Client 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분산 추적을 위한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OpenTracing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API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언어별 구현이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포함되어있다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Jaeger Agent 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사용자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데이터그램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프로토콜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(User Datagram Protocol)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을 통해 전송된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스팬을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수신하는 네트워크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데몬으로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계측된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애플리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케이션과 동일한 호스트에 배치된다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query : jaeger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 수집된 데이터를 시각화해주는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Web UI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서버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collector 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실제로 데이터가 수집되는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jaeger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핵심 서버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수집된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jaeger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데이터를 저장하기 위해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로컬 스토리지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인메모리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elastic search,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카산드라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kafka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]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총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가지 중 하나를 선택해 사용해야 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kafka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 데이터를 던질 경우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ingester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라는 별도의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jaeger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컴포넌트를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consumer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deploy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한 다음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es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또는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카산드라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백엔드로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보내야 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agent : Envoy, Flask, Spring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등과 같은 데이터 소스가 데이터를 전송하기 위한 중간 서버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77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20140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78</a:t>
            </a:fld>
            <a:endParaRPr lang="en-US" altLang="en-US"/>
          </a:p>
        </p:txBody>
      </p:sp>
      <p:sp>
        <p:nvSpPr>
          <p:cNvPr id="5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9CDEF3D-52BA-4170-8323-8257CC7BA349}" type="slidenum">
              <a:rPr lang="en-US" altLang="en-US"/>
              <a:pPr lvl="0">
                <a:defRPr/>
              </a:pPr>
              <a:t>78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252133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DEF3D-52BA-4170-8323-8257CC7BA349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839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DEF3D-52BA-4170-8323-8257CC7BA34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3885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4212A-251F-4A56-8E79-B4D71757AA3E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77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4212A-251F-4A56-8E79-B4D71757AA3E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4889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4212A-251F-4A56-8E79-B4D71757AA3E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0350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4212A-251F-4A56-8E79-B4D71757AA3E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277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3118">
              <a:defRPr/>
            </a:pPr>
            <a:r>
              <a:rPr lang="ko-KR" altLang="en-US" dirty="0"/>
              <a:t>출처</a:t>
            </a:r>
            <a:r>
              <a:rPr lang="en-US" altLang="ko-KR" dirty="0"/>
              <a:t>: ZDNet Korea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DEF3D-52BA-4170-8323-8257CC7BA34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264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28887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857250" y="391884"/>
            <a:ext cx="9048750" cy="4782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" name="제목 46"/>
          <p:cNvSpPr>
            <a:spLocks noGrp="1"/>
          </p:cNvSpPr>
          <p:nvPr>
            <p:ph type="title"/>
          </p:nvPr>
        </p:nvSpPr>
        <p:spPr>
          <a:xfrm>
            <a:off x="993138" y="481469"/>
            <a:ext cx="2946319" cy="332399"/>
          </a:xfrm>
        </p:spPr>
        <p:txBody>
          <a:bodyPr wrap="none" lIns="0" tIns="0" rIns="0" bIns="0" anchor="b" anchorCtr="0">
            <a:spAutoFit/>
          </a:bodyPr>
          <a:lstStyle>
            <a:lvl1pPr marL="0" algn="l" defTabSz="457200" rtl="0" eaLnBrk="1" latinLnBrk="0" hangingPunct="1">
              <a:defRPr lang="ko-KR" altLang="en-US" sz="2400" kern="12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0" y="391885"/>
            <a:ext cx="579120" cy="478236"/>
          </a:xfrm>
          <a:prstGeom prst="rect">
            <a:avLst/>
          </a:prstGeom>
          <a:solidFill>
            <a:srgbClr val="2156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" name="텍스트 개체 틀 15"/>
          <p:cNvSpPr>
            <a:spLocks noGrp="1"/>
          </p:cNvSpPr>
          <p:nvPr>
            <p:ph type="body" sz="quarter" idx="14" hasCustomPrompt="1"/>
          </p:nvPr>
        </p:nvSpPr>
        <p:spPr>
          <a:xfrm>
            <a:off x="76835" y="511552"/>
            <a:ext cx="425450" cy="276999"/>
          </a:xfrm>
        </p:spPr>
        <p:txBody>
          <a:bodyPr lIns="0" tIns="0" rIns="0" bIns="0" anchor="ctr">
            <a:spAutoFit/>
          </a:bodyPr>
          <a:lstStyle>
            <a:lvl1pPr marL="0" indent="0" algn="ctr" defTabSz="457200" rtl="0" eaLnBrk="1" latinLnBrk="0" hangingPunct="1">
              <a:buNone/>
              <a:defRPr lang="ko-KR" altLang="en-US" sz="2000" kern="1200" dirty="0">
                <a:solidFill>
                  <a:schemeClr val="lt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8" name="텍스트 개체 틀 45"/>
          <p:cNvSpPr>
            <a:spLocks noGrp="1"/>
          </p:cNvSpPr>
          <p:nvPr>
            <p:ph type="body" sz="quarter" idx="13"/>
          </p:nvPr>
        </p:nvSpPr>
        <p:spPr>
          <a:xfrm>
            <a:off x="577263" y="1068136"/>
            <a:ext cx="8980272" cy="276999"/>
          </a:xfrm>
        </p:spPr>
        <p:txBody>
          <a:bodyPr lIns="0" tIns="0" rIns="0" bIns="0" anchor="ctr">
            <a:spAutoFit/>
          </a:bodyPr>
          <a:lstStyle>
            <a:lvl1pPr marL="0" indent="0" algn="l" defTabSz="495285" rtl="0" eaLnBrk="1" latinLnBrk="0" hangingPunct="1">
              <a:buNone/>
              <a:defRPr lang="ko-KR" altLang="en-US" sz="2000" b="1" kern="1200" dirty="0" smtClean="0">
                <a:solidFill>
                  <a:srgbClr val="21569E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defRPr>
            </a:lvl1pPr>
            <a:lvl2pPr marL="495285" indent="0">
              <a:buNone/>
              <a:defRPr sz="1300">
                <a:latin typeface="+mn-ea"/>
                <a:ea typeface="+mn-ea"/>
              </a:defRPr>
            </a:lvl2pPr>
            <a:lvl3pPr marL="990570" indent="0">
              <a:buNone/>
              <a:defRPr sz="1300">
                <a:latin typeface="+mn-ea"/>
                <a:ea typeface="+mn-ea"/>
              </a:defRPr>
            </a:lvl3pPr>
            <a:lvl4pPr marL="1485854" indent="0">
              <a:buNone/>
              <a:defRPr sz="1300">
                <a:latin typeface="+mn-ea"/>
                <a:ea typeface="+mn-ea"/>
              </a:defRPr>
            </a:lvl4pPr>
            <a:lvl5pPr marL="1981139" indent="0">
              <a:buNone/>
              <a:defRPr sz="13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664845" y="391885"/>
            <a:ext cx="106680" cy="478236"/>
          </a:xfrm>
          <a:prstGeom prst="rect">
            <a:avLst/>
          </a:prstGeom>
          <a:solidFill>
            <a:srgbClr val="21569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341075" y="1123729"/>
            <a:ext cx="182382" cy="138112"/>
            <a:chOff x="435418" y="842963"/>
            <a:chExt cx="168353" cy="138112"/>
          </a:xfrm>
        </p:grpSpPr>
        <p:sp>
          <p:nvSpPr>
            <p:cNvPr id="12" name="갈매기형 수장 11"/>
            <p:cNvSpPr/>
            <p:nvPr/>
          </p:nvSpPr>
          <p:spPr>
            <a:xfrm>
              <a:off x="435418" y="842963"/>
              <a:ext cx="92869" cy="138112"/>
            </a:xfrm>
            <a:prstGeom prst="chevron">
              <a:avLst/>
            </a:prstGeom>
            <a:solidFill>
              <a:srgbClr val="215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5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3" name="갈매기형 수장 12"/>
            <p:cNvSpPr/>
            <p:nvPr/>
          </p:nvSpPr>
          <p:spPr>
            <a:xfrm>
              <a:off x="510902" y="842963"/>
              <a:ext cx="92869" cy="138112"/>
            </a:xfrm>
            <a:prstGeom prst="chevron">
              <a:avLst/>
            </a:prstGeom>
            <a:solidFill>
              <a:srgbClr val="696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5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68871" y="6527294"/>
            <a:ext cx="12371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fld id="{2FF31CB8-EE0B-4A6A-8561-904A0AB35B7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341075" y="1466456"/>
            <a:ext cx="9216460" cy="400110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  <a:lvl2pPr>
              <a:defRPr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2pPr>
            <a:lvl3pPr>
              <a:defRPr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3pPr>
            <a:lvl4pPr>
              <a:defRPr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4pPr>
            <a:lvl5pPr>
              <a:defRPr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20" name="텍스트 개체 틀 45"/>
          <p:cNvSpPr>
            <a:spLocks noGrp="1"/>
          </p:cNvSpPr>
          <p:nvPr>
            <p:ph type="body" sz="quarter" idx="12"/>
          </p:nvPr>
        </p:nvSpPr>
        <p:spPr>
          <a:xfrm>
            <a:off x="7272472" y="94685"/>
            <a:ext cx="2486818" cy="215444"/>
          </a:xfrm>
        </p:spPr>
        <p:txBody>
          <a:bodyPr wrap="square" lIns="0" tIns="0" rIns="0" bIns="0" anchor="ctr">
            <a:spAutoFit/>
          </a:bodyPr>
          <a:lstStyle>
            <a:lvl1pPr marL="0" indent="0" algn="r" defTabSz="495285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ko-KR" altLang="en-US" sz="1400" kern="1200" spc="-4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defRPr>
            </a:lvl1pPr>
            <a:lvl2pPr marL="495285" indent="0">
              <a:buNone/>
              <a:defRPr sz="1300">
                <a:latin typeface="+mn-ea"/>
                <a:ea typeface="+mn-ea"/>
              </a:defRPr>
            </a:lvl2pPr>
            <a:lvl3pPr marL="990570" indent="0">
              <a:buNone/>
              <a:defRPr sz="1300">
                <a:latin typeface="+mn-ea"/>
                <a:ea typeface="+mn-ea"/>
              </a:defRPr>
            </a:lvl3pPr>
            <a:lvl4pPr marL="1485854" indent="0">
              <a:buNone/>
              <a:defRPr sz="1300">
                <a:latin typeface="+mn-ea"/>
                <a:ea typeface="+mn-ea"/>
              </a:defRPr>
            </a:lvl4pPr>
            <a:lvl5pPr marL="1981139" indent="0">
              <a:buNone/>
              <a:defRPr sz="13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</a:t>
            </a:r>
          </a:p>
        </p:txBody>
      </p:sp>
    </p:spTree>
    <p:extLst>
      <p:ext uri="{BB962C8B-B14F-4D97-AF65-F5344CB8AC3E}">
        <p14:creationId xmlns:p14="http://schemas.microsoft.com/office/powerpoint/2010/main" val="277432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53" userDrawn="1">
          <p15:clr>
            <a:srgbClr val="FBAE40"/>
          </p15:clr>
        </p15:guide>
        <p15:guide id="4" pos="217" userDrawn="1">
          <p15:clr>
            <a:srgbClr val="FBAE40"/>
          </p15:clr>
        </p15:guide>
        <p15:guide id="6" pos="6023" userDrawn="1">
          <p15:clr>
            <a:srgbClr val="FBAE40"/>
          </p15:clr>
        </p15:guide>
        <p15:guide id="8" orient="horz" pos="550" userDrawn="1">
          <p15:clr>
            <a:srgbClr val="FBAE40"/>
          </p15:clr>
        </p15:guide>
        <p15:guide id="9" pos="5887" userDrawn="1">
          <p15:clr>
            <a:srgbClr val="FBAE40"/>
          </p15:clr>
        </p15:guide>
        <p15:guide id="10" orient="horz" pos="2319" userDrawn="1">
          <p15:clr>
            <a:srgbClr val="FBAE40"/>
          </p15:clr>
        </p15:guide>
        <p15:guide id="11" orient="horz" pos="98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fld id="{2FF31CB8-EE0B-4A6A-8561-904A0AB35B7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0" name="텍스트 개체 틀 45"/>
          <p:cNvSpPr>
            <a:spLocks noGrp="1"/>
          </p:cNvSpPr>
          <p:nvPr>
            <p:ph type="body" sz="quarter" idx="12"/>
          </p:nvPr>
        </p:nvSpPr>
        <p:spPr>
          <a:xfrm>
            <a:off x="7272472" y="94685"/>
            <a:ext cx="2486818" cy="215444"/>
          </a:xfrm>
        </p:spPr>
        <p:txBody>
          <a:bodyPr wrap="square" lIns="0" tIns="0" rIns="0" bIns="0" anchor="ctr">
            <a:spAutoFit/>
          </a:bodyPr>
          <a:lstStyle>
            <a:lvl1pPr marL="0" indent="0" algn="r" defTabSz="495285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ko-KR" altLang="en-US" sz="1400" kern="1200" spc="-4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defRPr>
            </a:lvl1pPr>
            <a:lvl2pPr marL="495285" indent="0">
              <a:buNone/>
              <a:defRPr sz="1300">
                <a:latin typeface="+mn-ea"/>
                <a:ea typeface="+mn-ea"/>
              </a:defRPr>
            </a:lvl2pPr>
            <a:lvl3pPr marL="990570" indent="0">
              <a:buNone/>
              <a:defRPr sz="1300">
                <a:latin typeface="+mn-ea"/>
                <a:ea typeface="+mn-ea"/>
              </a:defRPr>
            </a:lvl3pPr>
            <a:lvl4pPr marL="1485854" indent="0">
              <a:buNone/>
              <a:defRPr sz="1300">
                <a:latin typeface="+mn-ea"/>
                <a:ea typeface="+mn-ea"/>
              </a:defRPr>
            </a:lvl4pPr>
            <a:lvl5pPr marL="1981139" indent="0">
              <a:buNone/>
              <a:defRPr sz="13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</a:t>
            </a:r>
          </a:p>
        </p:txBody>
      </p:sp>
      <p:sp>
        <p:nvSpPr>
          <p:cNvPr id="14" name="직사각형 13"/>
          <p:cNvSpPr/>
          <p:nvPr userDrawn="1"/>
        </p:nvSpPr>
        <p:spPr>
          <a:xfrm>
            <a:off x="857250" y="391884"/>
            <a:ext cx="9048750" cy="4782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" name="제목 46"/>
          <p:cNvSpPr>
            <a:spLocks noGrp="1"/>
          </p:cNvSpPr>
          <p:nvPr>
            <p:ph type="title"/>
          </p:nvPr>
        </p:nvSpPr>
        <p:spPr>
          <a:xfrm>
            <a:off x="993138" y="481469"/>
            <a:ext cx="2946319" cy="332399"/>
          </a:xfrm>
        </p:spPr>
        <p:txBody>
          <a:bodyPr wrap="none" lIns="0" tIns="0" rIns="0" bIns="0" anchor="b" anchorCtr="0">
            <a:spAutoFit/>
          </a:bodyPr>
          <a:lstStyle>
            <a:lvl1pPr marL="0" algn="l" defTabSz="457200" rtl="0" eaLnBrk="1" latinLnBrk="0" hangingPunct="1">
              <a:defRPr lang="ko-KR" altLang="en-US" sz="2400" kern="12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직사각형 17"/>
          <p:cNvSpPr/>
          <p:nvPr userDrawn="1"/>
        </p:nvSpPr>
        <p:spPr>
          <a:xfrm>
            <a:off x="0" y="391885"/>
            <a:ext cx="579120" cy="478236"/>
          </a:xfrm>
          <a:prstGeom prst="rect">
            <a:avLst/>
          </a:prstGeom>
          <a:solidFill>
            <a:srgbClr val="2156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664845" y="391885"/>
            <a:ext cx="106680" cy="478236"/>
          </a:xfrm>
          <a:prstGeom prst="rect">
            <a:avLst/>
          </a:prstGeom>
          <a:solidFill>
            <a:srgbClr val="21569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23" name="그룹 22"/>
          <p:cNvGrpSpPr/>
          <p:nvPr userDrawn="1"/>
        </p:nvGrpSpPr>
        <p:grpSpPr>
          <a:xfrm>
            <a:off x="341075" y="1123729"/>
            <a:ext cx="182382" cy="138112"/>
            <a:chOff x="435418" y="842963"/>
            <a:chExt cx="168353" cy="138112"/>
          </a:xfrm>
        </p:grpSpPr>
        <p:sp>
          <p:nvSpPr>
            <p:cNvPr id="24" name="갈매기형 수장 23"/>
            <p:cNvSpPr/>
            <p:nvPr/>
          </p:nvSpPr>
          <p:spPr>
            <a:xfrm>
              <a:off x="435418" y="842963"/>
              <a:ext cx="92869" cy="138112"/>
            </a:xfrm>
            <a:prstGeom prst="chevron">
              <a:avLst/>
            </a:prstGeom>
            <a:solidFill>
              <a:srgbClr val="215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5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25" name="갈매기형 수장 24"/>
            <p:cNvSpPr/>
            <p:nvPr/>
          </p:nvSpPr>
          <p:spPr>
            <a:xfrm>
              <a:off x="510902" y="842963"/>
              <a:ext cx="92869" cy="138112"/>
            </a:xfrm>
            <a:prstGeom prst="chevron">
              <a:avLst/>
            </a:prstGeom>
            <a:solidFill>
              <a:srgbClr val="696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5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sp>
        <p:nvSpPr>
          <p:cNvPr id="29" name="텍스트 개체 틀 45"/>
          <p:cNvSpPr>
            <a:spLocks noGrp="1"/>
          </p:cNvSpPr>
          <p:nvPr>
            <p:ph type="body" sz="quarter" idx="13"/>
          </p:nvPr>
        </p:nvSpPr>
        <p:spPr>
          <a:xfrm>
            <a:off x="577263" y="1066985"/>
            <a:ext cx="8980272" cy="276999"/>
          </a:xfrm>
        </p:spPr>
        <p:txBody>
          <a:bodyPr lIns="0" tIns="0" rIns="0" bIns="0" anchor="ctr">
            <a:spAutoFit/>
          </a:bodyPr>
          <a:lstStyle>
            <a:lvl1pPr marL="0" indent="0" algn="l" defTabSz="495285" rtl="0" eaLnBrk="1" latinLnBrk="0" hangingPunct="1">
              <a:buNone/>
              <a:defRPr lang="ko-KR" altLang="en-US" sz="2000" b="1" kern="1200" dirty="0" smtClean="0">
                <a:solidFill>
                  <a:srgbClr val="21569E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defRPr>
            </a:lvl1pPr>
            <a:lvl2pPr marL="495285" indent="0">
              <a:buNone/>
              <a:defRPr sz="1300">
                <a:latin typeface="+mn-ea"/>
                <a:ea typeface="+mn-ea"/>
              </a:defRPr>
            </a:lvl2pPr>
            <a:lvl3pPr marL="990570" indent="0">
              <a:buNone/>
              <a:defRPr sz="1300">
                <a:latin typeface="+mn-ea"/>
                <a:ea typeface="+mn-ea"/>
              </a:defRPr>
            </a:lvl3pPr>
            <a:lvl4pPr marL="1485854" indent="0">
              <a:buNone/>
              <a:defRPr sz="1300">
                <a:latin typeface="+mn-ea"/>
                <a:ea typeface="+mn-ea"/>
              </a:defRPr>
            </a:lvl4pPr>
            <a:lvl5pPr marL="1981139" indent="0">
              <a:buNone/>
              <a:defRPr sz="13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30" name="텍스트 개체 틀 15"/>
          <p:cNvSpPr>
            <a:spLocks noGrp="1"/>
          </p:cNvSpPr>
          <p:nvPr>
            <p:ph type="body" sz="quarter" idx="14" hasCustomPrompt="1"/>
          </p:nvPr>
        </p:nvSpPr>
        <p:spPr>
          <a:xfrm>
            <a:off x="76835" y="511552"/>
            <a:ext cx="425450" cy="276999"/>
          </a:xfrm>
        </p:spPr>
        <p:txBody>
          <a:bodyPr lIns="0" tIns="0" rIns="0" bIns="0" anchor="ctr">
            <a:spAutoFit/>
          </a:bodyPr>
          <a:lstStyle>
            <a:lvl1pPr marL="0" indent="0" algn="ctr" defTabSz="457200" rtl="0" eaLnBrk="1" latinLnBrk="0" hangingPunct="1">
              <a:buNone/>
              <a:defRPr lang="ko-KR" altLang="en-US" sz="2000" kern="1200" dirty="0">
                <a:solidFill>
                  <a:schemeClr val="lt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8395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53">
          <p15:clr>
            <a:srgbClr val="FBAE40"/>
          </p15:clr>
        </p15:guide>
        <p15:guide id="6" pos="5887" userDrawn="1">
          <p15:clr>
            <a:srgbClr val="FBAE40"/>
          </p15:clr>
        </p15:guide>
        <p15:guide id="7" orient="horz" pos="2319" userDrawn="1">
          <p15:clr>
            <a:srgbClr val="FBAE40"/>
          </p15:clr>
        </p15:guide>
        <p15:guide id="8" orient="horz" pos="550" userDrawn="1">
          <p15:clr>
            <a:srgbClr val="FBAE40"/>
          </p15:clr>
        </p15:guide>
        <p15:guide id="9" pos="217" userDrawn="1">
          <p15:clr>
            <a:srgbClr val="FBAE40"/>
          </p15:clr>
        </p15:guide>
        <p15:guide id="10" pos="6023" userDrawn="1">
          <p15:clr>
            <a:srgbClr val="FBAE40"/>
          </p15:clr>
        </p15:guide>
        <p15:guide id="12" orient="horz" pos="98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8519" y="6527294"/>
            <a:ext cx="1147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fld id="{2FF31CB8-EE0B-4A6A-8561-904A0AB35B7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0" name="텍스트 개체 틀 45"/>
          <p:cNvSpPr>
            <a:spLocks noGrp="1"/>
          </p:cNvSpPr>
          <p:nvPr>
            <p:ph type="body" sz="quarter" idx="12"/>
          </p:nvPr>
        </p:nvSpPr>
        <p:spPr>
          <a:xfrm>
            <a:off x="7272472" y="94685"/>
            <a:ext cx="2486818" cy="215444"/>
          </a:xfrm>
        </p:spPr>
        <p:txBody>
          <a:bodyPr wrap="square" lIns="0" tIns="0" rIns="0" bIns="0" anchor="ctr">
            <a:spAutoFit/>
          </a:bodyPr>
          <a:lstStyle>
            <a:lvl1pPr marL="0" indent="0" algn="r" defTabSz="495285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ko-KR" altLang="en-US" sz="1400" kern="1200" spc="-4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defRPr>
            </a:lvl1pPr>
            <a:lvl2pPr marL="495285" indent="0">
              <a:buNone/>
              <a:defRPr sz="1300">
                <a:latin typeface="+mn-ea"/>
                <a:ea typeface="+mn-ea"/>
              </a:defRPr>
            </a:lvl2pPr>
            <a:lvl3pPr marL="990570" indent="0">
              <a:buNone/>
              <a:defRPr sz="1300">
                <a:latin typeface="+mn-ea"/>
                <a:ea typeface="+mn-ea"/>
              </a:defRPr>
            </a:lvl3pPr>
            <a:lvl4pPr marL="1485854" indent="0">
              <a:buNone/>
              <a:defRPr sz="1300">
                <a:latin typeface="+mn-ea"/>
                <a:ea typeface="+mn-ea"/>
              </a:defRPr>
            </a:lvl4pPr>
            <a:lvl5pPr marL="1981139" indent="0">
              <a:buNone/>
              <a:defRPr sz="13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857250" y="391884"/>
            <a:ext cx="9288236" cy="4782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제목 46"/>
          <p:cNvSpPr>
            <a:spLocks noGrp="1"/>
          </p:cNvSpPr>
          <p:nvPr>
            <p:ph type="title"/>
          </p:nvPr>
        </p:nvSpPr>
        <p:spPr>
          <a:xfrm>
            <a:off x="993138" y="481469"/>
            <a:ext cx="2946319" cy="332399"/>
          </a:xfrm>
        </p:spPr>
        <p:txBody>
          <a:bodyPr wrap="none" lIns="0" tIns="0" rIns="0" bIns="0" anchor="b" anchorCtr="0">
            <a:spAutoFit/>
          </a:bodyPr>
          <a:lstStyle>
            <a:lvl1pPr marL="0" algn="l" defTabSz="457200" rtl="0" eaLnBrk="1" latinLnBrk="0" hangingPunct="1">
              <a:defRPr lang="ko-KR" altLang="en-US" sz="2400" kern="12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직사각형 13"/>
          <p:cNvSpPr/>
          <p:nvPr userDrawn="1"/>
        </p:nvSpPr>
        <p:spPr>
          <a:xfrm>
            <a:off x="0" y="391885"/>
            <a:ext cx="579120" cy="478236"/>
          </a:xfrm>
          <a:prstGeom prst="rect">
            <a:avLst/>
          </a:prstGeom>
          <a:solidFill>
            <a:srgbClr val="2156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4" hasCustomPrompt="1"/>
          </p:nvPr>
        </p:nvSpPr>
        <p:spPr>
          <a:xfrm>
            <a:off x="76835" y="511552"/>
            <a:ext cx="425450" cy="276999"/>
          </a:xfrm>
        </p:spPr>
        <p:txBody>
          <a:bodyPr lIns="0" tIns="0" rIns="0" bIns="0" anchor="ctr">
            <a:spAutoFit/>
          </a:bodyPr>
          <a:lstStyle>
            <a:lvl1pPr marL="0" indent="0" algn="ctr" defTabSz="457200" rtl="0" eaLnBrk="1" latinLnBrk="0" hangingPunct="1">
              <a:buNone/>
              <a:defRPr lang="ko-KR" altLang="en-US" sz="2000" kern="1200" dirty="0">
                <a:solidFill>
                  <a:schemeClr val="lt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1" name="직사각형 20"/>
          <p:cNvSpPr/>
          <p:nvPr userDrawn="1"/>
        </p:nvSpPr>
        <p:spPr>
          <a:xfrm>
            <a:off x="664845" y="391885"/>
            <a:ext cx="106680" cy="478236"/>
          </a:xfrm>
          <a:prstGeom prst="rect">
            <a:avLst/>
          </a:prstGeom>
          <a:solidFill>
            <a:srgbClr val="21569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885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0" userDrawn="1">
          <p15:clr>
            <a:srgbClr val="FBAE40"/>
          </p15:clr>
        </p15:guide>
        <p15:guide id="3" orient="horz" pos="231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" y="6356352"/>
            <a:ext cx="412657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14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AB7B589-A698-4457-AFEB-1AC0BDB9DD0C}"/>
              </a:ext>
            </a:extLst>
          </p:cNvPr>
          <p:cNvSpPr/>
          <p:nvPr userDrawn="1"/>
        </p:nvSpPr>
        <p:spPr>
          <a:xfrm>
            <a:off x="857250" y="391884"/>
            <a:ext cx="9048750" cy="4782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DCA7EC19-4C3F-4E12-A29E-4BD1D8517258}"/>
              </a:ext>
            </a:extLst>
          </p:cNvPr>
          <p:cNvSpPr/>
          <p:nvPr userDrawn="1"/>
        </p:nvSpPr>
        <p:spPr>
          <a:xfrm>
            <a:off x="0" y="391885"/>
            <a:ext cx="579120" cy="478236"/>
          </a:xfrm>
          <a:prstGeom prst="rect">
            <a:avLst/>
          </a:prstGeom>
          <a:solidFill>
            <a:srgbClr val="2156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="" xmlns:a16="http://schemas.microsoft.com/office/drawing/2014/main" id="{B56BCC0A-9C31-4ECE-B6F3-5343B3DA28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35" y="511552"/>
            <a:ext cx="425450" cy="276999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 defTabSz="457200" rtl="0" eaLnBrk="1" latinLnBrk="0" hangingPunct="1">
              <a:buNone/>
              <a:defRPr lang="ko-KR" altLang="en-US" sz="2000" kern="1200" dirty="0">
                <a:solidFill>
                  <a:schemeClr val="lt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17" name="텍스트 개체 틀 45">
            <a:extLst>
              <a:ext uri="{FF2B5EF4-FFF2-40B4-BE49-F238E27FC236}">
                <a16:creationId xmlns="" xmlns:a16="http://schemas.microsoft.com/office/drawing/2014/main" id="{2871E209-2155-4D1F-9F67-31A270A406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263" y="1068136"/>
            <a:ext cx="8980272" cy="276999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l" defTabSz="495285" rtl="0" eaLnBrk="1" latinLnBrk="0" hangingPunct="1">
              <a:buNone/>
              <a:defRPr lang="ko-KR" altLang="en-US" sz="2000" b="1" kern="1200" dirty="0" smtClean="0">
                <a:solidFill>
                  <a:srgbClr val="21569E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defRPr>
            </a:lvl1pPr>
            <a:lvl2pPr marL="495285" indent="0">
              <a:buNone/>
              <a:defRPr sz="1300">
                <a:latin typeface="+mn-ea"/>
                <a:ea typeface="+mn-ea"/>
              </a:defRPr>
            </a:lvl2pPr>
            <a:lvl3pPr marL="990570" indent="0">
              <a:buNone/>
              <a:defRPr sz="1300">
                <a:latin typeface="+mn-ea"/>
                <a:ea typeface="+mn-ea"/>
              </a:defRPr>
            </a:lvl3pPr>
            <a:lvl4pPr marL="1485854" indent="0">
              <a:buNone/>
              <a:defRPr sz="1300">
                <a:latin typeface="+mn-ea"/>
                <a:ea typeface="+mn-ea"/>
              </a:defRPr>
            </a:lvl4pPr>
            <a:lvl5pPr marL="1981139" indent="0">
              <a:buNone/>
              <a:defRPr sz="13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E9F07BB9-7481-49BD-AB10-5AD8BE418F36}"/>
              </a:ext>
            </a:extLst>
          </p:cNvPr>
          <p:cNvSpPr/>
          <p:nvPr userDrawn="1"/>
        </p:nvSpPr>
        <p:spPr>
          <a:xfrm>
            <a:off x="664845" y="391885"/>
            <a:ext cx="106680" cy="478236"/>
          </a:xfrm>
          <a:prstGeom prst="rect">
            <a:avLst/>
          </a:prstGeom>
          <a:solidFill>
            <a:srgbClr val="21569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2AC55B5F-2A39-4F63-AB37-9CFBEE04DD28}"/>
              </a:ext>
            </a:extLst>
          </p:cNvPr>
          <p:cNvGrpSpPr/>
          <p:nvPr userDrawn="1"/>
        </p:nvGrpSpPr>
        <p:grpSpPr>
          <a:xfrm>
            <a:off x="341075" y="1123729"/>
            <a:ext cx="182382" cy="138112"/>
            <a:chOff x="435418" y="842963"/>
            <a:chExt cx="168353" cy="138112"/>
          </a:xfrm>
        </p:grpSpPr>
        <p:sp>
          <p:nvSpPr>
            <p:cNvPr id="20" name="갈매기형 수장 11">
              <a:extLst>
                <a:ext uri="{FF2B5EF4-FFF2-40B4-BE49-F238E27FC236}">
                  <a16:creationId xmlns="" xmlns:a16="http://schemas.microsoft.com/office/drawing/2014/main" id="{5DED3084-6746-4A98-A2E0-146E27E47015}"/>
                </a:ext>
              </a:extLst>
            </p:cNvPr>
            <p:cNvSpPr/>
            <p:nvPr/>
          </p:nvSpPr>
          <p:spPr>
            <a:xfrm>
              <a:off x="435418" y="842963"/>
              <a:ext cx="92869" cy="138112"/>
            </a:xfrm>
            <a:prstGeom prst="chevron">
              <a:avLst/>
            </a:prstGeom>
            <a:solidFill>
              <a:srgbClr val="215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5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21" name="갈매기형 수장 12">
              <a:extLst>
                <a:ext uri="{FF2B5EF4-FFF2-40B4-BE49-F238E27FC236}">
                  <a16:creationId xmlns="" xmlns:a16="http://schemas.microsoft.com/office/drawing/2014/main" id="{F59A9AC7-E49E-4759-A426-CEA6309B6097}"/>
                </a:ext>
              </a:extLst>
            </p:cNvPr>
            <p:cNvSpPr/>
            <p:nvPr/>
          </p:nvSpPr>
          <p:spPr>
            <a:xfrm>
              <a:off x="510902" y="842963"/>
              <a:ext cx="92869" cy="138112"/>
            </a:xfrm>
            <a:prstGeom prst="chevron">
              <a:avLst/>
            </a:prstGeom>
            <a:solidFill>
              <a:srgbClr val="696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5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sp>
        <p:nvSpPr>
          <p:cNvPr id="22" name="텍스트 개체 틀 2">
            <a:extLst>
              <a:ext uri="{FF2B5EF4-FFF2-40B4-BE49-F238E27FC236}">
                <a16:creationId xmlns="" xmlns:a16="http://schemas.microsoft.com/office/drawing/2014/main" id="{EB3808F2-5A53-4DBD-90C5-F63EB3E30C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075" y="1466456"/>
            <a:ext cx="9216460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  <a:lvl2pPr>
              <a:defRPr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2pPr>
            <a:lvl3pPr>
              <a:defRPr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3pPr>
            <a:lvl4pPr>
              <a:defRPr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4pPr>
            <a:lvl5pPr>
              <a:defRPr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23" name="텍스트 개체 틀 45">
            <a:extLst>
              <a:ext uri="{FF2B5EF4-FFF2-40B4-BE49-F238E27FC236}">
                <a16:creationId xmlns="" xmlns:a16="http://schemas.microsoft.com/office/drawing/2014/main" id="{F84A3FEB-2512-47E1-8462-C0DAB517FB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2472" y="94685"/>
            <a:ext cx="2486818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r" defTabSz="495285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ko-KR" altLang="en-US" sz="1400" kern="1200" spc="-4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defRPr>
            </a:lvl1pPr>
            <a:lvl2pPr marL="495285" indent="0">
              <a:buNone/>
              <a:defRPr sz="1300">
                <a:latin typeface="+mn-ea"/>
                <a:ea typeface="+mn-ea"/>
              </a:defRPr>
            </a:lvl2pPr>
            <a:lvl3pPr marL="990570" indent="0">
              <a:buNone/>
              <a:defRPr sz="1300">
                <a:latin typeface="+mn-ea"/>
                <a:ea typeface="+mn-ea"/>
              </a:defRPr>
            </a:lvl3pPr>
            <a:lvl4pPr marL="1485854" indent="0">
              <a:buNone/>
              <a:defRPr sz="1300">
                <a:latin typeface="+mn-ea"/>
                <a:ea typeface="+mn-ea"/>
              </a:defRPr>
            </a:lvl4pPr>
            <a:lvl5pPr marL="1981139" indent="0">
              <a:buNone/>
              <a:defRPr sz="13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</a:t>
            </a:r>
          </a:p>
        </p:txBody>
      </p:sp>
      <p:sp>
        <p:nvSpPr>
          <p:cNvPr id="26" name="Slide Number Placeholder 5"/>
          <p:cNvSpPr txBox="1">
            <a:spLocks/>
          </p:cNvSpPr>
          <p:nvPr userDrawn="1"/>
        </p:nvSpPr>
        <p:spPr>
          <a:xfrm>
            <a:off x="4330740" y="6412994"/>
            <a:ext cx="12371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F31CB8-EE0B-4A6A-8561-904A0AB35B7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2482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ue_내용레이아웃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-15220"/>
            <a:ext cx="9905999" cy="6890805"/>
          </a:xfrm>
          <a:prstGeom prst="rect">
            <a:avLst/>
          </a:prstGeom>
          <a:solidFill>
            <a:srgbClr val="009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         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2062"/>
            <a:ext cx="9906000" cy="40600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808"/>
            <a:ext cx="9923437" cy="420061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그룹 10"/>
          <p:cNvGrpSpPr/>
          <p:nvPr userDrawn="1"/>
        </p:nvGrpSpPr>
        <p:grpSpPr>
          <a:xfrm>
            <a:off x="1" y="-25384"/>
            <a:ext cx="4572002" cy="1588439"/>
            <a:chOff x="-8" y="-27302"/>
            <a:chExt cx="3844616" cy="1588439"/>
          </a:xfrm>
        </p:grpSpPr>
        <p:sp>
          <p:nvSpPr>
            <p:cNvPr id="12" name="양쪽 모서리가 둥근 사각형 11"/>
            <p:cNvSpPr/>
            <p:nvPr/>
          </p:nvSpPr>
          <p:spPr>
            <a:xfrm rot="5400000">
              <a:off x="1128084" y="-1155386"/>
              <a:ext cx="1588439" cy="38446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양쪽 모서리가 둥근 사각형 12"/>
            <p:cNvSpPr/>
            <p:nvPr/>
          </p:nvSpPr>
          <p:spPr>
            <a:xfrm rot="5400000">
              <a:off x="1173907" y="-1201210"/>
              <a:ext cx="1302058" cy="36498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양쪽 모서리가 둥근 사각형 13"/>
            <p:cNvSpPr/>
            <p:nvPr/>
          </p:nvSpPr>
          <p:spPr>
            <a:xfrm rot="5400000">
              <a:off x="1221135" y="-1248444"/>
              <a:ext cx="955396" cy="33976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 rot="5400000">
              <a:off x="1198168" y="-1215315"/>
              <a:ext cx="762736" cy="315907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한쪽 모서리가 둥근 사각형 15"/>
          <p:cNvSpPr/>
          <p:nvPr userDrawn="1"/>
        </p:nvSpPr>
        <p:spPr>
          <a:xfrm>
            <a:off x="0" y="745588"/>
            <a:ext cx="9706708" cy="6148834"/>
          </a:xfrm>
          <a:prstGeom prst="round1Rect">
            <a:avLst>
              <a:gd name="adj" fmla="val 1450"/>
            </a:avLst>
          </a:prstGeom>
          <a:solidFill>
            <a:schemeClr val="bg1"/>
          </a:solidFill>
          <a:ln>
            <a:noFill/>
          </a:ln>
          <a:effectLst>
            <a:outerShdw blurRad="508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66" t="14956" r="10381" b="-583"/>
          <a:stretch/>
        </p:blipFill>
        <p:spPr>
          <a:xfrm>
            <a:off x="3459821" y="763061"/>
            <a:ext cx="6240312" cy="5879209"/>
          </a:xfrm>
          <a:prstGeom prst="rect">
            <a:avLst/>
          </a:prstGeom>
        </p:spPr>
      </p:pic>
      <p:grpSp>
        <p:nvGrpSpPr>
          <p:cNvPr id="18" name="그룹 17"/>
          <p:cNvGrpSpPr/>
          <p:nvPr userDrawn="1"/>
        </p:nvGrpSpPr>
        <p:grpSpPr>
          <a:xfrm>
            <a:off x="6969294" y="6472398"/>
            <a:ext cx="2686766" cy="310745"/>
            <a:chOff x="6897102" y="6472398"/>
            <a:chExt cx="2686766" cy="31074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8928" y="6498955"/>
              <a:ext cx="774940" cy="256296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8618" y="6472398"/>
              <a:ext cx="776936" cy="282853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7102" y="6499893"/>
              <a:ext cx="891541" cy="283250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 userDrawn="1"/>
        </p:nvGrpSpPr>
        <p:grpSpPr>
          <a:xfrm>
            <a:off x="0" y="6321519"/>
            <a:ext cx="9706708" cy="45724"/>
            <a:chOff x="0" y="6325655"/>
            <a:chExt cx="9918422" cy="47313"/>
          </a:xfrm>
        </p:grpSpPr>
        <p:sp>
          <p:nvSpPr>
            <p:cNvPr id="26" name="직사각형 25"/>
            <p:cNvSpPr/>
            <p:nvPr/>
          </p:nvSpPr>
          <p:spPr>
            <a:xfrm>
              <a:off x="0" y="6326438"/>
              <a:ext cx="9905999" cy="46530"/>
            </a:xfrm>
            <a:prstGeom prst="rect">
              <a:avLst/>
            </a:prstGeom>
            <a:solidFill>
              <a:srgbClr val="F679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761950" y="6325655"/>
              <a:ext cx="3156472" cy="4730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 userDrawn="1">
            <p:ph type="title"/>
          </p:nvPr>
        </p:nvSpPr>
        <p:spPr>
          <a:xfrm>
            <a:off x="82866" y="168888"/>
            <a:ext cx="4717610" cy="47708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 userDrawn="1">
            <p:ph idx="1"/>
          </p:nvPr>
        </p:nvSpPr>
        <p:spPr>
          <a:xfrm>
            <a:off x="528513" y="1209093"/>
            <a:ext cx="8543925" cy="48373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grpSp>
        <p:nvGrpSpPr>
          <p:cNvPr id="30" name="그룹 29"/>
          <p:cNvGrpSpPr/>
          <p:nvPr userDrawn="1"/>
        </p:nvGrpSpPr>
        <p:grpSpPr>
          <a:xfrm>
            <a:off x="495137" y="6468834"/>
            <a:ext cx="1479897" cy="326812"/>
            <a:chOff x="495137" y="6392632"/>
            <a:chExt cx="1479897" cy="326812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533" y="6440525"/>
              <a:ext cx="1061501" cy="23496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37" y="6392632"/>
              <a:ext cx="326812" cy="326812"/>
            </a:xfrm>
            <a:prstGeom prst="rect">
              <a:avLst/>
            </a:prstGeom>
          </p:spPr>
        </p:pic>
      </p:grpSp>
      <p:sp>
        <p:nvSpPr>
          <p:cNvPr id="33" name="슬라이드 번호 개체 틀 5"/>
          <p:cNvSpPr txBox="1">
            <a:spLocks/>
          </p:cNvSpPr>
          <p:nvPr userDrawn="1"/>
        </p:nvSpPr>
        <p:spPr>
          <a:xfrm>
            <a:off x="4856238" y="6406955"/>
            <a:ext cx="22288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E19E61-4025-4E90-AC22-93EE1A559647}" type="slidenum"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965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1" y="6356352"/>
            <a:ext cx="4126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fld id="{2FF31CB8-EE0B-4A6A-8561-904A0AB35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890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90" r:id="rId2"/>
    <p:sldLayoutId id="2147483691" r:id="rId3"/>
    <p:sldLayoutId id="2147483689" r:id="rId4"/>
    <p:sldLayoutId id="2147483696" r:id="rId5"/>
    <p:sldLayoutId id="2147483697" r:id="rId6"/>
    <p:sldLayoutId id="2147483698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projects/spring-cloud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egovframe.go.kr/home/ntt/nttRead.do?menuNo=76&amp;bbsId=171&amp;nttId=1809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1460"/>
          <a:stretch>
            <a:fillRect/>
          </a:stretch>
        </p:blipFill>
        <p:spPr>
          <a:xfrm>
            <a:off x="4363197" y="0"/>
            <a:ext cx="5542803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8600FAF-C3FC-4C4C-B0AC-A0D38ECD2F13}"/>
              </a:ext>
            </a:extLst>
          </p:cNvPr>
          <p:cNvSpPr txBox="1"/>
          <p:nvPr/>
        </p:nvSpPr>
        <p:spPr>
          <a:xfrm>
            <a:off x="235601" y="1759321"/>
            <a:ext cx="7299234" cy="812530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ko-KR" altLang="en-US" sz="4400" spc="-162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</a:rPr>
              <a:t>클라우드 </a:t>
            </a:r>
            <a:r>
              <a:rPr lang="en-US" altLang="ko-KR" sz="4400" spc="-162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</a:rPr>
              <a:t> </a:t>
            </a:r>
            <a:r>
              <a:rPr lang="ko-KR" altLang="en-US" sz="4400" spc="-162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</a:rPr>
              <a:t>활용 교육</a:t>
            </a:r>
            <a:endParaRPr lang="en-US" altLang="ko-KR" sz="4400" spc="-162" dirty="0">
              <a:latin typeface="KoPub돋움체 Bold" panose="02020603020101020101" pitchFamily="18" charset="-127"/>
              <a:ea typeface="KoPub돋움체 Bold" panose="02020603020101020101" pitchFamily="18" charset="-127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A1AB9AD-6087-48FE-A5BB-814C02AD546B}"/>
              </a:ext>
            </a:extLst>
          </p:cNvPr>
          <p:cNvSpPr txBox="1"/>
          <p:nvPr/>
        </p:nvSpPr>
        <p:spPr>
          <a:xfrm>
            <a:off x="235601" y="3030346"/>
            <a:ext cx="7299234" cy="1034129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n-US" altLang="ko-KR" sz="2800" spc="-162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</a:rPr>
              <a:t>Cloud </a:t>
            </a:r>
            <a:r>
              <a:rPr lang="en-US" altLang="ko-KR" sz="2800" spc="-162"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</a:rPr>
              <a:t>Native </a:t>
            </a:r>
            <a:r>
              <a:rPr lang="en-US" altLang="ko-KR" sz="2800" spc="-162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</a:rPr>
              <a:t>Application &amp; 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2800" spc="-162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</a:rPr>
              <a:t>Micro Service Architecture</a:t>
            </a:r>
            <a:endParaRPr lang="ko-KR" altLang="en-US" sz="3600" spc="-162" dirty="0">
              <a:latin typeface="KoPub돋움체 Bold" panose="02020603020101020101" pitchFamily="18" charset="-127"/>
              <a:ea typeface="KoPub돋움체 Bold" panose="02020603020101020101" pitchFamily="18" charset="-127"/>
              <a:cs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49DF8B69-4ADF-4168-BA0B-0B8E2BC21C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01" y="5829300"/>
            <a:ext cx="3035283" cy="913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3284810" cy="333233"/>
          </a:xfrm>
        </p:spPr>
        <p:txBody>
          <a:bodyPr/>
          <a:lstStyle/>
          <a:p>
            <a:r>
              <a:rPr lang="en-US" altLang="ko-KR" dirty="0"/>
              <a:t>Cloud </a:t>
            </a:r>
            <a:r>
              <a:rPr lang="ko-KR" altLang="en-US" dirty="0"/>
              <a:t>기반 사업 추진 기업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0" dirty="0">
                <a:latin typeface="+mj-ea"/>
                <a:ea typeface="+mj-ea"/>
              </a:rPr>
              <a:t>클라우드 추진 기업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F31CB8-EE0B-4A6A-8561-904A0AB35B7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299A4361-1623-4B90-B2CE-9EE83CB0DA81}"/>
              </a:ext>
            </a:extLst>
          </p:cNvPr>
          <p:cNvSpPr/>
          <p:nvPr/>
        </p:nvSpPr>
        <p:spPr>
          <a:xfrm>
            <a:off x="344489" y="1453277"/>
            <a:ext cx="9213046" cy="369332"/>
          </a:xfrm>
          <a:prstGeom prst="rect">
            <a:avLst/>
          </a:prstGeom>
          <a:solidFill>
            <a:schemeClr val="bg1">
              <a:alpha val="99000"/>
            </a:schemeClr>
          </a:solidFill>
        </p:spPr>
        <p:txBody>
          <a:bodyPr wrap="square" anchor="ctr">
            <a:spAutoFit/>
          </a:bodyPr>
          <a:lstStyle/>
          <a:p>
            <a:pPr marL="342900" indent="-342900">
              <a:spcAft>
                <a:spcPts val="1200"/>
              </a:spcAft>
              <a:buSzPct val="120000"/>
              <a:buBlip>
                <a:blip r:embed="rId3"/>
              </a:buBlip>
            </a:pPr>
            <a:r>
              <a:rPr lang="ko-KR" altLang="en-US" dirty="0">
                <a:latin typeface="+mn-ea"/>
              </a:rPr>
              <a:t>다양한 기업들이 클라우드 기반 사업을 추진하고 있음</a:t>
            </a:r>
            <a:endParaRPr lang="en-US" altLang="ko-KR" dirty="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090BBA80-A173-40E1-9AC5-F65F15E24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898" y="1927995"/>
            <a:ext cx="7290205" cy="429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F0884DE-2269-4381-A245-3D645FAA0EA0}"/>
              </a:ext>
            </a:extLst>
          </p:cNvPr>
          <p:cNvSpPr txBox="1"/>
          <p:nvPr/>
        </p:nvSpPr>
        <p:spPr>
          <a:xfrm>
            <a:off x="560388" y="6373405"/>
            <a:ext cx="2772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출처 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https://landscape.cncf.io/</a:t>
            </a:r>
          </a:p>
        </p:txBody>
      </p:sp>
    </p:spTree>
    <p:extLst>
      <p:ext uri="{BB962C8B-B14F-4D97-AF65-F5344CB8AC3E}">
        <p14:creationId xmlns:p14="http://schemas.microsoft.com/office/powerpoint/2010/main" val="327983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344488" y="2103829"/>
            <a:ext cx="8329612" cy="4097146"/>
            <a:chOff x="344488" y="1808354"/>
            <a:chExt cx="8329612" cy="4097146"/>
          </a:xfrm>
        </p:grpSpPr>
        <p:sp>
          <p:nvSpPr>
            <p:cNvPr id="20" name="직사각형 19"/>
            <p:cNvSpPr/>
            <p:nvPr/>
          </p:nvSpPr>
          <p:spPr>
            <a:xfrm>
              <a:off x="344488" y="4686300"/>
              <a:ext cx="8329612" cy="1219200"/>
            </a:xfrm>
            <a:prstGeom prst="rect">
              <a:avLst/>
            </a:prstGeom>
            <a:solidFill>
              <a:srgbClr val="EDE3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+mn-ea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44488" y="3219324"/>
              <a:ext cx="8329612" cy="1466976"/>
            </a:xfrm>
            <a:prstGeom prst="rect">
              <a:avLst/>
            </a:prstGeom>
            <a:solidFill>
              <a:srgbClr val="FFE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+mn-ea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44488" y="1808355"/>
              <a:ext cx="8329612" cy="1410970"/>
            </a:xfrm>
            <a:prstGeom prst="rect">
              <a:avLst/>
            </a:prstGeom>
            <a:solidFill>
              <a:srgbClr val="FFF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+mn-ea"/>
                </a:rPr>
                <a:t>`</a:t>
              </a:r>
              <a:endParaRPr lang="ko-KR" altLang="en-US" sz="2400" dirty="0">
                <a:latin typeface="+mn-ea"/>
              </a:endParaRPr>
            </a:p>
          </p:txBody>
        </p:sp>
        <p:sp>
          <p:nvSpPr>
            <p:cNvPr id="19" name="이등변 삼각형 18"/>
            <p:cNvSpPr/>
            <p:nvPr/>
          </p:nvSpPr>
          <p:spPr>
            <a:xfrm>
              <a:off x="2581148" y="1816100"/>
              <a:ext cx="4743704" cy="4089400"/>
            </a:xfrm>
            <a:prstGeom prst="triangle">
              <a:avLst/>
            </a:prstGeom>
            <a:solidFill>
              <a:srgbClr val="8742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+mn-ea"/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>
              <a:off x="3288284" y="1816100"/>
              <a:ext cx="3329432" cy="2870200"/>
            </a:xfrm>
            <a:prstGeom prst="triangle">
              <a:avLst/>
            </a:prstGeom>
            <a:solidFill>
              <a:srgbClr val="FD72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+mn-ea"/>
              </a:endParaRPr>
            </a:p>
          </p:txBody>
        </p:sp>
        <p:sp>
          <p:nvSpPr>
            <p:cNvPr id="21" name="이등변 삼각형 20"/>
            <p:cNvSpPr/>
            <p:nvPr/>
          </p:nvSpPr>
          <p:spPr>
            <a:xfrm>
              <a:off x="4134638" y="1808354"/>
              <a:ext cx="1636725" cy="1410970"/>
            </a:xfrm>
            <a:prstGeom prst="triangle">
              <a:avLst/>
            </a:prstGeom>
            <a:solidFill>
              <a:srgbClr val="FFA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+mn-ea"/>
              </a:endParaRPr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F31CB8-EE0B-4A6A-8561-904A0AB35B7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Cloud Model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632"/>
            <a:ext cx="8980272" cy="277705"/>
          </a:xfrm>
        </p:spPr>
        <p:txBody>
          <a:bodyPr/>
          <a:lstStyle/>
          <a:p>
            <a:r>
              <a:rPr lang="ko-KR" altLang="en-US" b="0" dirty="0" err="1">
                <a:latin typeface="+mj-ea"/>
                <a:ea typeface="+mj-ea"/>
              </a:rPr>
              <a:t>모델별</a:t>
            </a:r>
            <a:r>
              <a:rPr lang="ko-KR" altLang="en-US" b="0" dirty="0">
                <a:latin typeface="+mj-ea"/>
                <a:ea typeface="+mj-ea"/>
              </a:rPr>
              <a:t> 관리 범위와 예시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01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767535" y="2584211"/>
            <a:ext cx="2396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SaaS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(Software 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as a Service)</a:t>
            </a:r>
            <a:endParaRPr lang="ko-KR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63759" y="3936058"/>
            <a:ext cx="2178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PaaS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(Platform as a Service)</a:t>
            </a:r>
            <a:endParaRPr lang="ko-KR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198766" y="5227996"/>
            <a:ext cx="3508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IaaS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(Infrastructure as a Service)</a:t>
            </a:r>
            <a:endParaRPr lang="ko-KR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84975" y="5130877"/>
            <a:ext cx="163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IT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전문가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884975" y="2260677"/>
            <a:ext cx="163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최종 사용자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84975" y="3663902"/>
            <a:ext cx="163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소프트웨어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개발자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63904" y="4991210"/>
            <a:ext cx="2178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Applications, Security, Databases, Operating Systems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867559" y="2103829"/>
            <a:ext cx="139217" cy="4097146"/>
          </a:xfrm>
          <a:prstGeom prst="rect">
            <a:avLst/>
          </a:prstGeom>
          <a:gradFill>
            <a:gsLst>
              <a:gs pos="0">
                <a:srgbClr val="FFAB4B"/>
              </a:gs>
              <a:gs pos="51000">
                <a:srgbClr val="FD720D"/>
              </a:gs>
              <a:gs pos="100000">
                <a:srgbClr val="87421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032342" y="2116735"/>
            <a:ext cx="726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less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032342" y="5862421"/>
            <a:ext cx="726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more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 rot="16200000">
            <a:off x="8760085" y="3921570"/>
            <a:ext cx="1271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control</a:t>
            </a:r>
            <a:endParaRPr lang="ko-KR" altLang="en-US" sz="2400" b="1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3904" y="3604154"/>
            <a:ext cx="217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Applications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63904" y="1670655"/>
            <a:ext cx="217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Customer Managed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195198" y="1670655"/>
            <a:ext cx="101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User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271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F31CB8-EE0B-4A6A-8561-904A0AB35B7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581891" cy="333233"/>
          </a:xfrm>
        </p:spPr>
        <p:txBody>
          <a:bodyPr/>
          <a:lstStyle/>
          <a:p>
            <a:r>
              <a:rPr lang="en-US" altLang="ko-KR" dirty="0"/>
              <a:t>IaaS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632"/>
            <a:ext cx="8980272" cy="277705"/>
          </a:xfrm>
        </p:spPr>
        <p:txBody>
          <a:bodyPr/>
          <a:lstStyle/>
          <a:p>
            <a:r>
              <a:rPr lang="en-US" altLang="ko-KR" b="0" dirty="0">
                <a:latin typeface="+mj-ea"/>
                <a:ea typeface="+mj-ea"/>
              </a:rPr>
              <a:t>IaaS </a:t>
            </a:r>
            <a:r>
              <a:rPr lang="ko-KR" altLang="en-US" b="0" dirty="0">
                <a:latin typeface="+mj-ea"/>
                <a:ea typeface="+mj-ea"/>
              </a:rPr>
              <a:t>정의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2EF4FD47-E057-473A-9B22-940E14DC85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51" y="3074328"/>
            <a:ext cx="3181288" cy="3181288"/>
          </a:xfrm>
          <a:prstGeom prst="rect">
            <a:avLst/>
          </a:prstGeom>
        </p:spPr>
      </p:pic>
      <p:sp>
        <p:nvSpPr>
          <p:cNvPr id="38" name="모서리가 둥근 직사각형 16">
            <a:extLst>
              <a:ext uri="{FF2B5EF4-FFF2-40B4-BE49-F238E27FC236}">
                <a16:creationId xmlns:a16="http://schemas.microsoft.com/office/drawing/2014/main" xmlns="" id="{43E70F05-C8FE-42C8-9BFB-656027753C06}"/>
              </a:ext>
            </a:extLst>
          </p:cNvPr>
          <p:cNvSpPr/>
          <p:nvPr/>
        </p:nvSpPr>
        <p:spPr>
          <a:xfrm>
            <a:off x="1094736" y="2180653"/>
            <a:ext cx="2980944" cy="530352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IaaS</a:t>
            </a: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란</a:t>
            </a:r>
          </a:p>
        </p:txBody>
      </p:sp>
      <p:sp>
        <p:nvSpPr>
          <p:cNvPr id="39" name="텍스트 개체 틀 25">
            <a:extLst>
              <a:ext uri="{FF2B5EF4-FFF2-40B4-BE49-F238E27FC236}">
                <a16:creationId xmlns:a16="http://schemas.microsoft.com/office/drawing/2014/main" xmlns="" id="{4487F568-224E-4FFF-B7E2-85B0E6BA566D}"/>
              </a:ext>
            </a:extLst>
          </p:cNvPr>
          <p:cNvSpPr txBox="1">
            <a:spLocks/>
          </p:cNvSpPr>
          <p:nvPr/>
        </p:nvSpPr>
        <p:spPr>
          <a:xfrm>
            <a:off x="4968612" y="4204061"/>
            <a:ext cx="4607719" cy="117795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lnSpc>
                <a:spcPct val="120000"/>
              </a:lnSpc>
              <a:buNone/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CPU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나 하드웨어 등의 컴퓨팅 리소스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자원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 네트워크를 통해     서비스로 제공하는 모델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40" name="텍스트 개체 틀 25">
            <a:extLst>
              <a:ext uri="{FF2B5EF4-FFF2-40B4-BE49-F238E27FC236}">
                <a16:creationId xmlns:a16="http://schemas.microsoft.com/office/drawing/2014/main" xmlns="" id="{D93BE43C-19D5-4A25-8D52-841A7FD9769B}"/>
              </a:ext>
            </a:extLst>
          </p:cNvPr>
          <p:cNvSpPr txBox="1">
            <a:spLocks/>
          </p:cNvSpPr>
          <p:nvPr/>
        </p:nvSpPr>
        <p:spPr>
          <a:xfrm>
            <a:off x="4968612" y="3537820"/>
            <a:ext cx="4607719" cy="508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lnSpc>
                <a:spcPct val="120000"/>
              </a:lnSpc>
              <a:buNone/>
            </a:pPr>
            <a:r>
              <a:rPr lang="en-US" altLang="ko-KR" sz="2400" b="1" dirty="0">
                <a:solidFill>
                  <a:schemeClr val="accent5"/>
                </a:solidFill>
              </a:rPr>
              <a:t>Infrastructure as a Service</a:t>
            </a:r>
            <a:endParaRPr lang="ko-KR" altLang="en-US" sz="2400" b="1" dirty="0">
              <a:solidFill>
                <a:schemeClr val="accent5"/>
              </a:solidFill>
            </a:endParaRPr>
          </a:p>
        </p:txBody>
      </p:sp>
      <p:sp>
        <p:nvSpPr>
          <p:cNvPr id="49" name="텍스트 개체 틀 25">
            <a:extLst>
              <a:ext uri="{FF2B5EF4-FFF2-40B4-BE49-F238E27FC236}">
                <a16:creationId xmlns:a16="http://schemas.microsoft.com/office/drawing/2014/main" xmlns="" id="{684BFC4A-9DB9-4215-9776-3BAF5A8509E5}"/>
              </a:ext>
            </a:extLst>
          </p:cNvPr>
          <p:cNvSpPr txBox="1">
            <a:spLocks/>
          </p:cNvSpPr>
          <p:nvPr/>
        </p:nvSpPr>
        <p:spPr>
          <a:xfrm>
            <a:off x="118996" y="1040690"/>
            <a:ext cx="1002774" cy="264072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3800" b="1" dirty="0">
                <a:solidFill>
                  <a:schemeClr val="tx1">
                    <a:lumMod val="50000"/>
                    <a:lumOff val="50000"/>
                    <a:alpha val="37000"/>
                  </a:schemeClr>
                </a:solidFill>
              </a:rPr>
              <a:t>“</a:t>
            </a:r>
            <a:endParaRPr lang="ko-KR" altLang="en-US" sz="13800" b="1" dirty="0">
              <a:solidFill>
                <a:schemeClr val="tx1">
                  <a:lumMod val="50000"/>
                  <a:lumOff val="50000"/>
                  <a:alpha val="37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56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F31CB8-EE0B-4A6A-8561-904A0AB35B7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679801" cy="333233"/>
          </a:xfrm>
        </p:spPr>
        <p:txBody>
          <a:bodyPr/>
          <a:lstStyle/>
          <a:p>
            <a:r>
              <a:rPr lang="en-US" altLang="ko-KR" dirty="0"/>
              <a:t>PaaS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632"/>
            <a:ext cx="8980272" cy="277705"/>
          </a:xfrm>
        </p:spPr>
        <p:txBody>
          <a:bodyPr/>
          <a:lstStyle/>
          <a:p>
            <a:r>
              <a:rPr lang="en-US" altLang="ko-KR" b="0" dirty="0">
                <a:latin typeface="+mj-ea"/>
                <a:ea typeface="+mj-ea"/>
              </a:rPr>
              <a:t>PaaS </a:t>
            </a:r>
            <a:r>
              <a:rPr lang="ko-KR" altLang="en-US" b="0" dirty="0">
                <a:latin typeface="+mj-ea"/>
                <a:ea typeface="+mj-ea"/>
              </a:rPr>
              <a:t>정의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01</a:t>
            </a:r>
            <a:endParaRPr lang="ko-KR" altLang="en-US" dirty="0"/>
          </a:p>
        </p:txBody>
      </p:sp>
      <p:sp>
        <p:nvSpPr>
          <p:cNvPr id="11" name="텍스트 개체 틀 25">
            <a:extLst>
              <a:ext uri="{FF2B5EF4-FFF2-40B4-BE49-F238E27FC236}">
                <a16:creationId xmlns:a16="http://schemas.microsoft.com/office/drawing/2014/main" xmlns="" id="{D25EF7CF-A81E-471F-A5F9-961A0CC3FD95}"/>
              </a:ext>
            </a:extLst>
          </p:cNvPr>
          <p:cNvSpPr txBox="1">
            <a:spLocks/>
          </p:cNvSpPr>
          <p:nvPr/>
        </p:nvSpPr>
        <p:spPr>
          <a:xfrm>
            <a:off x="4968612" y="4204061"/>
            <a:ext cx="4607719" cy="117795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lnSpc>
                <a:spcPct val="120000"/>
              </a:lnSpc>
              <a:buNone/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기업의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애플리케이션 실행 환경 및 애플리케이션 개발 환경을 서비스로써 제공하는 모델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모서리가 둥근 직사각형 16">
            <a:extLst>
              <a:ext uri="{FF2B5EF4-FFF2-40B4-BE49-F238E27FC236}">
                <a16:creationId xmlns:a16="http://schemas.microsoft.com/office/drawing/2014/main" xmlns="" id="{605EA4EF-9E15-4F8C-94E7-97130A31817E}"/>
              </a:ext>
            </a:extLst>
          </p:cNvPr>
          <p:cNvSpPr/>
          <p:nvPr/>
        </p:nvSpPr>
        <p:spPr>
          <a:xfrm>
            <a:off x="1094736" y="2180653"/>
            <a:ext cx="2980944" cy="530352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PaaS</a:t>
            </a: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란</a:t>
            </a:r>
          </a:p>
        </p:txBody>
      </p:sp>
      <p:sp>
        <p:nvSpPr>
          <p:cNvPr id="13" name="텍스트 개체 틀 25">
            <a:extLst>
              <a:ext uri="{FF2B5EF4-FFF2-40B4-BE49-F238E27FC236}">
                <a16:creationId xmlns:a16="http://schemas.microsoft.com/office/drawing/2014/main" xmlns="" id="{A329CC9C-EF5E-4440-AC75-789045C77BB3}"/>
              </a:ext>
            </a:extLst>
          </p:cNvPr>
          <p:cNvSpPr txBox="1">
            <a:spLocks/>
          </p:cNvSpPr>
          <p:nvPr/>
        </p:nvSpPr>
        <p:spPr>
          <a:xfrm>
            <a:off x="4968612" y="3537820"/>
            <a:ext cx="4607719" cy="5355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400" b="1" dirty="0">
                <a:solidFill>
                  <a:schemeClr val="accent5"/>
                </a:solidFill>
              </a:rPr>
              <a:t>Platform as a Service</a:t>
            </a:r>
            <a:endParaRPr lang="ko-KR" altLang="en-US" sz="2400" b="1" dirty="0">
              <a:solidFill>
                <a:schemeClr val="accent5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583B807-3F42-46BC-9EFB-D8CB87DFA9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51" y="3074328"/>
            <a:ext cx="3181288" cy="3181288"/>
          </a:xfrm>
          <a:prstGeom prst="rect">
            <a:avLst/>
          </a:prstGeom>
        </p:spPr>
      </p:pic>
      <p:sp>
        <p:nvSpPr>
          <p:cNvPr id="16" name="텍스트 개체 틀 25">
            <a:extLst>
              <a:ext uri="{FF2B5EF4-FFF2-40B4-BE49-F238E27FC236}">
                <a16:creationId xmlns:a16="http://schemas.microsoft.com/office/drawing/2014/main" xmlns="" id="{9855CFBB-B9AE-43CB-9569-3D79C563003B}"/>
              </a:ext>
            </a:extLst>
          </p:cNvPr>
          <p:cNvSpPr txBox="1">
            <a:spLocks/>
          </p:cNvSpPr>
          <p:nvPr/>
        </p:nvSpPr>
        <p:spPr>
          <a:xfrm>
            <a:off x="118996" y="1040690"/>
            <a:ext cx="1002774" cy="264072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3800" b="1" dirty="0">
                <a:solidFill>
                  <a:schemeClr val="tx1">
                    <a:lumMod val="50000"/>
                    <a:lumOff val="50000"/>
                    <a:alpha val="37000"/>
                  </a:schemeClr>
                </a:solidFill>
              </a:rPr>
              <a:t>“</a:t>
            </a:r>
            <a:endParaRPr lang="ko-KR" altLang="en-US" sz="13800" b="1" dirty="0">
              <a:solidFill>
                <a:schemeClr val="tx1">
                  <a:lumMod val="50000"/>
                  <a:lumOff val="50000"/>
                  <a:alpha val="37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92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F31CB8-EE0B-4A6A-8561-904A0AB35B7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679673" cy="333233"/>
          </a:xfrm>
        </p:spPr>
        <p:txBody>
          <a:bodyPr/>
          <a:lstStyle/>
          <a:p>
            <a:r>
              <a:rPr lang="en-US" altLang="ko-KR" dirty="0"/>
              <a:t>SaaS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632"/>
            <a:ext cx="8980272" cy="277705"/>
          </a:xfrm>
        </p:spPr>
        <p:txBody>
          <a:bodyPr/>
          <a:lstStyle/>
          <a:p>
            <a:r>
              <a:rPr lang="en-US" altLang="ko-KR" b="0" dirty="0">
                <a:latin typeface="+mj-ea"/>
                <a:ea typeface="+mj-ea"/>
              </a:rPr>
              <a:t>SaaS </a:t>
            </a:r>
            <a:r>
              <a:rPr lang="ko-KR" altLang="en-US" b="0" dirty="0">
                <a:latin typeface="+mj-ea"/>
                <a:ea typeface="+mj-ea"/>
              </a:rPr>
              <a:t>정의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01</a:t>
            </a:r>
            <a:endParaRPr lang="ko-KR" altLang="en-US" dirty="0"/>
          </a:p>
        </p:txBody>
      </p:sp>
      <p:sp>
        <p:nvSpPr>
          <p:cNvPr id="16" name="텍스트 개체 틀 25">
            <a:extLst>
              <a:ext uri="{FF2B5EF4-FFF2-40B4-BE49-F238E27FC236}">
                <a16:creationId xmlns:a16="http://schemas.microsoft.com/office/drawing/2014/main" xmlns="" id="{5B2144D9-9DBD-4582-A0B9-61406203C055}"/>
              </a:ext>
            </a:extLst>
          </p:cNvPr>
          <p:cNvSpPr txBox="1">
            <a:spLocks/>
          </p:cNvSpPr>
          <p:nvPr/>
        </p:nvSpPr>
        <p:spPr>
          <a:xfrm>
            <a:off x="4977001" y="4204061"/>
            <a:ext cx="4607719" cy="154728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lnSpc>
                <a:spcPct val="120000"/>
              </a:lnSpc>
              <a:buNone/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주로 업무에서 사용하는 소프트웨어의 기능을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인터넷 등의 네트워크를 통해 필요한 만큼 서비스로 이용할 수 있도록 제공하는 형태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xmlns="" id="{32160BF3-7015-4BEB-92E2-9B5A834A02CB}"/>
              </a:ext>
            </a:extLst>
          </p:cNvPr>
          <p:cNvSpPr/>
          <p:nvPr/>
        </p:nvSpPr>
        <p:spPr>
          <a:xfrm>
            <a:off x="1103125" y="2180653"/>
            <a:ext cx="2980944" cy="530352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SaaS</a:t>
            </a: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란</a:t>
            </a:r>
          </a:p>
        </p:txBody>
      </p:sp>
      <p:sp>
        <p:nvSpPr>
          <p:cNvPr id="18" name="텍스트 개체 틀 25">
            <a:extLst>
              <a:ext uri="{FF2B5EF4-FFF2-40B4-BE49-F238E27FC236}">
                <a16:creationId xmlns:a16="http://schemas.microsoft.com/office/drawing/2014/main" xmlns="" id="{4D7D59B2-A62E-4836-92E4-425909EC58E6}"/>
              </a:ext>
            </a:extLst>
          </p:cNvPr>
          <p:cNvSpPr txBox="1">
            <a:spLocks/>
          </p:cNvSpPr>
          <p:nvPr/>
        </p:nvSpPr>
        <p:spPr>
          <a:xfrm>
            <a:off x="4977001" y="3537820"/>
            <a:ext cx="4607719" cy="508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2400" b="1" dirty="0">
                <a:solidFill>
                  <a:schemeClr val="accent5"/>
                </a:solidFill>
              </a:rPr>
              <a:t> Software as a Service</a:t>
            </a:r>
            <a:endParaRPr lang="ko-KR" altLang="en-US" sz="2400" b="1" dirty="0">
              <a:solidFill>
                <a:schemeClr val="accent5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87A78A35-F90D-467D-B95E-C1B216AE5D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67" y="2814602"/>
            <a:ext cx="3958322" cy="3958322"/>
          </a:xfrm>
          <a:prstGeom prst="rect">
            <a:avLst/>
          </a:prstGeom>
        </p:spPr>
      </p:pic>
      <p:sp>
        <p:nvSpPr>
          <p:cNvPr id="20" name="텍스트 개체 틀 25">
            <a:extLst>
              <a:ext uri="{FF2B5EF4-FFF2-40B4-BE49-F238E27FC236}">
                <a16:creationId xmlns:a16="http://schemas.microsoft.com/office/drawing/2014/main" xmlns="" id="{7F64279B-E267-40F4-A5ED-2C0036490103}"/>
              </a:ext>
            </a:extLst>
          </p:cNvPr>
          <p:cNvSpPr txBox="1">
            <a:spLocks/>
          </p:cNvSpPr>
          <p:nvPr/>
        </p:nvSpPr>
        <p:spPr>
          <a:xfrm>
            <a:off x="118996" y="1040690"/>
            <a:ext cx="1002774" cy="264072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3800" b="1" dirty="0">
                <a:solidFill>
                  <a:schemeClr val="tx1">
                    <a:lumMod val="50000"/>
                    <a:lumOff val="50000"/>
                    <a:alpha val="37000"/>
                  </a:schemeClr>
                </a:solidFill>
              </a:rPr>
              <a:t>“</a:t>
            </a:r>
            <a:endParaRPr lang="ko-KR" altLang="en-US" sz="13800" b="1" dirty="0">
              <a:solidFill>
                <a:schemeClr val="tx1">
                  <a:lumMod val="50000"/>
                  <a:lumOff val="50000"/>
                  <a:alpha val="37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384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2034468" cy="333233"/>
          </a:xfrm>
        </p:spPr>
        <p:txBody>
          <a:bodyPr/>
          <a:lstStyle/>
          <a:p>
            <a:r>
              <a:rPr lang="en-US" altLang="ko-KR" dirty="0"/>
              <a:t>Cloud </a:t>
            </a:r>
            <a:r>
              <a:rPr lang="ko-KR" altLang="en-US" dirty="0"/>
              <a:t>모델 비교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632"/>
            <a:ext cx="8980272" cy="277705"/>
          </a:xfrm>
        </p:spPr>
        <p:txBody>
          <a:bodyPr/>
          <a:lstStyle/>
          <a:p>
            <a:r>
              <a:rPr lang="ko-KR" altLang="en-US" b="0" dirty="0" err="1">
                <a:latin typeface="+mj-ea"/>
                <a:ea typeface="+mj-ea"/>
              </a:rPr>
              <a:t>모델별</a:t>
            </a:r>
            <a:r>
              <a:rPr lang="ko-KR" altLang="en-US" b="0" dirty="0">
                <a:latin typeface="+mj-ea"/>
                <a:ea typeface="+mj-ea"/>
              </a:rPr>
              <a:t> 관리 범위와 예시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01</a:t>
            </a:r>
            <a:endParaRPr lang="ko-KR" altLang="en-US" dirty="0"/>
          </a:p>
        </p:txBody>
      </p:sp>
      <p:sp>
        <p:nvSpPr>
          <p:cNvPr id="102" name="슬라이드 번호 개체 틀 5">
            <a:extLst>
              <a:ext uri="{FF2B5EF4-FFF2-40B4-BE49-F238E27FC236}">
                <a16:creationId xmlns:a16="http://schemas.microsoft.com/office/drawing/2014/main" xmlns="" id="{13F68BF6-4802-44F7-A681-B501643A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pPr lvl="0">
              <a:defRPr/>
            </a:pPr>
            <a:fld id="{2FF31CB8-EE0B-4A6A-8561-904A0AB35B79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xmlns="" id="{6C548EB9-231F-4ECC-8069-811510C1F075}"/>
              </a:ext>
            </a:extLst>
          </p:cNvPr>
          <p:cNvSpPr/>
          <p:nvPr/>
        </p:nvSpPr>
        <p:spPr>
          <a:xfrm>
            <a:off x="356503" y="2094156"/>
            <a:ext cx="1799371" cy="313459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6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xmlns="" id="{78E03B9D-DC4F-49B6-AABD-F86CD0D4867E}"/>
              </a:ext>
            </a:extLst>
          </p:cNvPr>
          <p:cNvGrpSpPr/>
          <p:nvPr/>
        </p:nvGrpSpPr>
        <p:grpSpPr>
          <a:xfrm>
            <a:off x="358808" y="2095751"/>
            <a:ext cx="1797064" cy="477352"/>
            <a:chOff x="5034820" y="1906278"/>
            <a:chExt cx="2627443" cy="439028"/>
          </a:xfrm>
        </p:grpSpPr>
        <p:sp>
          <p:nvSpPr>
            <p:cNvPr id="134" name="오각형 75">
              <a:extLst>
                <a:ext uri="{FF2B5EF4-FFF2-40B4-BE49-F238E27FC236}">
                  <a16:creationId xmlns:a16="http://schemas.microsoft.com/office/drawing/2014/main" xmlns="" id="{4ADCBF09-41CE-4BE6-AADB-A6300AF8B3CA}"/>
                </a:ext>
              </a:extLst>
            </p:cNvPr>
            <p:cNvSpPr/>
            <p:nvPr/>
          </p:nvSpPr>
          <p:spPr>
            <a:xfrm>
              <a:off x="5034820" y="1906278"/>
              <a:ext cx="2627443" cy="439028"/>
            </a:xfrm>
            <a:prstGeom prst="homePlate">
              <a:avLst>
                <a:gd name="adj" fmla="val 0"/>
              </a:avLst>
            </a:prstGeom>
            <a:solidFill>
              <a:srgbClr val="CB4848"/>
            </a:solidFill>
            <a:ln w="10" cap="flat">
              <a:solidFill>
                <a:srgbClr val="DF6666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 baseline="-25000">
                <a:latin typeface="+mn-ea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xmlns="" id="{010275CF-64D4-4AE8-957C-6C56B2571028}"/>
                </a:ext>
              </a:extLst>
            </p:cNvPr>
            <p:cNvSpPr/>
            <p:nvPr/>
          </p:nvSpPr>
          <p:spPr>
            <a:xfrm>
              <a:off x="5085915" y="1974493"/>
              <a:ext cx="2531596" cy="313258"/>
            </a:xfrm>
            <a:prstGeom prst="rect">
              <a:avLst/>
            </a:prstGeom>
          </p:spPr>
          <p:txBody>
            <a:bodyPr wrap="square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1330325" eaLnBrk="0" fontAlgn="base" latinLnBrk="0" hangingPunct="0">
                <a:spcBef>
                  <a:spcPct val="0"/>
                </a:spcBef>
                <a:spcAft>
                  <a:spcPts val="600"/>
                </a:spcAft>
                <a:buSzPct val="100000"/>
              </a:pPr>
              <a:r>
                <a:rPr lang="en-US" altLang="ko-KR" sz="1600" kern="0" spc="-100" dirty="0">
                  <a:ln>
                    <a:solidFill>
                      <a:schemeClr val="tx2">
                        <a:lumMod val="60000"/>
                        <a:lumOff val="40000"/>
                        <a:alpha val="0"/>
                      </a:schemeClr>
                    </a:solidFill>
                  </a:ln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</a:rPr>
                <a:t>IaaS</a:t>
              </a:r>
              <a:endParaRPr lang="ko-KR" altLang="en-US" sz="1600" kern="0" spc="-100" dirty="0">
                <a:ln>
                  <a:solidFill>
                    <a:schemeClr val="tx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</p:grpSp>
      <p:sp>
        <p:nvSpPr>
          <p:cNvPr id="122" name="직사각형 121">
            <a:extLst>
              <a:ext uri="{FF2B5EF4-FFF2-40B4-BE49-F238E27FC236}">
                <a16:creationId xmlns:a16="http://schemas.microsoft.com/office/drawing/2014/main" xmlns="" id="{EB243982-3929-43E3-B155-A72E93CDE0BE}"/>
              </a:ext>
            </a:extLst>
          </p:cNvPr>
          <p:cNvSpPr/>
          <p:nvPr/>
        </p:nvSpPr>
        <p:spPr>
          <a:xfrm>
            <a:off x="2242341" y="2095751"/>
            <a:ext cx="1800107" cy="313459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6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xmlns="" id="{599AD1F5-7EE0-460C-B01D-16AC4607952F}"/>
              </a:ext>
            </a:extLst>
          </p:cNvPr>
          <p:cNvGrpSpPr/>
          <p:nvPr/>
        </p:nvGrpSpPr>
        <p:grpSpPr>
          <a:xfrm>
            <a:off x="2242235" y="2095751"/>
            <a:ext cx="1800213" cy="477539"/>
            <a:chOff x="4975869" y="1884359"/>
            <a:chExt cx="2641787" cy="439200"/>
          </a:xfrm>
        </p:grpSpPr>
        <p:sp>
          <p:nvSpPr>
            <p:cNvPr id="132" name="오각형 73">
              <a:extLst>
                <a:ext uri="{FF2B5EF4-FFF2-40B4-BE49-F238E27FC236}">
                  <a16:creationId xmlns:a16="http://schemas.microsoft.com/office/drawing/2014/main" xmlns="" id="{0841374F-E760-40AF-9700-E2E0484DBF6F}"/>
                </a:ext>
              </a:extLst>
            </p:cNvPr>
            <p:cNvSpPr/>
            <p:nvPr/>
          </p:nvSpPr>
          <p:spPr>
            <a:xfrm>
              <a:off x="4975869" y="1884359"/>
              <a:ext cx="2641787" cy="439200"/>
            </a:xfrm>
            <a:prstGeom prst="homePlate">
              <a:avLst>
                <a:gd name="adj" fmla="val 0"/>
              </a:avLst>
            </a:prstGeom>
            <a:solidFill>
              <a:srgbClr val="893333"/>
            </a:solidFill>
            <a:ln w="10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 baseline="-25000">
                <a:latin typeface="+mn-ea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xmlns="" id="{B9B295BD-46C3-4AD9-AC95-834CA04E8629}"/>
                </a:ext>
              </a:extLst>
            </p:cNvPr>
            <p:cNvSpPr/>
            <p:nvPr/>
          </p:nvSpPr>
          <p:spPr>
            <a:xfrm>
              <a:off x="5031149" y="1953151"/>
              <a:ext cx="2495894" cy="309667"/>
            </a:xfrm>
            <a:prstGeom prst="rect">
              <a:avLst/>
            </a:prstGeom>
          </p:spPr>
          <p:txBody>
            <a:bodyPr wrap="square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1330325" eaLnBrk="0" latinLnBrk="0" hangingPunct="0">
                <a:spcAft>
                  <a:spcPts val="600"/>
                </a:spcAft>
                <a:buSzPct val="100000"/>
              </a:pPr>
              <a:r>
                <a:rPr lang="en-US" altLang="ko-KR" sz="1600" kern="0" spc="-100" dirty="0" err="1">
                  <a:ln>
                    <a:solidFill>
                      <a:srgbClr val="1F497D">
                        <a:lumMod val="60000"/>
                        <a:lumOff val="40000"/>
                        <a:alpha val="0"/>
                      </a:srgbClr>
                    </a:solidFill>
                  </a:ln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</a:rPr>
                <a:t>CaaS</a:t>
              </a:r>
              <a:endParaRPr lang="ko-KR" altLang="en-US" sz="1600" kern="0" spc="-100" dirty="0">
                <a:ln>
                  <a:solidFill>
                    <a:srgbClr val="1F497D">
                      <a:lumMod val="60000"/>
                      <a:lumOff val="40000"/>
                      <a:alpha val="0"/>
                    </a:srgbClr>
                  </a:solidFill>
                </a:ln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xmlns="" id="{D2A9C1CC-99A8-4F55-BC79-AF7809DF3C14}"/>
              </a:ext>
            </a:extLst>
          </p:cNvPr>
          <p:cNvSpPr/>
          <p:nvPr/>
        </p:nvSpPr>
        <p:spPr>
          <a:xfrm>
            <a:off x="4107290" y="2091672"/>
            <a:ext cx="1800105" cy="313459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6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xmlns="" id="{71A8CEBB-7574-4790-A593-E147EA308194}"/>
              </a:ext>
            </a:extLst>
          </p:cNvPr>
          <p:cNvGrpSpPr/>
          <p:nvPr/>
        </p:nvGrpSpPr>
        <p:grpSpPr>
          <a:xfrm>
            <a:off x="4110257" y="2095751"/>
            <a:ext cx="1800106" cy="477539"/>
            <a:chOff x="4894309" y="1884359"/>
            <a:chExt cx="2641632" cy="439200"/>
          </a:xfrm>
        </p:grpSpPr>
        <p:sp>
          <p:nvSpPr>
            <p:cNvPr id="130" name="오각형 71">
              <a:extLst>
                <a:ext uri="{FF2B5EF4-FFF2-40B4-BE49-F238E27FC236}">
                  <a16:creationId xmlns:a16="http://schemas.microsoft.com/office/drawing/2014/main" xmlns="" id="{3AD5AEC4-D2BF-42C4-884F-FF1EE7A20304}"/>
                </a:ext>
              </a:extLst>
            </p:cNvPr>
            <p:cNvSpPr/>
            <p:nvPr/>
          </p:nvSpPr>
          <p:spPr>
            <a:xfrm>
              <a:off x="4894309" y="1884359"/>
              <a:ext cx="2641632" cy="439200"/>
            </a:xfrm>
            <a:prstGeom prst="homePlat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 w="10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 baseline="-25000">
                <a:latin typeface="+mn-ea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xmlns="" id="{C2E173BE-7F59-4667-96E7-96BC4485F94B}"/>
                </a:ext>
              </a:extLst>
            </p:cNvPr>
            <p:cNvSpPr/>
            <p:nvPr/>
          </p:nvSpPr>
          <p:spPr>
            <a:xfrm>
              <a:off x="4908727" y="1951355"/>
              <a:ext cx="2588003" cy="313258"/>
            </a:xfrm>
            <a:prstGeom prst="rect">
              <a:avLst/>
            </a:prstGeom>
          </p:spPr>
          <p:txBody>
            <a:bodyPr wrap="square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1330325" eaLnBrk="0" latinLnBrk="0" hangingPunct="0">
                <a:spcAft>
                  <a:spcPts val="600"/>
                </a:spcAft>
                <a:buSzPct val="100000"/>
              </a:pPr>
              <a:r>
                <a:rPr lang="en-US" altLang="ko-KR" sz="1600" kern="0" spc="-100" dirty="0">
                  <a:ln>
                    <a:solidFill>
                      <a:schemeClr val="tx2">
                        <a:lumMod val="60000"/>
                        <a:lumOff val="40000"/>
                        <a:alpha val="0"/>
                      </a:schemeClr>
                    </a:solidFill>
                  </a:ln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</a:rPr>
                <a:t>PaaS/</a:t>
              </a:r>
              <a:r>
                <a:rPr lang="en-US" altLang="ko-KR" sz="1600" kern="0" spc="-100" dirty="0" err="1">
                  <a:ln>
                    <a:solidFill>
                      <a:schemeClr val="tx2">
                        <a:lumMod val="60000"/>
                        <a:lumOff val="40000"/>
                        <a:alpha val="0"/>
                      </a:schemeClr>
                    </a:solidFill>
                  </a:ln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</a:rPr>
                <a:t>aPaaS</a:t>
              </a:r>
              <a:endParaRPr lang="ko-KR" altLang="en-US" sz="1600" kern="0" spc="-100" dirty="0">
                <a:ln>
                  <a:solidFill>
                    <a:schemeClr val="tx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xmlns="" id="{1818F709-3384-40B2-AB0C-E2D2B6C4D167}"/>
              </a:ext>
            </a:extLst>
          </p:cNvPr>
          <p:cNvSpPr/>
          <p:nvPr/>
        </p:nvSpPr>
        <p:spPr>
          <a:xfrm>
            <a:off x="5973572" y="2091672"/>
            <a:ext cx="1800107" cy="31386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6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xmlns="" id="{4CBF2FC7-97C9-4E38-AB59-ED1C0AAE008A}"/>
              </a:ext>
            </a:extLst>
          </p:cNvPr>
          <p:cNvGrpSpPr/>
          <p:nvPr/>
        </p:nvGrpSpPr>
        <p:grpSpPr>
          <a:xfrm>
            <a:off x="5973466" y="2095751"/>
            <a:ext cx="1800213" cy="477539"/>
            <a:chOff x="4975869" y="1884359"/>
            <a:chExt cx="2641787" cy="439200"/>
          </a:xfrm>
        </p:grpSpPr>
        <p:sp>
          <p:nvSpPr>
            <p:cNvPr id="120" name="오각형 61">
              <a:extLst>
                <a:ext uri="{FF2B5EF4-FFF2-40B4-BE49-F238E27FC236}">
                  <a16:creationId xmlns:a16="http://schemas.microsoft.com/office/drawing/2014/main" xmlns="" id="{69A369B2-67D0-42EC-B36B-FD3BE40564DC}"/>
                </a:ext>
              </a:extLst>
            </p:cNvPr>
            <p:cNvSpPr/>
            <p:nvPr/>
          </p:nvSpPr>
          <p:spPr>
            <a:xfrm>
              <a:off x="4975869" y="1884359"/>
              <a:ext cx="2641787" cy="439200"/>
            </a:xfrm>
            <a:prstGeom prst="homePlate">
              <a:avLst>
                <a:gd name="adj" fmla="val 0"/>
              </a:avLst>
            </a:prstGeom>
            <a:solidFill>
              <a:srgbClr val="893333"/>
            </a:solidFill>
            <a:ln w="10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 baseline="-25000">
                <a:latin typeface="+mn-ea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2B93B1B9-F553-42C4-9E4B-146C6503A823}"/>
                </a:ext>
              </a:extLst>
            </p:cNvPr>
            <p:cNvSpPr/>
            <p:nvPr/>
          </p:nvSpPr>
          <p:spPr>
            <a:xfrm>
              <a:off x="5031149" y="1953151"/>
              <a:ext cx="2495894" cy="309667"/>
            </a:xfrm>
            <a:prstGeom prst="rect">
              <a:avLst/>
            </a:prstGeom>
          </p:spPr>
          <p:txBody>
            <a:bodyPr wrap="square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1330325" eaLnBrk="0" latinLnBrk="0" hangingPunct="0">
                <a:spcAft>
                  <a:spcPts val="600"/>
                </a:spcAft>
                <a:buSzPct val="100000"/>
              </a:pPr>
              <a:r>
                <a:rPr lang="en-US" altLang="ko-KR" sz="1600" kern="0" spc="-100" dirty="0" err="1">
                  <a:ln>
                    <a:solidFill>
                      <a:srgbClr val="1F497D">
                        <a:lumMod val="60000"/>
                        <a:lumOff val="40000"/>
                        <a:alpha val="0"/>
                      </a:srgbClr>
                    </a:solidFill>
                  </a:ln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</a:rPr>
                <a:t>FaaS</a:t>
              </a:r>
              <a:endParaRPr lang="ko-KR" altLang="en-US" sz="1600" kern="0" spc="-100" dirty="0">
                <a:ln>
                  <a:solidFill>
                    <a:srgbClr val="1F497D">
                      <a:lumMod val="60000"/>
                      <a:lumOff val="40000"/>
                      <a:alpha val="0"/>
                    </a:srgbClr>
                  </a:solidFill>
                </a:ln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</p:grpSp>
      <p:sp>
        <p:nvSpPr>
          <p:cNvPr id="112" name="직사각형 111">
            <a:extLst>
              <a:ext uri="{FF2B5EF4-FFF2-40B4-BE49-F238E27FC236}">
                <a16:creationId xmlns:a16="http://schemas.microsoft.com/office/drawing/2014/main" xmlns="" id="{866482F6-642D-4425-9006-93724C652C41}"/>
              </a:ext>
            </a:extLst>
          </p:cNvPr>
          <p:cNvSpPr/>
          <p:nvPr/>
        </p:nvSpPr>
        <p:spPr>
          <a:xfrm>
            <a:off x="7838521" y="2087593"/>
            <a:ext cx="1800105" cy="31386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6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xmlns="" id="{5DA8E879-B6DB-4D8F-B906-05E48633894C}"/>
              </a:ext>
            </a:extLst>
          </p:cNvPr>
          <p:cNvGrpSpPr/>
          <p:nvPr/>
        </p:nvGrpSpPr>
        <p:grpSpPr>
          <a:xfrm>
            <a:off x="7841488" y="2095751"/>
            <a:ext cx="1800106" cy="477539"/>
            <a:chOff x="4894309" y="1884359"/>
            <a:chExt cx="2641632" cy="439200"/>
          </a:xfrm>
        </p:grpSpPr>
        <p:sp>
          <p:nvSpPr>
            <p:cNvPr id="118" name="오각형 59">
              <a:extLst>
                <a:ext uri="{FF2B5EF4-FFF2-40B4-BE49-F238E27FC236}">
                  <a16:creationId xmlns:a16="http://schemas.microsoft.com/office/drawing/2014/main" xmlns="" id="{77DF7661-6E76-41C0-9790-A254180B25A2}"/>
                </a:ext>
              </a:extLst>
            </p:cNvPr>
            <p:cNvSpPr/>
            <p:nvPr/>
          </p:nvSpPr>
          <p:spPr>
            <a:xfrm>
              <a:off x="4894309" y="1884359"/>
              <a:ext cx="2641632" cy="439200"/>
            </a:xfrm>
            <a:prstGeom prst="homePlate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 w="10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600" baseline="-25000">
                <a:latin typeface="+mn-ea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56AE2B50-7C65-4730-8C46-4C9C2AFF7A79}"/>
                </a:ext>
              </a:extLst>
            </p:cNvPr>
            <p:cNvSpPr/>
            <p:nvPr/>
          </p:nvSpPr>
          <p:spPr>
            <a:xfrm>
              <a:off x="4908727" y="1951355"/>
              <a:ext cx="2588003" cy="313258"/>
            </a:xfrm>
            <a:prstGeom prst="rect">
              <a:avLst/>
            </a:prstGeom>
          </p:spPr>
          <p:txBody>
            <a:bodyPr wrap="square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1330325" eaLnBrk="0" latinLnBrk="0" hangingPunct="0">
                <a:spcAft>
                  <a:spcPts val="600"/>
                </a:spcAft>
                <a:buSzPct val="100000"/>
              </a:pPr>
              <a:r>
                <a:rPr lang="en-US" altLang="ko-KR" sz="1600" kern="0" spc="-100" dirty="0">
                  <a:ln>
                    <a:solidFill>
                      <a:schemeClr val="tx2">
                        <a:lumMod val="60000"/>
                        <a:lumOff val="40000"/>
                        <a:alpha val="0"/>
                      </a:schemeClr>
                    </a:solidFill>
                  </a:ln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</a:rPr>
                <a:t>SaaS</a:t>
              </a:r>
              <a:endParaRPr lang="ko-KR" altLang="en-US" sz="1600" kern="0" spc="-100" dirty="0">
                <a:ln>
                  <a:solidFill>
                    <a:schemeClr val="tx2">
                      <a:lumMod val="60000"/>
                      <a:lumOff val="40000"/>
                      <a:alpha val="0"/>
                    </a:schemeClr>
                  </a:solidFill>
                </a:ln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62F6FA6-9B37-4FDA-AC2F-3D17A8C1529C}"/>
              </a:ext>
            </a:extLst>
          </p:cNvPr>
          <p:cNvSpPr txBox="1"/>
          <p:nvPr/>
        </p:nvSpPr>
        <p:spPr>
          <a:xfrm>
            <a:off x="331505" y="2699427"/>
            <a:ext cx="1804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KoPub돋움체 Medium"/>
                <a:ea typeface="KoPub돋움체 Medium"/>
              </a:rPr>
              <a:t>Infra </a:t>
            </a:r>
            <a:r>
              <a:rPr lang="ko-KR" altLang="en-US" sz="1400" dirty="0">
                <a:latin typeface="KoPub돋움체 Medium"/>
                <a:ea typeface="KoPub돋움체 Medium"/>
              </a:rPr>
              <a:t>관점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581DF71F-C1CC-4C89-95F5-23B4D95450FC}"/>
              </a:ext>
            </a:extLst>
          </p:cNvPr>
          <p:cNvSpPr txBox="1"/>
          <p:nvPr/>
        </p:nvSpPr>
        <p:spPr>
          <a:xfrm>
            <a:off x="2248383" y="2699427"/>
            <a:ext cx="1804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KoPub돋움체 Medium"/>
                <a:ea typeface="KoPub돋움체 Medium"/>
              </a:rPr>
              <a:t>컨테이너</a:t>
            </a:r>
            <a:r>
              <a:rPr lang="en-US" altLang="ko-KR" sz="1400" dirty="0">
                <a:latin typeface="KoPub돋움체 Medium"/>
                <a:ea typeface="KoPub돋움체 Medium"/>
              </a:rPr>
              <a:t> </a:t>
            </a:r>
            <a:r>
              <a:rPr lang="ko-KR" altLang="en-US" sz="1400" dirty="0">
                <a:latin typeface="KoPub돋움체 Medium"/>
                <a:ea typeface="KoPub돋움체 Medium"/>
              </a:rPr>
              <a:t>관점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4FE03822-9F66-491C-80E4-7057C8128DD9}"/>
              </a:ext>
            </a:extLst>
          </p:cNvPr>
          <p:cNvSpPr txBox="1"/>
          <p:nvPr/>
        </p:nvSpPr>
        <p:spPr>
          <a:xfrm>
            <a:off x="4055359" y="2699427"/>
            <a:ext cx="1804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KoPub돋움체 Medium"/>
                <a:ea typeface="KoPub돋움체 Medium"/>
              </a:rPr>
              <a:t>Runtime </a:t>
            </a:r>
            <a:r>
              <a:rPr lang="ko-KR" altLang="en-US" sz="1400" dirty="0">
                <a:latin typeface="KoPub돋움체 Medium"/>
                <a:ea typeface="KoPub돋움체 Medium"/>
              </a:rPr>
              <a:t>관점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xmlns="" id="{3758C77F-E812-4374-8FF1-D9B6965023BB}"/>
              </a:ext>
            </a:extLst>
          </p:cNvPr>
          <p:cNvSpPr txBox="1"/>
          <p:nvPr/>
        </p:nvSpPr>
        <p:spPr>
          <a:xfrm>
            <a:off x="5986483" y="2699427"/>
            <a:ext cx="1804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KoPub돋움체 Medium"/>
                <a:ea typeface="KoPub돋움체 Medium"/>
              </a:rPr>
              <a:t>서비스</a:t>
            </a:r>
            <a:r>
              <a:rPr lang="en-US" altLang="ko-KR" sz="1400" dirty="0">
                <a:latin typeface="KoPub돋움체 Medium"/>
                <a:ea typeface="KoPub돋움체 Medium"/>
              </a:rPr>
              <a:t> </a:t>
            </a:r>
            <a:r>
              <a:rPr lang="ko-KR" altLang="en-US" sz="1400" dirty="0">
                <a:latin typeface="KoPub돋움체 Medium"/>
                <a:ea typeface="KoPub돋움체 Medium"/>
              </a:rPr>
              <a:t>관점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xmlns="" id="{6DC8AC9E-1C83-4C68-BD96-24693AFAF924}"/>
              </a:ext>
            </a:extLst>
          </p:cNvPr>
          <p:cNvSpPr txBox="1"/>
          <p:nvPr/>
        </p:nvSpPr>
        <p:spPr>
          <a:xfrm>
            <a:off x="7820775" y="2699427"/>
            <a:ext cx="1804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KoPub돋움체 Medium"/>
                <a:ea typeface="KoPub돋움체 Medium"/>
              </a:rPr>
              <a:t>비즈니스</a:t>
            </a:r>
            <a:r>
              <a:rPr lang="en-US" altLang="ko-KR" sz="1400" dirty="0">
                <a:latin typeface="KoPub돋움체 Medium"/>
                <a:ea typeface="KoPub돋움체 Medium"/>
              </a:rPr>
              <a:t> </a:t>
            </a:r>
            <a:r>
              <a:rPr lang="ko-KR" altLang="en-US" sz="1400" dirty="0">
                <a:latin typeface="KoPub돋움체 Medium"/>
                <a:ea typeface="KoPub돋움체 Medium"/>
              </a:rPr>
              <a:t>관점</a:t>
            </a:r>
          </a:p>
        </p:txBody>
      </p:sp>
      <p:sp>
        <p:nvSpPr>
          <p:cNvPr id="140" name="Text Box 9">
            <a:extLst>
              <a:ext uri="{FF2B5EF4-FFF2-40B4-BE49-F238E27FC236}">
                <a16:creationId xmlns:a16="http://schemas.microsoft.com/office/drawing/2014/main" xmlns="" id="{67F26CED-9F52-4116-8DFD-0968F8661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487" y="4017034"/>
            <a:ext cx="1636302" cy="10341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82563" lvl="1" indent="-18256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Virtual Machines</a:t>
            </a:r>
          </a:p>
          <a:p>
            <a:pPr marL="182563" lvl="1" indent="-18256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Disk</a:t>
            </a:r>
          </a:p>
          <a:p>
            <a:pPr marL="182563" lvl="1" indent="-18256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Network</a:t>
            </a:r>
          </a:p>
          <a:p>
            <a:pPr marL="182563" lvl="1" indent="-18256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Firewall</a:t>
            </a:r>
          </a:p>
        </p:txBody>
      </p:sp>
      <p:sp>
        <p:nvSpPr>
          <p:cNvPr id="141" name="Text Box 9">
            <a:extLst>
              <a:ext uri="{FF2B5EF4-FFF2-40B4-BE49-F238E27FC236}">
                <a16:creationId xmlns:a16="http://schemas.microsoft.com/office/drawing/2014/main" xmlns="" id="{D199F4D6-AF8E-4ADB-B7B1-2E8DFCD2F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581" y="4017033"/>
            <a:ext cx="1636302" cy="10341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82563" lvl="1" indent="-18256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Containers</a:t>
            </a:r>
          </a:p>
          <a:p>
            <a:pPr marL="182563" lvl="1" indent="-18256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Volume</a:t>
            </a:r>
          </a:p>
          <a:p>
            <a:pPr marL="182563" lvl="1" indent="-18256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IP &amp; Port</a:t>
            </a:r>
          </a:p>
          <a:p>
            <a:pPr marL="182563" lvl="1" indent="-18256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Load Balancer</a:t>
            </a:r>
          </a:p>
        </p:txBody>
      </p:sp>
      <p:sp>
        <p:nvSpPr>
          <p:cNvPr id="142" name="Text Box 9">
            <a:extLst>
              <a:ext uri="{FF2B5EF4-FFF2-40B4-BE49-F238E27FC236}">
                <a16:creationId xmlns:a16="http://schemas.microsoft.com/office/drawing/2014/main" xmlns="" id="{48E1EEBB-BE0D-4D29-B8E8-F4A33B365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9543" y="4017034"/>
            <a:ext cx="1636302" cy="10341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82563" lvl="1" indent="-18256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Web/WAS</a:t>
            </a:r>
          </a:p>
          <a:p>
            <a:pPr marL="182563" lvl="1" indent="-18256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Framework</a:t>
            </a:r>
          </a:p>
          <a:p>
            <a:pPr marL="182563" lvl="1" indent="-18256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App</a:t>
            </a:r>
          </a:p>
          <a:p>
            <a:pPr marL="182563" lvl="1" indent="-18256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Route</a:t>
            </a:r>
          </a:p>
        </p:txBody>
      </p:sp>
      <p:sp>
        <p:nvSpPr>
          <p:cNvPr id="143" name="Text Box 9">
            <a:extLst>
              <a:ext uri="{FF2B5EF4-FFF2-40B4-BE49-F238E27FC236}">
                <a16:creationId xmlns:a16="http://schemas.microsoft.com/office/drawing/2014/main" xmlns="" id="{C3E45E8E-96DD-45D5-962D-1D486DB31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9660" y="4020048"/>
            <a:ext cx="1636302" cy="10341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82563" lvl="1" indent="-18256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spc="-150" dirty="0">
                <a:solidFill>
                  <a:srgbClr val="000000"/>
                </a:solidFill>
                <a:latin typeface="+mn-ea"/>
              </a:rPr>
              <a:t>Action</a:t>
            </a:r>
          </a:p>
          <a:p>
            <a:pPr marL="182563" lvl="1" indent="-18256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spc="-150" dirty="0">
                <a:solidFill>
                  <a:srgbClr val="000000"/>
                </a:solidFill>
                <a:latin typeface="+mn-ea"/>
              </a:rPr>
              <a:t>Trigger</a:t>
            </a:r>
          </a:p>
          <a:p>
            <a:pPr marL="182563" lvl="1" indent="-18256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spc="-150" dirty="0">
                <a:solidFill>
                  <a:srgbClr val="000000"/>
                </a:solidFill>
                <a:latin typeface="+mn-ea"/>
              </a:rPr>
              <a:t>Gateway</a:t>
            </a:r>
          </a:p>
          <a:p>
            <a:pPr marL="182563" lvl="1" indent="-18256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spc="-150" dirty="0">
                <a:solidFill>
                  <a:srgbClr val="000000"/>
                </a:solidFill>
                <a:latin typeface="+mn-ea"/>
              </a:rPr>
              <a:t>API</a:t>
            </a:r>
          </a:p>
        </p:txBody>
      </p:sp>
      <p:sp>
        <p:nvSpPr>
          <p:cNvPr id="144" name="Text Box 9">
            <a:extLst>
              <a:ext uri="{FF2B5EF4-FFF2-40B4-BE49-F238E27FC236}">
                <a16:creationId xmlns:a16="http://schemas.microsoft.com/office/drawing/2014/main" xmlns="" id="{AF639303-E93F-4A1E-A488-010E8DD21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4735" y="4017032"/>
            <a:ext cx="1636302" cy="5014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82563" lvl="1" indent="-18256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spc="-150" dirty="0">
                <a:solidFill>
                  <a:srgbClr val="000000"/>
                </a:solidFill>
                <a:latin typeface="+mn-ea"/>
              </a:rPr>
              <a:t>Whatever You </a:t>
            </a:r>
          </a:p>
          <a:p>
            <a:pPr marL="0" lvl="1">
              <a:lnSpc>
                <a:spcPct val="120000"/>
              </a:lnSpc>
              <a:defRPr/>
            </a:pPr>
            <a:r>
              <a:rPr lang="en-US" altLang="ko-KR" sz="1400" spc="-150" dirty="0">
                <a:solidFill>
                  <a:srgbClr val="000000"/>
                </a:solidFill>
                <a:latin typeface="+mn-ea"/>
              </a:rPr>
              <a:t>      Want(to pay for)</a:t>
            </a: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xmlns="" id="{DAF436B1-ED93-460B-A42E-FDDBA6D36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78" y="3053996"/>
            <a:ext cx="866030" cy="866030"/>
          </a:xfrm>
          <a:prstGeom prst="rect">
            <a:avLst/>
          </a:prstGeom>
        </p:spPr>
      </p:pic>
      <p:pic>
        <p:nvPicPr>
          <p:cNvPr id="146" name="Picture 4" descr="dockerì ëí ì´ë¯¸ì§ ê²ìê²°ê³¼">
            <a:extLst>
              <a:ext uri="{FF2B5EF4-FFF2-40B4-BE49-F238E27FC236}">
                <a16:creationId xmlns:a16="http://schemas.microsoft.com/office/drawing/2014/main" xmlns="" id="{8B5E1B0E-1946-4A76-B75F-654772DF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30" y="3021340"/>
            <a:ext cx="1028506" cy="91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6" descr="cloudfoundryì ëí ì´ë¯¸ì§ ê²ìê²°ê³¼">
            <a:extLst>
              <a:ext uri="{FF2B5EF4-FFF2-40B4-BE49-F238E27FC236}">
                <a16:creationId xmlns:a16="http://schemas.microsoft.com/office/drawing/2014/main" xmlns="" id="{028759A2-6DFF-448F-A373-9E1E939C24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3" r="13085" b="12020"/>
          <a:stretch/>
        </p:blipFill>
        <p:spPr bwMode="auto">
          <a:xfrm>
            <a:off x="4317379" y="2980913"/>
            <a:ext cx="1274878" cy="90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openwhiskì ëí ì´ë¯¸ì§ ê²ìê²°ê³¼">
            <a:extLst>
              <a:ext uri="{FF2B5EF4-FFF2-40B4-BE49-F238E27FC236}">
                <a16:creationId xmlns:a16="http://schemas.microsoft.com/office/drawing/2014/main" xmlns="" id="{0DB5AD74-0AC5-44EA-B287-F88D989D4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6" r="21700"/>
          <a:stretch/>
        </p:blipFill>
        <p:spPr bwMode="auto">
          <a:xfrm>
            <a:off x="6337258" y="3040233"/>
            <a:ext cx="983298" cy="89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salesforceì ëí ì´ë¯¸ì§ ê²ìê²°ê³¼">
            <a:extLst>
              <a:ext uri="{FF2B5EF4-FFF2-40B4-BE49-F238E27FC236}">
                <a16:creationId xmlns:a16="http://schemas.microsoft.com/office/drawing/2014/main" xmlns="" id="{78DA4B75-A721-4825-8E09-96F07EC1D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365" y="3021376"/>
            <a:ext cx="1204420" cy="87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xmlns="" id="{A0434034-F068-4BDE-8CE5-B8B28FFF3E61}"/>
              </a:ext>
            </a:extLst>
          </p:cNvPr>
          <p:cNvSpPr txBox="1"/>
          <p:nvPr/>
        </p:nvSpPr>
        <p:spPr>
          <a:xfrm>
            <a:off x="740168" y="166135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설치형 </a:t>
            </a:r>
            <a:r>
              <a:rPr lang="en-US" altLang="ko-KR" sz="1600" dirty="0">
                <a:latin typeface="+mn-ea"/>
              </a:rPr>
              <a:t>S/W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FDB43F82-F1D0-4402-B0DB-D8FE59B56311}"/>
              </a:ext>
            </a:extLst>
          </p:cNvPr>
          <p:cNvSpPr txBox="1"/>
          <p:nvPr/>
        </p:nvSpPr>
        <p:spPr>
          <a:xfrm>
            <a:off x="6230592" y="1661359"/>
            <a:ext cx="1261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+mn-ea"/>
              </a:rPr>
              <a:t>마켓플레이스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오른쪽 대괄호 9">
            <a:extLst>
              <a:ext uri="{FF2B5EF4-FFF2-40B4-BE49-F238E27FC236}">
                <a16:creationId xmlns:a16="http://schemas.microsoft.com/office/drawing/2014/main" xmlns="" id="{91C2A986-E07D-41D5-8F5A-22273F8566A7}"/>
              </a:ext>
            </a:extLst>
          </p:cNvPr>
          <p:cNvSpPr/>
          <p:nvPr/>
        </p:nvSpPr>
        <p:spPr>
          <a:xfrm rot="16200000">
            <a:off x="3941575" y="672374"/>
            <a:ext cx="187070" cy="2466363"/>
          </a:xfrm>
          <a:prstGeom prst="rightBracke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xmlns="" id="{14991DF6-DDA2-4125-8B39-795D435A4803}"/>
              </a:ext>
            </a:extLst>
          </p:cNvPr>
          <p:cNvSpPr txBox="1"/>
          <p:nvPr/>
        </p:nvSpPr>
        <p:spPr>
          <a:xfrm>
            <a:off x="3416203" y="1661359"/>
            <a:ext cx="149912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서비스형 </a:t>
            </a:r>
            <a:r>
              <a:rPr lang="en-US" altLang="ko-KR" sz="1600" dirty="0">
                <a:latin typeface="+mn-ea"/>
              </a:rPr>
              <a:t>S/W  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55" name="오른쪽 화살표 82">
            <a:extLst>
              <a:ext uri="{FF2B5EF4-FFF2-40B4-BE49-F238E27FC236}">
                <a16:creationId xmlns:a16="http://schemas.microsoft.com/office/drawing/2014/main" xmlns="" id="{46B2D369-F95F-437A-8B9E-7EE00BFAAEEB}"/>
              </a:ext>
            </a:extLst>
          </p:cNvPr>
          <p:cNvSpPr/>
          <p:nvPr/>
        </p:nvSpPr>
        <p:spPr>
          <a:xfrm>
            <a:off x="357915" y="5682144"/>
            <a:ext cx="9208468" cy="341349"/>
          </a:xfrm>
          <a:prstGeom prst="rightArrow">
            <a:avLst>
              <a:gd name="adj1" fmla="val 50000"/>
              <a:gd name="adj2" fmla="val 96694"/>
            </a:avLst>
          </a:prstGeom>
          <a:gradFill>
            <a:gsLst>
              <a:gs pos="95906">
                <a:srgbClr val="FCF9F9"/>
              </a:gs>
              <a:gs pos="92812">
                <a:srgbClr val="F9F3F3"/>
              </a:gs>
              <a:gs pos="86625">
                <a:srgbClr val="F2E6E6"/>
              </a:gs>
              <a:gs pos="74250">
                <a:srgbClr val="E5CDCD"/>
              </a:gs>
              <a:gs pos="49500">
                <a:srgbClr val="CA9B9A"/>
              </a:gs>
              <a:gs pos="99000">
                <a:schemeClr val="bg1">
                  <a:alpha val="0"/>
                </a:schemeClr>
              </a:gs>
              <a:gs pos="0">
                <a:srgbClr val="953735"/>
              </a:gs>
            </a:gsLst>
            <a:lin ang="108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latinLnBrk="0"/>
            <a:endParaRPr lang="ko-KR" altLang="en-US" sz="1400" spc="-28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xmlns="" id="{58794B0F-189B-4BFE-BEB8-13ECA60CB166}"/>
              </a:ext>
            </a:extLst>
          </p:cNvPr>
          <p:cNvSpPr txBox="1"/>
          <p:nvPr/>
        </p:nvSpPr>
        <p:spPr>
          <a:xfrm>
            <a:off x="377542" y="5417514"/>
            <a:ext cx="1059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Low Level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xmlns="" id="{70EDF0D6-36B7-42BE-BA01-CFE1375ADC31}"/>
              </a:ext>
            </a:extLst>
          </p:cNvPr>
          <p:cNvSpPr txBox="1"/>
          <p:nvPr/>
        </p:nvSpPr>
        <p:spPr>
          <a:xfrm>
            <a:off x="3912936" y="5417514"/>
            <a:ext cx="2424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추상화</a:t>
            </a:r>
            <a:r>
              <a:rPr lang="en-US" altLang="ko-KR" sz="1400" dirty="0">
                <a:latin typeface="+mn-ea"/>
              </a:rPr>
              <a:t>(Abstraction)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xmlns="" id="{9337B4B0-A177-4616-A482-BC469588960B}"/>
              </a:ext>
            </a:extLst>
          </p:cNvPr>
          <p:cNvSpPr txBox="1"/>
          <p:nvPr/>
        </p:nvSpPr>
        <p:spPr>
          <a:xfrm>
            <a:off x="8164513" y="5417514"/>
            <a:ext cx="1148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High Level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xmlns="" id="{172AA3C0-EBFD-4F9C-A416-C4BA592E5871}"/>
              </a:ext>
            </a:extLst>
          </p:cNvPr>
          <p:cNvSpPr txBox="1"/>
          <p:nvPr/>
        </p:nvSpPr>
        <p:spPr>
          <a:xfrm>
            <a:off x="7492477" y="6008855"/>
            <a:ext cx="185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atin typeface="+mn-ea"/>
              </a:rPr>
              <a:t>속도</a:t>
            </a:r>
            <a:r>
              <a:rPr lang="en-US" altLang="ko-KR" sz="1400" dirty="0">
                <a:latin typeface="+mn-ea"/>
              </a:rPr>
              <a:t>(Velocity)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xmlns="" id="{72E172A1-2956-40FC-B86D-8AFB1AD865FF}"/>
              </a:ext>
            </a:extLst>
          </p:cNvPr>
          <p:cNvSpPr txBox="1"/>
          <p:nvPr/>
        </p:nvSpPr>
        <p:spPr>
          <a:xfrm>
            <a:off x="377542" y="6008855"/>
            <a:ext cx="2399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유연성</a:t>
            </a:r>
            <a:r>
              <a:rPr lang="en-US" altLang="ko-KR" sz="1400" dirty="0">
                <a:latin typeface="+mn-ea"/>
              </a:rPr>
              <a:t>(Flexibility)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8668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3360"/>
          <a:stretch>
            <a:fillRect/>
          </a:stretch>
        </p:blipFill>
        <p:spPr>
          <a:xfrm>
            <a:off x="0" y="1"/>
            <a:ext cx="9906000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9906000" cy="6858001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52450" y="628650"/>
            <a:ext cx="3886200" cy="1143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rot="5400000">
            <a:off x="-790575" y="2085975"/>
            <a:ext cx="2800350" cy="1143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9548" y="1850737"/>
            <a:ext cx="620439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mtClean="0">
                <a:solidFill>
                  <a:schemeClr val="bg1"/>
                </a:solidFill>
                <a:latin typeface="KoPub돋움체 Bold"/>
                <a:ea typeface="KoPub돋움체 Bold"/>
              </a:rPr>
              <a:t>02. </a:t>
            </a:r>
            <a:r>
              <a:rPr lang="en-US" altLang="ko-KR" sz="3200" dirty="0">
                <a:solidFill>
                  <a:schemeClr val="bg1"/>
                </a:solidFill>
                <a:latin typeface="KoPub돋움체 Bold"/>
                <a:ea typeface="KoPub돋움체 Bold"/>
              </a:rPr>
              <a:t>Cloud Native Application </a:t>
            </a:r>
            <a:r>
              <a:rPr lang="ko-KR" altLang="en-US" sz="3200" dirty="0" smtClean="0">
                <a:solidFill>
                  <a:schemeClr val="bg1"/>
                </a:solidFill>
                <a:latin typeface="KoPub돋움체 Bold"/>
                <a:ea typeface="KoPub돋움체 Bold"/>
              </a:rPr>
              <a:t>개요</a:t>
            </a:r>
            <a:endParaRPr lang="ko-KR" altLang="en-US" sz="3200" dirty="0">
              <a:solidFill>
                <a:schemeClr val="bg1"/>
              </a:solidFill>
              <a:latin typeface="KoPub돋움체 Bold"/>
              <a:ea typeface="KoPub돋움체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F31CB8-EE0B-4A6A-8561-904A0AB35B79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/>
              <a:t>17</a:t>
            </a:fld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4138121" cy="333233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Cloud Native </a:t>
            </a:r>
            <a:r>
              <a:rPr lang="en-US" altLang="ko-KR" dirty="0" smtClean="0">
                <a:latin typeface="+mj-ea"/>
              </a:rPr>
              <a:t>Application</a:t>
            </a:r>
            <a:r>
              <a:rPr lang="ko-KR" altLang="en-US" dirty="0" smtClean="0">
                <a:latin typeface="+mj-ea"/>
              </a:rPr>
              <a:t>이란</a:t>
            </a:r>
            <a:r>
              <a:rPr lang="en-US" altLang="ko-KR" dirty="0">
                <a:latin typeface="+mj-ea"/>
              </a:rPr>
              <a:t>?</a:t>
            </a:r>
            <a:endParaRPr lang="ko-KR" altLang="en-US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0" dirty="0">
                <a:latin typeface="+mj-ea"/>
                <a:ea typeface="+mj-ea"/>
              </a:rPr>
              <a:t>클라우드 네이티브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02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AFBD746E-0D2C-4508-A5FF-AEBCB5F9474C}"/>
              </a:ext>
            </a:extLst>
          </p:cNvPr>
          <p:cNvGrpSpPr/>
          <p:nvPr/>
        </p:nvGrpSpPr>
        <p:grpSpPr>
          <a:xfrm>
            <a:off x="872842" y="2234430"/>
            <a:ext cx="4041137" cy="3556585"/>
            <a:chOff x="872842" y="2234430"/>
            <a:chExt cx="4041137" cy="355658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E40FAF4E-E6F3-4288-A542-141944D51158}"/>
                </a:ext>
              </a:extLst>
            </p:cNvPr>
            <p:cNvSpPr/>
            <p:nvPr/>
          </p:nvSpPr>
          <p:spPr>
            <a:xfrm>
              <a:off x="1170084" y="2286728"/>
              <a:ext cx="3367543" cy="3367542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ea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97A73175-6292-4739-9FA3-42A7A99E53E0}"/>
                </a:ext>
              </a:extLst>
            </p:cNvPr>
            <p:cNvSpPr/>
            <p:nvPr/>
          </p:nvSpPr>
          <p:spPr>
            <a:xfrm>
              <a:off x="1492881" y="2581231"/>
              <a:ext cx="2727833" cy="2727831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ea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CD83AC03-1E40-498B-98E5-D9F145B4447A}"/>
                </a:ext>
              </a:extLst>
            </p:cNvPr>
            <p:cNvSpPr/>
            <p:nvPr/>
          </p:nvSpPr>
          <p:spPr>
            <a:xfrm>
              <a:off x="1827505" y="2921977"/>
              <a:ext cx="2052697" cy="2052696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ea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D68538E8-CD40-456C-855B-A36420CFE9D4}"/>
                </a:ext>
              </a:extLst>
            </p:cNvPr>
            <p:cNvSpPr/>
            <p:nvPr/>
          </p:nvSpPr>
          <p:spPr>
            <a:xfrm>
              <a:off x="2148616" y="3239908"/>
              <a:ext cx="1410477" cy="1410477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ea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468BD1DB-1C4E-4681-B361-D017DBD2A850}"/>
                </a:ext>
              </a:extLst>
            </p:cNvPr>
            <p:cNvSpPr/>
            <p:nvPr/>
          </p:nvSpPr>
          <p:spPr>
            <a:xfrm>
              <a:off x="2393221" y="3500715"/>
              <a:ext cx="921269" cy="921269"/>
            </a:xfrm>
            <a:prstGeom prst="ellipse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  <a:prstDash val="sysDash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9ADE99D3-ACF7-4093-B9C9-B7426357281E}"/>
                </a:ext>
              </a:extLst>
            </p:cNvPr>
            <p:cNvSpPr txBox="1"/>
            <p:nvPr/>
          </p:nvSpPr>
          <p:spPr>
            <a:xfrm>
              <a:off x="2233812" y="3595883"/>
              <a:ext cx="1240083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2400" dirty="0">
                  <a:latin typeface="+mn-ea"/>
                </a:rPr>
                <a:t>CLOUD</a:t>
              </a:r>
            </a:p>
            <a:p>
              <a:pPr algn="ctr">
                <a:defRPr/>
              </a:pPr>
              <a:r>
                <a:rPr lang="en-US" altLang="ko-KR" sz="2400" dirty="0">
                  <a:latin typeface="+mn-ea"/>
                </a:rPr>
                <a:t>NATIVE</a:t>
              </a:r>
              <a:endParaRPr lang="ko-KR" altLang="en-US" sz="2400" dirty="0">
                <a:latin typeface="+mn-ea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4AAA865B-B9A8-4BA0-827D-C6EB24FBA7C5}"/>
                </a:ext>
              </a:extLst>
            </p:cNvPr>
            <p:cNvSpPr/>
            <p:nvPr/>
          </p:nvSpPr>
          <p:spPr>
            <a:xfrm>
              <a:off x="872842" y="2234430"/>
              <a:ext cx="1186834" cy="118683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62866"/>
              </a:solidFill>
              <a:prstDash val="sysDot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ea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4D99DDD9-C599-4051-A042-3E1D80CC16A9}"/>
                </a:ext>
              </a:extLst>
            </p:cNvPr>
            <p:cNvSpPr/>
            <p:nvPr/>
          </p:nvSpPr>
          <p:spPr>
            <a:xfrm>
              <a:off x="872842" y="4604181"/>
              <a:ext cx="1186835" cy="118683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2060"/>
              </a:solidFill>
              <a:prstDash val="sysDot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ea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90EC9724-322C-4027-BB62-7AA1C160905F}"/>
                </a:ext>
              </a:extLst>
            </p:cNvPr>
            <p:cNvSpPr/>
            <p:nvPr/>
          </p:nvSpPr>
          <p:spPr>
            <a:xfrm>
              <a:off x="3727144" y="2234430"/>
              <a:ext cx="1186835" cy="118683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CC8D"/>
              </a:solidFill>
              <a:prstDash val="sysDot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A0CFF628-D081-477A-AEBC-394E9313BD88}"/>
                </a:ext>
              </a:extLst>
            </p:cNvPr>
            <p:cNvSpPr/>
            <p:nvPr/>
          </p:nvSpPr>
          <p:spPr>
            <a:xfrm>
              <a:off x="3608062" y="4604181"/>
              <a:ext cx="1186835" cy="118683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88CBD8"/>
              </a:solidFill>
              <a:prstDash val="sysDot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7F4538DD-E0F6-4285-A05A-4E185A39BC9B}"/>
                </a:ext>
              </a:extLst>
            </p:cNvPr>
            <p:cNvSpPr txBox="1"/>
            <p:nvPr/>
          </p:nvSpPr>
          <p:spPr>
            <a:xfrm>
              <a:off x="1051018" y="2912386"/>
              <a:ext cx="83048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400" dirty="0">
                  <a:latin typeface="+mn-ea"/>
                </a:rPr>
                <a:t>DevOps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AEC21ADF-75B1-4B1B-AACC-16F5B7AE8CD1}"/>
                </a:ext>
              </a:extLst>
            </p:cNvPr>
            <p:cNvSpPr txBox="1"/>
            <p:nvPr/>
          </p:nvSpPr>
          <p:spPr>
            <a:xfrm>
              <a:off x="3790749" y="2762103"/>
              <a:ext cx="109318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400" dirty="0">
                  <a:latin typeface="+mn-ea"/>
                </a:rPr>
                <a:t>Continuous</a:t>
              </a:r>
            </a:p>
            <a:p>
              <a:pPr algn="ctr">
                <a:defRPr/>
              </a:pPr>
              <a:r>
                <a:rPr lang="en-US" altLang="ko-KR" sz="1400" dirty="0">
                  <a:latin typeface="+mn-ea"/>
                </a:rPr>
                <a:t>Delivery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992793E5-CCF8-431A-830F-44BA19282F20}"/>
                </a:ext>
              </a:extLst>
            </p:cNvPr>
            <p:cNvSpPr txBox="1"/>
            <p:nvPr/>
          </p:nvSpPr>
          <p:spPr>
            <a:xfrm>
              <a:off x="1033532" y="5205325"/>
              <a:ext cx="86594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400" dirty="0">
                  <a:latin typeface="+mn-ea"/>
                </a:rPr>
                <a:t>Micro</a:t>
              </a:r>
            </a:p>
            <a:p>
              <a:pPr algn="ctr">
                <a:defRPr/>
              </a:pPr>
              <a:r>
                <a:rPr lang="en-US" altLang="ko-KR" sz="1400" dirty="0">
                  <a:latin typeface="+mn-ea"/>
                </a:rPr>
                <a:t>Services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A7E7E95D-566B-40A4-AA6A-2B1F188789EA}"/>
                </a:ext>
              </a:extLst>
            </p:cNvPr>
            <p:cNvSpPr txBox="1"/>
            <p:nvPr/>
          </p:nvSpPr>
          <p:spPr>
            <a:xfrm>
              <a:off x="3718141" y="5329862"/>
              <a:ext cx="954812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400" dirty="0">
                  <a:latin typeface="+mn-ea"/>
                </a:rPr>
                <a:t>Container</a:t>
              </a:r>
              <a:endParaRPr lang="ko-KR" altLang="en-US" sz="1400" dirty="0">
                <a:latin typeface="+mn-ea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7B05FBFF-D44C-4340-8465-76CF0AE28825}"/>
                </a:ext>
              </a:extLst>
            </p:cNvPr>
            <p:cNvGrpSpPr/>
            <p:nvPr/>
          </p:nvGrpSpPr>
          <p:grpSpPr>
            <a:xfrm>
              <a:off x="3829874" y="4759431"/>
              <a:ext cx="756722" cy="571657"/>
              <a:chOff x="6051778" y="4394016"/>
              <a:chExt cx="836685" cy="676477"/>
            </a:xfrm>
          </p:grpSpPr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xmlns="" id="{7E4B96BB-FE20-46DA-B909-B10374AA6638}"/>
                  </a:ext>
                </a:extLst>
              </p:cNvPr>
              <p:cNvCxnSpPr/>
              <p:nvPr/>
            </p:nvCxnSpPr>
            <p:spPr>
              <a:xfrm flipV="1">
                <a:off x="6051778" y="4394016"/>
                <a:ext cx="414639" cy="196489"/>
              </a:xfrm>
              <a:prstGeom prst="line">
                <a:avLst/>
              </a:prstGeom>
              <a:ln w="12700">
                <a:solidFill>
                  <a:srgbClr val="88CB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xmlns="" id="{1F38A234-8291-48A5-B395-21995A3CC1E4}"/>
                  </a:ext>
                </a:extLst>
              </p:cNvPr>
              <p:cNvCxnSpPr/>
              <p:nvPr/>
            </p:nvCxnSpPr>
            <p:spPr>
              <a:xfrm>
                <a:off x="6466417" y="4394016"/>
                <a:ext cx="421827" cy="196489"/>
              </a:xfrm>
              <a:prstGeom prst="line">
                <a:avLst/>
              </a:prstGeom>
              <a:ln w="12700">
                <a:solidFill>
                  <a:srgbClr val="88CB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xmlns="" id="{806B4CFA-D759-42C6-A0BD-ABE840A6F106}"/>
                  </a:ext>
                </a:extLst>
              </p:cNvPr>
              <p:cNvGrpSpPr/>
              <p:nvPr/>
            </p:nvGrpSpPr>
            <p:grpSpPr>
              <a:xfrm>
                <a:off x="6051778" y="4627030"/>
                <a:ext cx="836685" cy="443463"/>
                <a:chOff x="6051778" y="4627030"/>
                <a:chExt cx="836685" cy="443463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xmlns="" id="{8BF18914-16DB-452A-87CB-1ACAF20FAD89}"/>
                    </a:ext>
                  </a:extLst>
                </p:cNvPr>
                <p:cNvSpPr/>
                <p:nvPr/>
              </p:nvSpPr>
              <p:spPr>
                <a:xfrm>
                  <a:off x="6051778" y="4627030"/>
                  <a:ext cx="836685" cy="443463"/>
                </a:xfrm>
                <a:prstGeom prst="rect">
                  <a:avLst/>
                </a:prstGeom>
                <a:noFill/>
                <a:ln w="38100">
                  <a:solidFill>
                    <a:srgbClr val="88CBD8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xmlns="" id="{B93D466D-0C39-4C3E-B1CA-63E6EC82DE7D}"/>
                    </a:ext>
                  </a:extLst>
                </p:cNvPr>
                <p:cNvSpPr/>
                <p:nvPr/>
              </p:nvSpPr>
              <p:spPr>
                <a:xfrm>
                  <a:off x="6103042" y="4691585"/>
                  <a:ext cx="45719" cy="314351"/>
                </a:xfrm>
                <a:prstGeom prst="rect">
                  <a:avLst/>
                </a:prstGeom>
                <a:solidFill>
                  <a:srgbClr val="88CBD8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xmlns="" id="{273F2D4C-4A7E-43AF-9698-83802524E37D}"/>
                    </a:ext>
                  </a:extLst>
                </p:cNvPr>
                <p:cNvSpPr/>
                <p:nvPr/>
              </p:nvSpPr>
              <p:spPr>
                <a:xfrm>
                  <a:off x="6171506" y="4691585"/>
                  <a:ext cx="45719" cy="314351"/>
                </a:xfrm>
                <a:prstGeom prst="rect">
                  <a:avLst/>
                </a:prstGeom>
                <a:solidFill>
                  <a:srgbClr val="88CBD8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xmlns="" id="{17C3A540-070A-41D0-8731-44ECB729DF07}"/>
                    </a:ext>
                  </a:extLst>
                </p:cNvPr>
                <p:cNvSpPr/>
                <p:nvPr/>
              </p:nvSpPr>
              <p:spPr>
                <a:xfrm>
                  <a:off x="6239970" y="4691585"/>
                  <a:ext cx="45719" cy="314351"/>
                </a:xfrm>
                <a:prstGeom prst="rect">
                  <a:avLst/>
                </a:prstGeom>
                <a:solidFill>
                  <a:srgbClr val="88CBD8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xmlns="" id="{D7706BC8-7E5F-4397-B77E-CE46E9E2EB71}"/>
                    </a:ext>
                  </a:extLst>
                </p:cNvPr>
                <p:cNvSpPr/>
                <p:nvPr/>
              </p:nvSpPr>
              <p:spPr>
                <a:xfrm>
                  <a:off x="6308434" y="4691585"/>
                  <a:ext cx="45719" cy="314351"/>
                </a:xfrm>
                <a:prstGeom prst="rect">
                  <a:avLst/>
                </a:prstGeom>
                <a:solidFill>
                  <a:srgbClr val="88CBD8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xmlns="" id="{E732E831-AE42-47E0-BFAA-49EB5B07C52C}"/>
                    </a:ext>
                  </a:extLst>
                </p:cNvPr>
                <p:cNvSpPr/>
                <p:nvPr/>
              </p:nvSpPr>
              <p:spPr>
                <a:xfrm>
                  <a:off x="6376898" y="4691585"/>
                  <a:ext cx="45719" cy="314351"/>
                </a:xfrm>
                <a:prstGeom prst="rect">
                  <a:avLst/>
                </a:prstGeom>
                <a:solidFill>
                  <a:srgbClr val="88CBD8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xmlns="" id="{40DD043F-E337-4E5F-B0DD-F37855D6E2E9}"/>
                    </a:ext>
                  </a:extLst>
                </p:cNvPr>
                <p:cNvSpPr/>
                <p:nvPr/>
              </p:nvSpPr>
              <p:spPr>
                <a:xfrm>
                  <a:off x="6445362" y="4691585"/>
                  <a:ext cx="45719" cy="314351"/>
                </a:xfrm>
                <a:prstGeom prst="rect">
                  <a:avLst/>
                </a:prstGeom>
                <a:solidFill>
                  <a:srgbClr val="88CBD8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xmlns="" id="{471C822B-3AAB-411A-94D8-838A4AAEC394}"/>
                    </a:ext>
                  </a:extLst>
                </p:cNvPr>
                <p:cNvSpPr/>
                <p:nvPr/>
              </p:nvSpPr>
              <p:spPr>
                <a:xfrm>
                  <a:off x="6513826" y="4691585"/>
                  <a:ext cx="45719" cy="314351"/>
                </a:xfrm>
                <a:prstGeom prst="rect">
                  <a:avLst/>
                </a:prstGeom>
                <a:solidFill>
                  <a:srgbClr val="88CBD8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xmlns="" id="{CEB0DA3A-51CE-400A-93FE-F5BFA0C364C8}"/>
                    </a:ext>
                  </a:extLst>
                </p:cNvPr>
                <p:cNvSpPr/>
                <p:nvPr/>
              </p:nvSpPr>
              <p:spPr>
                <a:xfrm>
                  <a:off x="6582290" y="4691585"/>
                  <a:ext cx="45719" cy="314351"/>
                </a:xfrm>
                <a:prstGeom prst="rect">
                  <a:avLst/>
                </a:prstGeom>
                <a:solidFill>
                  <a:srgbClr val="88CBD8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xmlns="" id="{3A3717AA-159E-4CCD-A599-BEE3E46F6D72}"/>
                    </a:ext>
                  </a:extLst>
                </p:cNvPr>
                <p:cNvSpPr/>
                <p:nvPr/>
              </p:nvSpPr>
              <p:spPr>
                <a:xfrm>
                  <a:off x="6650754" y="4691585"/>
                  <a:ext cx="45719" cy="314351"/>
                </a:xfrm>
                <a:prstGeom prst="rect">
                  <a:avLst/>
                </a:prstGeom>
                <a:solidFill>
                  <a:srgbClr val="88CBD8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xmlns="" id="{ECCFBAF4-57B8-4B5C-96CA-2DD87BBE4FFF}"/>
                    </a:ext>
                  </a:extLst>
                </p:cNvPr>
                <p:cNvSpPr/>
                <p:nvPr/>
              </p:nvSpPr>
              <p:spPr>
                <a:xfrm>
                  <a:off x="6719218" y="4691585"/>
                  <a:ext cx="45719" cy="314351"/>
                </a:xfrm>
                <a:prstGeom prst="rect">
                  <a:avLst/>
                </a:prstGeom>
                <a:solidFill>
                  <a:srgbClr val="88CBD8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xmlns="" id="{F61C111A-1465-4764-ACF6-E809C00DF0A7}"/>
                    </a:ext>
                  </a:extLst>
                </p:cNvPr>
                <p:cNvSpPr/>
                <p:nvPr/>
              </p:nvSpPr>
              <p:spPr>
                <a:xfrm>
                  <a:off x="6787680" y="4691585"/>
                  <a:ext cx="45719" cy="314351"/>
                </a:xfrm>
                <a:prstGeom prst="rect">
                  <a:avLst/>
                </a:prstGeom>
                <a:solidFill>
                  <a:srgbClr val="88CBD8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latin typeface="+mn-ea"/>
                  </a:endParaRPr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xmlns="" id="{EF050CD0-13EF-49C1-A0B6-1B661AAACA05}"/>
                </a:ext>
              </a:extLst>
            </p:cNvPr>
            <p:cNvGrpSpPr/>
            <p:nvPr/>
          </p:nvGrpSpPr>
          <p:grpSpPr>
            <a:xfrm>
              <a:off x="1273534" y="4795772"/>
              <a:ext cx="376317" cy="380221"/>
              <a:chOff x="3904554" y="6034838"/>
              <a:chExt cx="423648" cy="42804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xmlns="" id="{067D5264-A9AA-4361-B33E-DDDDAC47BE14}"/>
                  </a:ext>
                </a:extLst>
              </p:cNvPr>
              <p:cNvCxnSpPr>
                <a:endCxn id="49" idx="1"/>
              </p:cNvCxnSpPr>
              <p:nvPr/>
            </p:nvCxnSpPr>
            <p:spPr>
              <a:xfrm>
                <a:off x="4003039" y="6098481"/>
                <a:ext cx="70733" cy="43067"/>
              </a:xfrm>
              <a:prstGeom prst="line">
                <a:avLst/>
              </a:prstGeom>
              <a:ln>
                <a:solidFill>
                  <a:srgbClr val="00206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xmlns="" id="{2197BFE5-55DC-4EC4-9D40-F658EF58FCA0}"/>
                  </a:ext>
                </a:extLst>
              </p:cNvPr>
              <p:cNvSpPr/>
              <p:nvPr/>
            </p:nvSpPr>
            <p:spPr>
              <a:xfrm>
                <a:off x="3904554" y="6205794"/>
                <a:ext cx="98485" cy="9848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xmlns="" id="{F162E103-47E8-41DC-BCA3-9AD17227AF6F}"/>
                  </a:ext>
                </a:extLst>
              </p:cNvPr>
              <p:cNvSpPr/>
              <p:nvPr/>
            </p:nvSpPr>
            <p:spPr>
              <a:xfrm>
                <a:off x="3957955" y="6373592"/>
                <a:ext cx="89289" cy="8928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xmlns="" id="{86F50F6E-E236-4FE7-9B22-C9411004077C}"/>
                  </a:ext>
                </a:extLst>
              </p:cNvPr>
              <p:cNvSpPr/>
              <p:nvPr/>
            </p:nvSpPr>
            <p:spPr>
              <a:xfrm>
                <a:off x="3950783" y="6035039"/>
                <a:ext cx="96461" cy="9646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xmlns="" id="{35D8A78F-F900-4973-B5EC-7ECDF667A509}"/>
                  </a:ext>
                </a:extLst>
              </p:cNvPr>
              <p:cNvSpPr/>
              <p:nvPr/>
            </p:nvSpPr>
            <p:spPr>
              <a:xfrm>
                <a:off x="4062048" y="6278880"/>
                <a:ext cx="98485" cy="9848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xmlns="" id="{99B96C3D-B2E9-4B29-B9CA-8DD3710EE2B8}"/>
                  </a:ext>
                </a:extLst>
              </p:cNvPr>
              <p:cNvSpPr/>
              <p:nvPr/>
            </p:nvSpPr>
            <p:spPr>
              <a:xfrm>
                <a:off x="4209858" y="6356188"/>
                <a:ext cx="82769" cy="8276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xmlns="" id="{76F72A4B-5B5A-4B22-B9CF-A7150E47FCA7}"/>
                  </a:ext>
                </a:extLst>
              </p:cNvPr>
              <p:cNvSpPr/>
              <p:nvPr/>
            </p:nvSpPr>
            <p:spPr>
              <a:xfrm>
                <a:off x="4165642" y="6034838"/>
                <a:ext cx="63644" cy="636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xmlns="" id="{3711F654-606A-45A7-AE5B-349AFE89D76C}"/>
                  </a:ext>
                </a:extLst>
              </p:cNvPr>
              <p:cNvSpPr/>
              <p:nvPr/>
            </p:nvSpPr>
            <p:spPr>
              <a:xfrm>
                <a:off x="4216442" y="6177279"/>
                <a:ext cx="111760" cy="1117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xmlns="" id="{6B0A933D-A563-4242-9A55-5D8EC3EB3509}"/>
                  </a:ext>
                </a:extLst>
              </p:cNvPr>
              <p:cNvSpPr/>
              <p:nvPr/>
            </p:nvSpPr>
            <p:spPr>
              <a:xfrm>
                <a:off x="4057405" y="6125181"/>
                <a:ext cx="111760" cy="1117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xmlns="" id="{C7DFBE38-ED07-4AE2-AF5F-224329A221DA}"/>
                  </a:ext>
                </a:extLst>
              </p:cNvPr>
              <p:cNvCxnSpPr>
                <a:stCxn id="42" idx="6"/>
                <a:endCxn id="49" idx="3"/>
              </p:cNvCxnSpPr>
              <p:nvPr/>
            </p:nvCxnSpPr>
            <p:spPr>
              <a:xfrm flipV="1">
                <a:off x="4003039" y="6220574"/>
                <a:ext cx="70733" cy="34463"/>
              </a:xfrm>
              <a:prstGeom prst="line">
                <a:avLst/>
              </a:prstGeom>
              <a:ln>
                <a:solidFill>
                  <a:srgbClr val="00206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93FF49FC-1C09-4FBC-BD49-F267BDA6E2F4}"/>
                  </a:ext>
                </a:extLst>
              </p:cNvPr>
              <p:cNvCxnSpPr>
                <a:stCxn id="43" idx="7"/>
                <a:endCxn id="45" idx="2"/>
              </p:cNvCxnSpPr>
              <p:nvPr/>
            </p:nvCxnSpPr>
            <p:spPr>
              <a:xfrm flipV="1">
                <a:off x="4034168" y="6328123"/>
                <a:ext cx="27880" cy="58545"/>
              </a:xfrm>
              <a:prstGeom prst="line">
                <a:avLst/>
              </a:prstGeom>
              <a:ln>
                <a:solidFill>
                  <a:srgbClr val="00206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08368166-F480-4B80-BF58-5B740285BA71}"/>
                  </a:ext>
                </a:extLst>
              </p:cNvPr>
              <p:cNvCxnSpPr>
                <a:stCxn id="44" idx="4"/>
                <a:endCxn id="42" idx="0"/>
              </p:cNvCxnSpPr>
              <p:nvPr/>
            </p:nvCxnSpPr>
            <p:spPr>
              <a:xfrm flipH="1">
                <a:off x="3953797" y="6131500"/>
                <a:ext cx="45217" cy="74294"/>
              </a:xfrm>
              <a:prstGeom prst="line">
                <a:avLst/>
              </a:prstGeom>
              <a:ln>
                <a:solidFill>
                  <a:srgbClr val="00206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CEC9FE7C-4118-448D-8AAB-337083D60F82}"/>
                  </a:ext>
                </a:extLst>
              </p:cNvPr>
              <p:cNvCxnSpPr>
                <a:stCxn id="42" idx="4"/>
                <a:endCxn id="43" idx="0"/>
              </p:cNvCxnSpPr>
              <p:nvPr/>
            </p:nvCxnSpPr>
            <p:spPr>
              <a:xfrm>
                <a:off x="3953797" y="6304279"/>
                <a:ext cx="48803" cy="69313"/>
              </a:xfrm>
              <a:prstGeom prst="line">
                <a:avLst/>
              </a:prstGeom>
              <a:ln>
                <a:solidFill>
                  <a:srgbClr val="00206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xmlns="" id="{CA4BF8EF-78E0-4791-A7EE-0026878D9183}"/>
                  </a:ext>
                </a:extLst>
              </p:cNvPr>
              <p:cNvCxnSpPr>
                <a:stCxn id="44" idx="6"/>
                <a:endCxn id="47" idx="2"/>
              </p:cNvCxnSpPr>
              <p:nvPr/>
            </p:nvCxnSpPr>
            <p:spPr>
              <a:xfrm flipV="1">
                <a:off x="4047244" y="6066660"/>
                <a:ext cx="118398" cy="16610"/>
              </a:xfrm>
              <a:prstGeom prst="line">
                <a:avLst/>
              </a:prstGeom>
              <a:ln>
                <a:solidFill>
                  <a:srgbClr val="00206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xmlns="" id="{47EEF7CD-6F87-4B74-9CE6-1CE3D076C407}"/>
                  </a:ext>
                </a:extLst>
              </p:cNvPr>
              <p:cNvCxnSpPr>
                <a:stCxn id="47" idx="5"/>
                <a:endCxn id="48" idx="0"/>
              </p:cNvCxnSpPr>
              <p:nvPr/>
            </p:nvCxnSpPr>
            <p:spPr>
              <a:xfrm>
                <a:off x="4219966" y="6089162"/>
                <a:ext cx="52356" cy="88117"/>
              </a:xfrm>
              <a:prstGeom prst="line">
                <a:avLst/>
              </a:prstGeom>
              <a:ln>
                <a:solidFill>
                  <a:srgbClr val="00206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xmlns="" id="{9988DD71-9615-4BD7-A7CF-03533516EBB1}"/>
                  </a:ext>
                </a:extLst>
              </p:cNvPr>
              <p:cNvCxnSpPr>
                <a:stCxn id="46" idx="0"/>
                <a:endCxn id="48" idx="4"/>
              </p:cNvCxnSpPr>
              <p:nvPr/>
            </p:nvCxnSpPr>
            <p:spPr>
              <a:xfrm flipV="1">
                <a:off x="4251243" y="6289039"/>
                <a:ext cx="21079" cy="67149"/>
              </a:xfrm>
              <a:prstGeom prst="line">
                <a:avLst/>
              </a:prstGeom>
              <a:ln>
                <a:solidFill>
                  <a:srgbClr val="00206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xmlns="" id="{471D983E-AD98-451C-B04E-651D34B748A4}"/>
                  </a:ext>
                </a:extLst>
              </p:cNvPr>
              <p:cNvCxnSpPr>
                <a:stCxn id="43" idx="6"/>
                <a:endCxn id="46" idx="2"/>
              </p:cNvCxnSpPr>
              <p:nvPr/>
            </p:nvCxnSpPr>
            <p:spPr>
              <a:xfrm flipV="1">
                <a:off x="4047244" y="6397573"/>
                <a:ext cx="162614" cy="20664"/>
              </a:xfrm>
              <a:prstGeom prst="line">
                <a:avLst/>
              </a:prstGeom>
              <a:ln>
                <a:solidFill>
                  <a:srgbClr val="00206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8EBCC3E6-96C7-4F0E-9167-C5E861549FC7}"/>
                  </a:ext>
                </a:extLst>
              </p:cNvPr>
              <p:cNvCxnSpPr>
                <a:stCxn id="49" idx="5"/>
                <a:endCxn id="48" idx="2"/>
              </p:cNvCxnSpPr>
              <p:nvPr/>
            </p:nvCxnSpPr>
            <p:spPr>
              <a:xfrm>
                <a:off x="4152798" y="6220574"/>
                <a:ext cx="63644" cy="12585"/>
              </a:xfrm>
              <a:prstGeom prst="line">
                <a:avLst/>
              </a:prstGeom>
              <a:ln>
                <a:solidFill>
                  <a:srgbClr val="00206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4D5862DB-DB05-4F77-B6F8-D67D5D3747CC}"/>
                  </a:ext>
                </a:extLst>
              </p:cNvPr>
              <p:cNvCxnSpPr>
                <a:stCxn id="45" idx="0"/>
                <a:endCxn id="49" idx="4"/>
              </p:cNvCxnSpPr>
              <p:nvPr/>
            </p:nvCxnSpPr>
            <p:spPr>
              <a:xfrm flipV="1">
                <a:off x="4111291" y="6236941"/>
                <a:ext cx="1994" cy="41939"/>
              </a:xfrm>
              <a:prstGeom prst="line">
                <a:avLst/>
              </a:prstGeom>
              <a:ln>
                <a:solidFill>
                  <a:srgbClr val="00206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xmlns="" id="{A22E3114-E3ED-49B0-A864-32D26FE0C88A}"/>
                  </a:ext>
                </a:extLst>
              </p:cNvPr>
              <p:cNvCxnSpPr>
                <a:stCxn id="45" idx="6"/>
                <a:endCxn id="46" idx="0"/>
              </p:cNvCxnSpPr>
              <p:nvPr/>
            </p:nvCxnSpPr>
            <p:spPr>
              <a:xfrm>
                <a:off x="4160533" y="6328123"/>
                <a:ext cx="90710" cy="28065"/>
              </a:xfrm>
              <a:prstGeom prst="line">
                <a:avLst/>
              </a:prstGeom>
              <a:ln>
                <a:solidFill>
                  <a:srgbClr val="00206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xmlns="" id="{0E72275A-B808-44EE-AEFE-7A19F77F0416}"/>
                </a:ext>
              </a:extLst>
            </p:cNvPr>
            <p:cNvGrpSpPr/>
            <p:nvPr/>
          </p:nvGrpSpPr>
          <p:grpSpPr>
            <a:xfrm>
              <a:off x="1275497" y="2556769"/>
              <a:ext cx="366896" cy="256344"/>
              <a:chOff x="3355468" y="1082727"/>
              <a:chExt cx="413042" cy="288586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D3419EEF-3A42-4D71-B36B-F8FE7E6B2A82}"/>
                  </a:ext>
                </a:extLst>
              </p:cNvPr>
              <p:cNvSpPr/>
              <p:nvPr/>
            </p:nvSpPr>
            <p:spPr>
              <a:xfrm>
                <a:off x="3370043" y="1082727"/>
                <a:ext cx="367768" cy="2429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62866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xmlns="" id="{778929D3-8641-444A-BA30-F5C9BC102750}"/>
                  </a:ext>
                </a:extLst>
              </p:cNvPr>
              <p:cNvSpPr/>
              <p:nvPr/>
            </p:nvSpPr>
            <p:spPr>
              <a:xfrm>
                <a:off x="3401821" y="1105357"/>
                <a:ext cx="307896" cy="197754"/>
              </a:xfrm>
              <a:prstGeom prst="rect">
                <a:avLst/>
              </a:prstGeom>
              <a:solidFill>
                <a:srgbClr val="662866"/>
              </a:solidFill>
              <a:ln>
                <a:solidFill>
                  <a:srgbClr val="662866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xmlns="" id="{3C793CA3-E874-46FB-82DB-64FF4669D8C3}"/>
                  </a:ext>
                </a:extLst>
              </p:cNvPr>
              <p:cNvSpPr/>
              <p:nvPr/>
            </p:nvSpPr>
            <p:spPr>
              <a:xfrm>
                <a:off x="3355468" y="1325594"/>
                <a:ext cx="413042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62866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="" id="{4063D04E-B21C-4BDC-8A77-407D5D07EA2B}"/>
                  </a:ext>
                </a:extLst>
              </p:cNvPr>
              <p:cNvSpPr txBox="1"/>
              <p:nvPr/>
            </p:nvSpPr>
            <p:spPr>
              <a:xfrm>
                <a:off x="3375369" y="1089458"/>
                <a:ext cx="355871" cy="24254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800" b="1">
                    <a:solidFill>
                      <a:schemeClr val="bg1"/>
                    </a:solidFill>
                    <a:latin typeface="+mn-ea"/>
                    <a:cs typeface="Wingdings"/>
                    <a:sym typeface="Wingdings"/>
                  </a:rPr>
                  <a:t>&lt;/&gt;</a:t>
                </a:r>
                <a:endParaRPr lang="ko-KR" altLang="en-US" sz="800" b="1">
                  <a:solidFill>
                    <a:schemeClr val="bg1"/>
                  </a:solidFill>
                  <a:latin typeface="+mn-ea"/>
                  <a:cs typeface="Wingdings"/>
                  <a:sym typeface="Wingdings"/>
                </a:endParaRPr>
              </a:p>
            </p:txBody>
          </p:sp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xmlns="" id="{F54F0EAD-5D0F-47FF-AF99-74B7AE574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902184" y="2414510"/>
              <a:ext cx="806361" cy="416710"/>
            </a:xfrm>
            <a:prstGeom prst="rect">
              <a:avLst/>
            </a:prstGeom>
          </p:spPr>
        </p:pic>
      </p:grpSp>
      <p:sp>
        <p:nvSpPr>
          <p:cNvPr id="76" name="텍스트 개체 틀 25">
            <a:extLst>
              <a:ext uri="{FF2B5EF4-FFF2-40B4-BE49-F238E27FC236}">
                <a16:creationId xmlns:a16="http://schemas.microsoft.com/office/drawing/2014/main" xmlns="" id="{585BC91A-2DF5-4D1E-B91C-3EB1A0732C83}"/>
              </a:ext>
            </a:extLst>
          </p:cNvPr>
          <p:cNvSpPr txBox="1"/>
          <p:nvPr/>
        </p:nvSpPr>
        <p:spPr>
          <a:xfrm>
            <a:off x="4992024" y="2413067"/>
            <a:ext cx="4607719" cy="439287"/>
          </a:xfrm>
          <a:prstGeom prst="rect">
            <a:avLst/>
          </a:prstGeom>
        </p:spPr>
        <p:txBody>
          <a:bodyPr vert="horz" wrap="square" lIns="91440" tIns="45720" rIns="91440" bIns="4572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lnSpc>
                <a:spcPct val="120000"/>
              </a:lnSpc>
              <a:buFont typeface="Arial"/>
              <a:buNone/>
              <a:defRPr/>
            </a:pPr>
            <a:r>
              <a:rPr lang="en-US" altLang="ko-KR" sz="2000" b="1" dirty="0">
                <a:solidFill>
                  <a:schemeClr val="accent5"/>
                </a:solidFill>
                <a:latin typeface="+mn-ea"/>
                <a:ea typeface="+mn-ea"/>
              </a:rPr>
              <a:t>CLOUD NATIVE</a:t>
            </a:r>
          </a:p>
        </p:txBody>
      </p:sp>
      <p:sp>
        <p:nvSpPr>
          <p:cNvPr id="77" name="텍스트 개체 틀 25">
            <a:extLst>
              <a:ext uri="{FF2B5EF4-FFF2-40B4-BE49-F238E27FC236}">
                <a16:creationId xmlns:a16="http://schemas.microsoft.com/office/drawing/2014/main" xmlns="" id="{84C5EB24-C0D7-4F9E-A0B8-C731F517F9FA}"/>
              </a:ext>
            </a:extLst>
          </p:cNvPr>
          <p:cNvSpPr txBox="1"/>
          <p:nvPr/>
        </p:nvSpPr>
        <p:spPr>
          <a:xfrm>
            <a:off x="5098425" y="3061400"/>
            <a:ext cx="4394918" cy="2322944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lvl1pPr marL="0" indent="0" algn="l" defTabSz="495285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lang="ko-KR" altLang="en-US" sz="2000" b="1" kern="1200" dirty="0" smtClean="0">
                <a:solidFill>
                  <a:srgbClr val="21569E"/>
                </a:solidFill>
                <a:latin typeface="KoPub돋움체 Medium"/>
                <a:ea typeface="KoPub돋움체 Medium"/>
                <a:cs typeface="Arial"/>
              </a:defRPr>
            </a:lvl1pPr>
            <a:lvl2pPr marL="495285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3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9057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3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485854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3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981139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3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ko-KR" altLang="en-US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클라우드 컴퓨팅 모델의 장점을 활용 할 수 있도록</a:t>
            </a:r>
            <a:r>
              <a:rPr lang="en-US" altLang="ko-KR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애플리케이션을 개발하고 실행하기 위한 접근 방식</a:t>
            </a:r>
          </a:p>
          <a:p>
            <a:pPr algn="ctr">
              <a:lnSpc>
                <a:spcPct val="120000"/>
              </a:lnSpc>
              <a:defRPr/>
            </a:pPr>
            <a:r>
              <a:rPr lang="ko-KR" altLang="en-US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클라우드 환경에서 효율적으로 작동하고 탄력성</a:t>
            </a:r>
            <a:r>
              <a:rPr lang="en-US" altLang="ko-KR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사용량 기반 과금</a:t>
            </a:r>
            <a:r>
              <a:rPr lang="en-US" altLang="ko-KR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장애 인지 등과 같은 클라우드의 특징을 활용</a:t>
            </a:r>
          </a:p>
        </p:txBody>
      </p:sp>
    </p:spTree>
    <p:extLst>
      <p:ext uri="{BB962C8B-B14F-4D97-AF65-F5344CB8AC3E}">
        <p14:creationId xmlns:p14="http://schemas.microsoft.com/office/powerpoint/2010/main" val="1098541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F31CB8-EE0B-4A6A-8561-904A0AB35B79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/>
              <a:t>18</a:t>
            </a:fld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4138121" cy="333233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Cloud Native </a:t>
            </a:r>
            <a:r>
              <a:rPr lang="en-US" altLang="ko-KR" dirty="0" smtClean="0">
                <a:latin typeface="+mj-ea"/>
              </a:rPr>
              <a:t>Application</a:t>
            </a:r>
            <a:r>
              <a:rPr lang="ko-KR" altLang="en-US" dirty="0" smtClean="0">
                <a:latin typeface="+mj-ea"/>
              </a:rPr>
              <a:t>이란</a:t>
            </a:r>
            <a:r>
              <a:rPr lang="en-US" altLang="ko-KR" dirty="0">
                <a:latin typeface="+mj-ea"/>
              </a:rPr>
              <a:t>?</a:t>
            </a:r>
            <a:endParaRPr lang="ko-KR" altLang="en-US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0" dirty="0" err="1">
                <a:latin typeface="+mj-ea"/>
                <a:ea typeface="+mj-ea"/>
              </a:rPr>
              <a:t>마이크로서비스</a:t>
            </a:r>
            <a:endParaRPr lang="ko-KR" altLang="en-US" b="0" dirty="0">
              <a:latin typeface="+mj-ea"/>
              <a:ea typeface="+mj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02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443B6DF6-ACE9-485F-BFF3-4455575E2AD0}"/>
              </a:ext>
            </a:extLst>
          </p:cNvPr>
          <p:cNvSpPr/>
          <p:nvPr/>
        </p:nvSpPr>
        <p:spPr>
          <a:xfrm>
            <a:off x="344489" y="1440000"/>
            <a:ext cx="9213046" cy="369332"/>
          </a:xfrm>
          <a:prstGeom prst="rect">
            <a:avLst/>
          </a:prstGeom>
          <a:solidFill>
            <a:schemeClr val="bg1">
              <a:alpha val="99000"/>
            </a:schemeClr>
          </a:solidFill>
        </p:spPr>
        <p:txBody>
          <a:bodyPr wrap="square" anchor="t">
            <a:spAutoFit/>
          </a:bodyPr>
          <a:lstStyle/>
          <a:p>
            <a:pPr marL="342900" indent="-342900">
              <a:spcAft>
                <a:spcPts val="1200"/>
              </a:spcAft>
              <a:buSzPct val="120000"/>
              <a:buBlip>
                <a:blip r:embed="rId3"/>
              </a:buBlip>
            </a:pPr>
            <a:r>
              <a:rPr lang="en-US" altLang="ko-KR" dirty="0">
                <a:latin typeface="+mn-ea"/>
              </a:rPr>
              <a:t>Application</a:t>
            </a:r>
            <a:r>
              <a:rPr lang="ko-KR" altLang="en-US" dirty="0">
                <a:latin typeface="+mn-ea"/>
              </a:rPr>
              <a:t>을 </a:t>
            </a:r>
            <a:r>
              <a:rPr lang="en-US" altLang="ko-KR" dirty="0">
                <a:latin typeface="+mn-ea"/>
              </a:rPr>
              <a:t>API</a:t>
            </a:r>
            <a:r>
              <a:rPr lang="ko-KR" altLang="en-US" dirty="0">
                <a:latin typeface="+mn-ea"/>
              </a:rPr>
              <a:t>를 통해 통신하는 작은 서비스의 집합으로 개발하는 아키텍처형 접근법</a:t>
            </a:r>
            <a:endParaRPr lang="en-US" altLang="ko-KR" dirty="0">
              <a:latin typeface="+mn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111FF824-D397-4F2D-9026-37F7D5ADDE84}"/>
              </a:ext>
            </a:extLst>
          </p:cNvPr>
          <p:cNvSpPr/>
          <p:nvPr/>
        </p:nvSpPr>
        <p:spPr>
          <a:xfrm>
            <a:off x="502285" y="5404723"/>
            <a:ext cx="1440000" cy="54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UI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xmlns="" id="{FBA37D4F-9B7F-4DB8-84D4-EA5F1A3A0B12}"/>
              </a:ext>
            </a:extLst>
          </p:cNvPr>
          <p:cNvSpPr/>
          <p:nvPr/>
        </p:nvSpPr>
        <p:spPr>
          <a:xfrm>
            <a:off x="4069801" y="2618505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Microservice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xmlns="" id="{F7785E61-E6C7-40AE-8621-774156FB0693}"/>
              </a:ext>
            </a:extLst>
          </p:cNvPr>
          <p:cNvSpPr/>
          <p:nvPr/>
        </p:nvSpPr>
        <p:spPr>
          <a:xfrm>
            <a:off x="4069801" y="3651289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Microservice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xmlns="" id="{794501A3-615F-43EC-B5BD-54D1C8D8BB77}"/>
              </a:ext>
            </a:extLst>
          </p:cNvPr>
          <p:cNvSpPr/>
          <p:nvPr/>
        </p:nvSpPr>
        <p:spPr>
          <a:xfrm>
            <a:off x="4069801" y="4415851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Microservice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xmlns="" id="{EDE808BB-1172-4805-B48A-89E987F2414D}"/>
              </a:ext>
            </a:extLst>
          </p:cNvPr>
          <p:cNvSpPr/>
          <p:nvPr/>
        </p:nvSpPr>
        <p:spPr>
          <a:xfrm>
            <a:off x="4069801" y="5450577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Microservice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xmlns="" id="{3B9BF324-FD1D-4859-90DC-A45E04CBBBA3}"/>
              </a:ext>
            </a:extLst>
          </p:cNvPr>
          <p:cNvSpPr/>
          <p:nvPr/>
        </p:nvSpPr>
        <p:spPr>
          <a:xfrm>
            <a:off x="6009056" y="5450577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Microservice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원통형 85">
            <a:extLst>
              <a:ext uri="{FF2B5EF4-FFF2-40B4-BE49-F238E27FC236}">
                <a16:creationId xmlns:a16="http://schemas.microsoft.com/office/drawing/2014/main" xmlns="" id="{455EE375-43A6-4533-B6A6-F7F1E88F17CF}"/>
              </a:ext>
            </a:extLst>
          </p:cNvPr>
          <p:cNvSpPr/>
          <p:nvPr/>
        </p:nvSpPr>
        <p:spPr>
          <a:xfrm>
            <a:off x="7924822" y="3631869"/>
            <a:ext cx="1280279" cy="578841"/>
          </a:xfrm>
          <a:prstGeom prst="can">
            <a:avLst>
              <a:gd name="adj" fmla="val 25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  <a:latin typeface="+mn-ea"/>
              </a:rPr>
              <a:t>Database</a:t>
            </a:r>
            <a:endParaRPr lang="ko-KR" altLang="en-US" sz="14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원통형 86">
            <a:extLst>
              <a:ext uri="{FF2B5EF4-FFF2-40B4-BE49-F238E27FC236}">
                <a16:creationId xmlns:a16="http://schemas.microsoft.com/office/drawing/2014/main" xmlns="" id="{E08A121A-2974-403A-902C-0A6F1C8CBA4E}"/>
              </a:ext>
            </a:extLst>
          </p:cNvPr>
          <p:cNvSpPr/>
          <p:nvPr/>
        </p:nvSpPr>
        <p:spPr>
          <a:xfrm>
            <a:off x="7924822" y="4396431"/>
            <a:ext cx="1280279" cy="578841"/>
          </a:xfrm>
          <a:prstGeom prst="can">
            <a:avLst>
              <a:gd name="adj" fmla="val 25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  <a:latin typeface="+mn-ea"/>
              </a:rPr>
              <a:t>Database</a:t>
            </a:r>
            <a:endParaRPr lang="ko-KR" altLang="en-US" sz="14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원통형 87">
            <a:extLst>
              <a:ext uri="{FF2B5EF4-FFF2-40B4-BE49-F238E27FC236}">
                <a16:creationId xmlns:a16="http://schemas.microsoft.com/office/drawing/2014/main" xmlns="" id="{ECB13314-3EC9-4EC4-B343-0A49EF053FC3}"/>
              </a:ext>
            </a:extLst>
          </p:cNvPr>
          <p:cNvSpPr/>
          <p:nvPr/>
        </p:nvSpPr>
        <p:spPr>
          <a:xfrm>
            <a:off x="7924822" y="5431157"/>
            <a:ext cx="1280279" cy="578841"/>
          </a:xfrm>
          <a:prstGeom prst="can">
            <a:avLst>
              <a:gd name="adj" fmla="val 25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  <a:latin typeface="+mn-ea"/>
              </a:rPr>
              <a:t>Database</a:t>
            </a:r>
            <a:endParaRPr lang="ko-KR" altLang="en-US" sz="14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육각형 88">
            <a:extLst>
              <a:ext uri="{FF2B5EF4-FFF2-40B4-BE49-F238E27FC236}">
                <a16:creationId xmlns:a16="http://schemas.microsoft.com/office/drawing/2014/main" xmlns="" id="{0B31A7B6-B55C-4B7A-A1D7-E68679D94A69}"/>
              </a:ext>
            </a:extLst>
          </p:cNvPr>
          <p:cNvSpPr/>
          <p:nvPr/>
        </p:nvSpPr>
        <p:spPr>
          <a:xfrm>
            <a:off x="1942285" y="3921289"/>
            <a:ext cx="1440000" cy="672856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  <a:latin typeface="+mn-ea"/>
              </a:rPr>
              <a:t>API</a:t>
            </a:r>
          </a:p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  <a:latin typeface="+mn-ea"/>
              </a:rPr>
              <a:t>Gateway</a:t>
            </a:r>
            <a:endParaRPr lang="ko-KR" altLang="en-US" sz="14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xmlns="" id="{14C3FE65-123A-4D22-962A-41A3A2CB2644}"/>
              </a:ext>
            </a:extLst>
          </p:cNvPr>
          <p:cNvCxnSpPr>
            <a:cxnSpLocks/>
            <a:stCxn id="7" idx="0"/>
            <a:endCxn id="89" idx="3"/>
          </p:cNvCxnSpPr>
          <p:nvPr/>
        </p:nvCxnSpPr>
        <p:spPr>
          <a:xfrm rot="5400000" flipH="1" flipV="1">
            <a:off x="1008782" y="4471220"/>
            <a:ext cx="1147006" cy="720000"/>
          </a:xfrm>
          <a:prstGeom prst="bentConnector2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xmlns="" id="{6923716A-0774-42E5-93E8-0F632909B50C}"/>
              </a:ext>
            </a:extLst>
          </p:cNvPr>
          <p:cNvCxnSpPr>
            <a:cxnSpLocks/>
            <a:stCxn id="85" idx="3"/>
            <a:endCxn id="88" idx="2"/>
          </p:cNvCxnSpPr>
          <p:nvPr/>
        </p:nvCxnSpPr>
        <p:spPr>
          <a:xfrm>
            <a:off x="7449056" y="5720577"/>
            <a:ext cx="475766" cy="1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xmlns="" id="{A2C0855D-FFB5-4F3F-94C9-9C3232304D76}"/>
              </a:ext>
            </a:extLst>
          </p:cNvPr>
          <p:cNvCxnSpPr>
            <a:cxnSpLocks/>
            <a:stCxn id="84" idx="3"/>
            <a:endCxn id="85" idx="1"/>
          </p:cNvCxnSpPr>
          <p:nvPr/>
        </p:nvCxnSpPr>
        <p:spPr>
          <a:xfrm>
            <a:off x="5509801" y="5720577"/>
            <a:ext cx="499255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xmlns="" id="{F9F157E8-5DDF-4F13-91C9-731E1363561A}"/>
              </a:ext>
            </a:extLst>
          </p:cNvPr>
          <p:cNvCxnSpPr>
            <a:cxnSpLocks/>
            <a:stCxn id="83" idx="3"/>
            <a:endCxn id="87" idx="2"/>
          </p:cNvCxnSpPr>
          <p:nvPr/>
        </p:nvCxnSpPr>
        <p:spPr>
          <a:xfrm>
            <a:off x="5509801" y="4685851"/>
            <a:ext cx="2415021" cy="1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xmlns="" id="{C8C5DCFC-5A2E-4A6D-92AD-77DB5C541CBF}"/>
              </a:ext>
            </a:extLst>
          </p:cNvPr>
          <p:cNvCxnSpPr>
            <a:cxnSpLocks/>
            <a:stCxn id="82" idx="3"/>
            <a:endCxn id="86" idx="2"/>
          </p:cNvCxnSpPr>
          <p:nvPr/>
        </p:nvCxnSpPr>
        <p:spPr>
          <a:xfrm>
            <a:off x="5509801" y="3921289"/>
            <a:ext cx="2415021" cy="1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xmlns="" id="{27EDBAA5-A4AA-42BB-A89E-A067562453C6}"/>
              </a:ext>
            </a:extLst>
          </p:cNvPr>
          <p:cNvCxnSpPr>
            <a:cxnSpLocks/>
            <a:stCxn id="89" idx="0"/>
          </p:cNvCxnSpPr>
          <p:nvPr/>
        </p:nvCxnSpPr>
        <p:spPr>
          <a:xfrm flipV="1">
            <a:off x="3382285" y="3206711"/>
            <a:ext cx="847237" cy="105100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xmlns="" id="{DAE0ADCC-0BE3-4177-94E6-5744784E4A81}"/>
              </a:ext>
            </a:extLst>
          </p:cNvPr>
          <p:cNvCxnSpPr>
            <a:cxnSpLocks/>
            <a:stCxn id="89" idx="0"/>
            <a:endCxn id="82" idx="1"/>
          </p:cNvCxnSpPr>
          <p:nvPr/>
        </p:nvCxnSpPr>
        <p:spPr>
          <a:xfrm flipV="1">
            <a:off x="3382285" y="3921289"/>
            <a:ext cx="687516" cy="336428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xmlns="" id="{FAD5CAC7-490D-4798-B51E-97CCF184D390}"/>
              </a:ext>
            </a:extLst>
          </p:cNvPr>
          <p:cNvCxnSpPr>
            <a:cxnSpLocks/>
            <a:stCxn id="89" idx="0"/>
            <a:endCxn id="83" idx="1"/>
          </p:cNvCxnSpPr>
          <p:nvPr/>
        </p:nvCxnSpPr>
        <p:spPr>
          <a:xfrm>
            <a:off x="3382285" y="4257717"/>
            <a:ext cx="687516" cy="428134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xmlns="" id="{D7F2250C-CA98-4231-AA58-965D74CE99AC}"/>
              </a:ext>
            </a:extLst>
          </p:cNvPr>
          <p:cNvCxnSpPr>
            <a:cxnSpLocks/>
            <a:stCxn id="89" idx="0"/>
          </p:cNvCxnSpPr>
          <p:nvPr/>
        </p:nvCxnSpPr>
        <p:spPr>
          <a:xfrm>
            <a:off x="3382285" y="4257717"/>
            <a:ext cx="797887" cy="114700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xmlns="" id="{8A54FD28-4934-45EE-A3DF-486D14739C9C}"/>
              </a:ext>
            </a:extLst>
          </p:cNvPr>
          <p:cNvCxnSpPr>
            <a:cxnSpLocks/>
            <a:stCxn id="83" idx="2"/>
            <a:endCxn id="85" idx="0"/>
          </p:cNvCxnSpPr>
          <p:nvPr/>
        </p:nvCxnSpPr>
        <p:spPr>
          <a:xfrm rot="16200000" flipH="1">
            <a:off x="5512065" y="4233586"/>
            <a:ext cx="494726" cy="1939255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xmlns="" id="{41EECCC1-B6B4-41DF-9C93-2D8AA3B182CC}"/>
              </a:ext>
            </a:extLst>
          </p:cNvPr>
          <p:cNvCxnSpPr>
            <a:cxnSpLocks/>
            <a:stCxn id="81" idx="2"/>
            <a:endCxn id="82" idx="0"/>
          </p:cNvCxnSpPr>
          <p:nvPr/>
        </p:nvCxnSpPr>
        <p:spPr>
          <a:xfrm>
            <a:off x="4789801" y="3158505"/>
            <a:ext cx="0" cy="492784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896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F31CB8-EE0B-4A6A-8561-904A0AB35B79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/>
              <a:t>19</a:t>
            </a:fld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4138121" cy="333233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Cloud Native </a:t>
            </a:r>
            <a:r>
              <a:rPr lang="en-US" altLang="ko-KR" dirty="0" smtClean="0">
                <a:latin typeface="+mj-ea"/>
              </a:rPr>
              <a:t>Application</a:t>
            </a:r>
            <a:r>
              <a:rPr lang="ko-KR" altLang="en-US" dirty="0" smtClean="0">
                <a:latin typeface="+mj-ea"/>
              </a:rPr>
              <a:t>이란</a:t>
            </a:r>
            <a:r>
              <a:rPr lang="en-US" altLang="ko-KR" dirty="0">
                <a:latin typeface="+mj-ea"/>
              </a:rPr>
              <a:t>?</a:t>
            </a:r>
            <a:endParaRPr lang="ko-KR" altLang="en-US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0" dirty="0">
                <a:latin typeface="+mj-ea"/>
                <a:ea typeface="+mj-ea"/>
              </a:rPr>
              <a:t>DevOps</a:t>
            </a:r>
            <a:endParaRPr lang="ko-KR" altLang="en-US" b="0" dirty="0">
              <a:latin typeface="+mj-ea"/>
              <a:ea typeface="+mj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02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443B6DF6-ACE9-485F-BFF3-4455575E2AD0}"/>
              </a:ext>
            </a:extLst>
          </p:cNvPr>
          <p:cNvSpPr/>
          <p:nvPr/>
        </p:nvSpPr>
        <p:spPr>
          <a:xfrm>
            <a:off x="344489" y="1440000"/>
            <a:ext cx="9213046" cy="646331"/>
          </a:xfrm>
          <a:prstGeom prst="rect">
            <a:avLst/>
          </a:prstGeom>
          <a:solidFill>
            <a:schemeClr val="bg1">
              <a:alpha val="99000"/>
            </a:schemeClr>
          </a:solidFill>
        </p:spPr>
        <p:txBody>
          <a:bodyPr wrap="square" anchor="t">
            <a:spAutoFit/>
          </a:bodyPr>
          <a:lstStyle/>
          <a:p>
            <a:pPr marL="342900" indent="-342900">
              <a:spcAft>
                <a:spcPts val="1200"/>
              </a:spcAft>
              <a:buSzPct val="120000"/>
              <a:buBlip>
                <a:blip r:embed="rId3"/>
              </a:buBlip>
            </a:pPr>
            <a:r>
              <a:rPr lang="ko-KR" altLang="en-US" dirty="0">
                <a:latin typeface="+mn-ea"/>
              </a:rPr>
              <a:t>프로세스 자동화를 목표로 개발자와 운영자가 협업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짧은 주기내 신뢰성 있는 소프트웨어 생성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테스트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릴리즈 할 수 있는 문화와 환경</a:t>
            </a:r>
            <a:endParaRPr lang="en-US" altLang="ko-KR" dirty="0">
              <a:latin typeface="+mn-ea"/>
            </a:endParaRPr>
          </a:p>
        </p:txBody>
      </p:sp>
      <p:pic>
        <p:nvPicPr>
          <p:cNvPr id="30" name="그림 29" descr="스테레오이(가) 표시된 사진  자동 생성된 설명">
            <a:extLst>
              <a:ext uri="{FF2B5EF4-FFF2-40B4-BE49-F238E27FC236}">
                <a16:creationId xmlns:a16="http://schemas.microsoft.com/office/drawing/2014/main" xmlns="" id="{EF47E14D-B92A-48F0-B24B-E57B6C6087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78050" y="2735063"/>
            <a:ext cx="5549900" cy="314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19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 170">
            <a:extLst>
              <a:ext uri="{FF2B5EF4-FFF2-40B4-BE49-F238E27FC236}">
                <a16:creationId xmlns:a16="http://schemas.microsoft.com/office/drawing/2014/main" xmlns="" id="{FC66D9F0-30F3-4AEE-8618-61D11D557649}"/>
              </a:ext>
            </a:extLst>
          </p:cNvPr>
          <p:cNvSpPr/>
          <p:nvPr/>
        </p:nvSpPr>
        <p:spPr>
          <a:xfrm>
            <a:off x="1024116" y="944503"/>
            <a:ext cx="8881884" cy="678720"/>
          </a:xfrm>
          <a:custGeom>
            <a:avLst/>
            <a:gdLst>
              <a:gd name="connsiteX0" fmla="*/ 0 w 9764913"/>
              <a:gd name="connsiteY0" fmla="*/ 216052 h 432106"/>
              <a:gd name="connsiteX1" fmla="*/ 0 w 9764913"/>
              <a:gd name="connsiteY1" fmla="*/ 216053 h 432106"/>
              <a:gd name="connsiteX2" fmla="*/ 0 w 9764913"/>
              <a:gd name="connsiteY2" fmla="*/ 216053 h 432106"/>
              <a:gd name="connsiteX3" fmla="*/ 216053 w 9764913"/>
              <a:gd name="connsiteY3" fmla="*/ 0 h 432106"/>
              <a:gd name="connsiteX4" fmla="*/ 9764913 w 9764913"/>
              <a:gd name="connsiteY4" fmla="*/ 0 h 432106"/>
              <a:gd name="connsiteX5" fmla="*/ 9764913 w 9764913"/>
              <a:gd name="connsiteY5" fmla="*/ 432106 h 432106"/>
              <a:gd name="connsiteX6" fmla="*/ 216053 w 9764913"/>
              <a:gd name="connsiteY6" fmla="*/ 432105 h 432106"/>
              <a:gd name="connsiteX7" fmla="*/ 16979 w 9764913"/>
              <a:gd name="connsiteY7" fmla="*/ 300150 h 432106"/>
              <a:gd name="connsiteX8" fmla="*/ 0 w 9764913"/>
              <a:gd name="connsiteY8" fmla="*/ 216053 h 432106"/>
              <a:gd name="connsiteX9" fmla="*/ 16979 w 9764913"/>
              <a:gd name="connsiteY9" fmla="*/ 131955 h 432106"/>
              <a:gd name="connsiteX10" fmla="*/ 216053 w 9764913"/>
              <a:gd name="connsiteY10" fmla="*/ 0 h 432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64913" h="432106">
                <a:moveTo>
                  <a:pt x="0" y="216052"/>
                </a:moveTo>
                <a:lnTo>
                  <a:pt x="0" y="216053"/>
                </a:lnTo>
                <a:lnTo>
                  <a:pt x="0" y="216053"/>
                </a:lnTo>
                <a:close/>
                <a:moveTo>
                  <a:pt x="216053" y="0"/>
                </a:moveTo>
                <a:lnTo>
                  <a:pt x="9764913" y="0"/>
                </a:lnTo>
                <a:lnTo>
                  <a:pt x="9764913" y="432106"/>
                </a:lnTo>
                <a:lnTo>
                  <a:pt x="216053" y="432105"/>
                </a:lnTo>
                <a:cubicBezTo>
                  <a:pt x="126561" y="432105"/>
                  <a:pt x="49777" y="377694"/>
                  <a:pt x="16979" y="300150"/>
                </a:cubicBezTo>
                <a:lnTo>
                  <a:pt x="0" y="216053"/>
                </a:lnTo>
                <a:lnTo>
                  <a:pt x="16979" y="131955"/>
                </a:lnTo>
                <a:cubicBezTo>
                  <a:pt x="49777" y="54411"/>
                  <a:pt x="126561" y="0"/>
                  <a:pt x="21605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1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906000" cy="93287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858E507-AFCD-48E8-9060-125E7D9592A7}"/>
              </a:ext>
            </a:extLst>
          </p:cNvPr>
          <p:cNvSpPr txBox="1"/>
          <p:nvPr/>
        </p:nvSpPr>
        <p:spPr>
          <a:xfrm>
            <a:off x="2214996" y="1036445"/>
            <a:ext cx="5953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46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Cloud </a:t>
            </a:r>
            <a:r>
              <a:rPr lang="en-US" altLang="ko-KR" sz="3200" b="1" spc="-146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Native </a:t>
            </a:r>
            <a:r>
              <a:rPr lang="en-US" altLang="ko-KR" sz="3200" b="1" spc="-146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Application &amp; MSA</a:t>
            </a:r>
            <a:endParaRPr lang="en-US" altLang="ko-KR" sz="2400" b="1" spc="-146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F05F4A4-7784-41B9-A32D-35BF50D1265A}"/>
              </a:ext>
            </a:extLst>
          </p:cNvPr>
          <p:cNvSpPr txBox="1"/>
          <p:nvPr/>
        </p:nvSpPr>
        <p:spPr>
          <a:xfrm>
            <a:off x="7759916" y="132855"/>
            <a:ext cx="1781248" cy="6667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4333" b="1" spc="-162" dirty="0">
                <a:latin typeface="KoPub돋움체 Medium"/>
                <a:ea typeface="KoPub돋움체 Medium"/>
                <a:cs typeface="Arial"/>
              </a:rPr>
              <a:t>INDEX</a:t>
            </a:r>
            <a:endParaRPr lang="ko-KR" altLang="en-US" sz="3900" b="1" spc="-162" dirty="0">
              <a:latin typeface="KoPub돋움체 Medium"/>
              <a:ea typeface="KoPub돋움체 Medium"/>
              <a:cs typeface="Arial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673" y="943362"/>
            <a:ext cx="1949667" cy="556676"/>
            <a:chOff x="8673" y="943362"/>
            <a:chExt cx="1949667" cy="556676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xmlns="" id="{4F84C642-EEF3-4A65-9ED4-172EA3236988}"/>
                </a:ext>
              </a:extLst>
            </p:cNvPr>
            <p:cNvGrpSpPr/>
            <p:nvPr/>
          </p:nvGrpSpPr>
          <p:grpSpPr>
            <a:xfrm flipV="1">
              <a:off x="8673" y="943362"/>
              <a:ext cx="1949667" cy="556676"/>
              <a:chOff x="-226170" y="3494177"/>
              <a:chExt cx="1689412" cy="393425"/>
            </a:xfrm>
            <a:solidFill>
              <a:srgbClr val="21569E"/>
            </a:solidFill>
          </p:grpSpPr>
          <p:sp>
            <p:nvSpPr>
              <p:cNvPr id="55" name="자유형 182">
                <a:extLst>
                  <a:ext uri="{FF2B5EF4-FFF2-40B4-BE49-F238E27FC236}">
                    <a16:creationId xmlns:a16="http://schemas.microsoft.com/office/drawing/2014/main" xmlns="" id="{E993EC97-1556-45AA-8009-FE90F0B972BC}"/>
                  </a:ext>
                </a:extLst>
              </p:cNvPr>
              <p:cNvSpPr/>
              <p:nvPr/>
            </p:nvSpPr>
            <p:spPr>
              <a:xfrm rot="10800000" flipH="1">
                <a:off x="607801" y="3495295"/>
                <a:ext cx="855441" cy="392307"/>
              </a:xfrm>
              <a:custGeom>
                <a:avLst/>
                <a:gdLst>
                  <a:gd name="connsiteX0" fmla="*/ 825418 w 825418"/>
                  <a:gd name="connsiteY0" fmla="*/ 0 h 399425"/>
                  <a:gd name="connsiteX1" fmla="*/ 0 w 825418"/>
                  <a:gd name="connsiteY1" fmla="*/ 0 h 399425"/>
                  <a:gd name="connsiteX2" fmla="*/ 0 w 825418"/>
                  <a:gd name="connsiteY2" fmla="*/ 399425 h 399425"/>
                  <a:gd name="connsiteX3" fmla="*/ 517479 w 825418"/>
                  <a:gd name="connsiteY3" fmla="*/ 399032 h 399425"/>
                  <a:gd name="connsiteX4" fmla="*/ 618294 w 825418"/>
                  <a:gd name="connsiteY4" fmla="*/ 379293 h 399425"/>
                  <a:gd name="connsiteX5" fmla="*/ 692104 w 825418"/>
                  <a:gd name="connsiteY5" fmla="*/ 300607 h 399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5418" h="399425">
                    <a:moveTo>
                      <a:pt x="825418" y="0"/>
                    </a:moveTo>
                    <a:lnTo>
                      <a:pt x="0" y="0"/>
                    </a:lnTo>
                    <a:lnTo>
                      <a:pt x="0" y="399425"/>
                    </a:lnTo>
                    <a:lnTo>
                      <a:pt x="517479" y="399032"/>
                    </a:lnTo>
                    <a:cubicBezTo>
                      <a:pt x="577278" y="394041"/>
                      <a:pt x="584689" y="398572"/>
                      <a:pt x="618294" y="379293"/>
                    </a:cubicBezTo>
                    <a:cubicBezTo>
                      <a:pt x="657185" y="358621"/>
                      <a:pt x="655594" y="349855"/>
                      <a:pt x="692104" y="30060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100" spc="-6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xmlns="" id="{2388314A-06FE-4616-866C-1458A44CC274}"/>
                  </a:ext>
                </a:extLst>
              </p:cNvPr>
              <p:cNvSpPr/>
              <p:nvPr/>
            </p:nvSpPr>
            <p:spPr>
              <a:xfrm rot="10800000">
                <a:off x="-226170" y="3494177"/>
                <a:ext cx="1201065" cy="3934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100" spc="-6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A0ADBD25-8381-4161-BB2A-E75B75274521}"/>
                </a:ext>
              </a:extLst>
            </p:cNvPr>
            <p:cNvSpPr txBox="1"/>
            <p:nvPr/>
          </p:nvSpPr>
          <p:spPr>
            <a:xfrm>
              <a:off x="150884" y="1036445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0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C7891590-9E8A-46DB-869C-C688CF208EEF}"/>
              </a:ext>
            </a:extLst>
          </p:cNvPr>
          <p:cNvSpPr txBox="1"/>
          <p:nvPr/>
        </p:nvSpPr>
        <p:spPr>
          <a:xfrm>
            <a:off x="2480023" y="1832670"/>
            <a:ext cx="471283" cy="74425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altLang="ko-KR" sz="3600" b="1" spc="-150" dirty="0">
                <a:solidFill>
                  <a:srgbClr val="21569E"/>
                </a:solidFill>
                <a:latin typeface="KoPub돋움체 Medium"/>
                <a:ea typeface="KoPub돋움체 Medium"/>
                <a:cs typeface="Arial"/>
              </a:rPr>
              <a:t>01</a:t>
            </a:r>
            <a:endParaRPr lang="ko-KR" altLang="en-US" sz="3600" b="1" spc="-150" dirty="0">
              <a:solidFill>
                <a:srgbClr val="21569E"/>
              </a:solidFill>
              <a:latin typeface="KoPub돋움체 Medium"/>
              <a:ea typeface="KoPub돋움체 Medium"/>
              <a:cs typeface="Arial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47C37105-8436-4BC6-9445-68A0C0D82D70}"/>
              </a:ext>
            </a:extLst>
          </p:cNvPr>
          <p:cNvSpPr txBox="1"/>
          <p:nvPr/>
        </p:nvSpPr>
        <p:spPr>
          <a:xfrm>
            <a:off x="3264240" y="1904907"/>
            <a:ext cx="3017394" cy="3334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167" spc="-54">
                <a:latin typeface="+mj-ea"/>
                <a:ea typeface="+mj-ea"/>
                <a:cs typeface="Arial"/>
              </a:rPr>
              <a:t>Cloud </a:t>
            </a:r>
            <a:r>
              <a:rPr lang="ko-KR" altLang="en-US" sz="2167" spc="-54" smtClean="0">
                <a:latin typeface="+mj-ea"/>
                <a:ea typeface="+mj-ea"/>
                <a:cs typeface="Arial"/>
              </a:rPr>
              <a:t>이해</a:t>
            </a:r>
            <a:endParaRPr lang="ko-KR" altLang="en-US" sz="2167" spc="-54" dirty="0">
              <a:latin typeface="+mj-ea"/>
              <a:ea typeface="+mj-ea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7891590-9E8A-46DB-869C-C688CF208EEF}"/>
              </a:ext>
            </a:extLst>
          </p:cNvPr>
          <p:cNvSpPr txBox="1"/>
          <p:nvPr/>
        </p:nvSpPr>
        <p:spPr>
          <a:xfrm>
            <a:off x="2480023" y="2490129"/>
            <a:ext cx="471283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altLang="ko-KR" sz="3600" b="1" spc="-150" smtClean="0">
                <a:solidFill>
                  <a:srgbClr val="21569E"/>
                </a:solidFill>
                <a:latin typeface="KoPub돋움체 Medium"/>
                <a:ea typeface="KoPub돋움체 Medium"/>
                <a:cs typeface="Arial"/>
              </a:rPr>
              <a:t>02</a:t>
            </a:r>
            <a:endParaRPr lang="ko-KR" altLang="en-US" sz="3600" b="1" spc="-150" dirty="0">
              <a:solidFill>
                <a:srgbClr val="21569E"/>
              </a:solidFill>
              <a:latin typeface="KoPub돋움체 Medium"/>
              <a:ea typeface="KoPub돋움체 Medium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7C37105-8436-4BC6-9445-68A0C0D82D70}"/>
              </a:ext>
            </a:extLst>
          </p:cNvPr>
          <p:cNvSpPr txBox="1"/>
          <p:nvPr/>
        </p:nvSpPr>
        <p:spPr>
          <a:xfrm>
            <a:off x="3264240" y="2562366"/>
            <a:ext cx="4495676" cy="3334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167" spc="-54" dirty="0">
                <a:latin typeface="+mj-ea"/>
                <a:ea typeface="+mj-ea"/>
                <a:cs typeface="Arial"/>
              </a:rPr>
              <a:t>Cloud </a:t>
            </a:r>
            <a:r>
              <a:rPr lang="en-US" altLang="ko-KR" sz="2167" spc="-54">
                <a:latin typeface="+mj-ea"/>
                <a:ea typeface="+mj-ea"/>
                <a:cs typeface="Arial"/>
              </a:rPr>
              <a:t>Native </a:t>
            </a:r>
            <a:r>
              <a:rPr lang="en-US" altLang="ko-KR" sz="2167" spc="-54" smtClean="0">
                <a:latin typeface="+mj-ea"/>
                <a:ea typeface="+mj-ea"/>
                <a:cs typeface="Arial"/>
              </a:rPr>
              <a:t>Application </a:t>
            </a:r>
            <a:r>
              <a:rPr lang="ko-KR" altLang="en-US" sz="2167" spc="-54" smtClean="0">
                <a:latin typeface="+mj-ea"/>
                <a:ea typeface="+mj-ea"/>
                <a:cs typeface="Arial"/>
              </a:rPr>
              <a:t>개요</a:t>
            </a:r>
            <a:endParaRPr lang="ko-KR" altLang="en-US" sz="2167" spc="-54" dirty="0">
              <a:latin typeface="+mj-ea"/>
              <a:ea typeface="+mj-ea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7891590-9E8A-46DB-869C-C688CF208EEF}"/>
              </a:ext>
            </a:extLst>
          </p:cNvPr>
          <p:cNvSpPr txBox="1"/>
          <p:nvPr/>
        </p:nvSpPr>
        <p:spPr>
          <a:xfrm>
            <a:off x="2490909" y="3179131"/>
            <a:ext cx="471283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altLang="ko-KR" sz="3600" b="1" spc="-150" smtClean="0">
                <a:solidFill>
                  <a:srgbClr val="21569E"/>
                </a:solidFill>
                <a:latin typeface="KoPub돋움체 Medium"/>
                <a:ea typeface="KoPub돋움체 Medium"/>
                <a:cs typeface="Arial"/>
              </a:rPr>
              <a:t>03</a:t>
            </a:r>
            <a:endParaRPr lang="ko-KR" altLang="en-US" sz="3600" b="1" spc="-150" dirty="0">
              <a:solidFill>
                <a:srgbClr val="21569E"/>
              </a:solidFill>
              <a:latin typeface="KoPub돋움체 Medium"/>
              <a:ea typeface="KoPub돋움체 Medium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7C37105-8436-4BC6-9445-68A0C0D82D70}"/>
              </a:ext>
            </a:extLst>
          </p:cNvPr>
          <p:cNvSpPr txBox="1"/>
          <p:nvPr/>
        </p:nvSpPr>
        <p:spPr>
          <a:xfrm>
            <a:off x="3275126" y="3251368"/>
            <a:ext cx="3017394" cy="3334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167" spc="-54" smtClean="0">
                <a:latin typeface="+mj-ea"/>
                <a:ea typeface="+mj-ea"/>
                <a:cs typeface="Arial"/>
              </a:rPr>
              <a:t>MSA</a:t>
            </a:r>
            <a:endParaRPr lang="ko-KR" altLang="en-US" sz="2167" spc="-54" dirty="0">
              <a:latin typeface="+mj-ea"/>
              <a:ea typeface="+mj-ea"/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7891590-9E8A-46DB-869C-C688CF208EEF}"/>
              </a:ext>
            </a:extLst>
          </p:cNvPr>
          <p:cNvSpPr txBox="1"/>
          <p:nvPr/>
        </p:nvSpPr>
        <p:spPr>
          <a:xfrm>
            <a:off x="2480023" y="3867348"/>
            <a:ext cx="471283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altLang="ko-KR" sz="3600" b="1" spc="-150" smtClean="0">
                <a:solidFill>
                  <a:srgbClr val="21569E"/>
                </a:solidFill>
                <a:latin typeface="KoPub돋움체 Medium"/>
                <a:ea typeface="KoPub돋움체 Medium"/>
                <a:cs typeface="Arial"/>
              </a:rPr>
              <a:t>04</a:t>
            </a:r>
            <a:endParaRPr lang="ko-KR" altLang="en-US" sz="3600" b="1" spc="-150" dirty="0">
              <a:solidFill>
                <a:srgbClr val="21569E"/>
              </a:solidFill>
              <a:latin typeface="KoPub돋움체 Medium"/>
              <a:ea typeface="KoPub돋움체 Medium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7C37105-8436-4BC6-9445-68A0C0D82D70}"/>
              </a:ext>
            </a:extLst>
          </p:cNvPr>
          <p:cNvSpPr txBox="1"/>
          <p:nvPr/>
        </p:nvSpPr>
        <p:spPr>
          <a:xfrm>
            <a:off x="3264240" y="3939585"/>
            <a:ext cx="5613060" cy="3334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altLang="ko-KR" sz="2167" spc="-54">
                <a:latin typeface="+mj-ea"/>
                <a:ea typeface="+mj-ea"/>
                <a:cs typeface="Arial"/>
              </a:rPr>
              <a:t>NHN </a:t>
            </a:r>
            <a:r>
              <a:rPr lang="ko-KR" altLang="en-US" sz="2167" spc="-54">
                <a:latin typeface="+mj-ea"/>
                <a:ea typeface="+mj-ea"/>
                <a:cs typeface="Arial"/>
              </a:rPr>
              <a:t>육군인터넷클라우드 </a:t>
            </a:r>
            <a:r>
              <a:rPr lang="ko-KR" altLang="en-US" sz="2167" spc="-54" smtClean="0">
                <a:latin typeface="+mj-ea"/>
                <a:ea typeface="+mj-ea"/>
                <a:cs typeface="Arial"/>
              </a:rPr>
              <a:t>전환 </a:t>
            </a:r>
            <a:r>
              <a:rPr lang="ko-KR" altLang="en-US" sz="2167" spc="-54">
                <a:latin typeface="+mj-ea"/>
                <a:ea typeface="+mj-ea"/>
                <a:cs typeface="Arial"/>
              </a:rPr>
              <a:t>사례</a:t>
            </a:r>
          </a:p>
        </p:txBody>
      </p:sp>
    </p:spTree>
    <p:extLst>
      <p:ext uri="{BB962C8B-B14F-4D97-AF65-F5344CB8AC3E}">
        <p14:creationId xmlns:p14="http://schemas.microsoft.com/office/powerpoint/2010/main" val="359710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F31CB8-EE0B-4A6A-8561-904A0AB35B79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/>
              <a:t>20</a:t>
            </a:fld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4138121" cy="333233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Cloud Native </a:t>
            </a:r>
            <a:r>
              <a:rPr lang="en-US" altLang="ko-KR" dirty="0" smtClean="0">
                <a:latin typeface="+mj-ea"/>
              </a:rPr>
              <a:t>Application</a:t>
            </a:r>
            <a:r>
              <a:rPr lang="ko-KR" altLang="en-US" dirty="0" smtClean="0">
                <a:latin typeface="+mj-ea"/>
              </a:rPr>
              <a:t>이란</a:t>
            </a:r>
            <a:r>
              <a:rPr lang="en-US" altLang="ko-KR" dirty="0">
                <a:latin typeface="+mj-ea"/>
              </a:rPr>
              <a:t>?</a:t>
            </a:r>
            <a:endParaRPr lang="ko-KR" altLang="en-US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0" dirty="0">
                <a:latin typeface="+mj-ea"/>
                <a:ea typeface="+mj-ea"/>
              </a:rPr>
              <a:t>Continuous Delivery</a:t>
            </a:r>
            <a:endParaRPr lang="ko-KR" altLang="en-US" b="0" dirty="0">
              <a:latin typeface="+mj-ea"/>
              <a:ea typeface="+mj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6835" y="511552"/>
            <a:ext cx="425450" cy="276999"/>
          </a:xfrm>
        </p:spPr>
        <p:txBody>
          <a:bodyPr/>
          <a:lstStyle/>
          <a:p>
            <a:r>
              <a:rPr lang="en-US" altLang="ko-KR" smtClean="0"/>
              <a:t>02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443B6DF6-ACE9-485F-BFF3-4455575E2AD0}"/>
              </a:ext>
            </a:extLst>
          </p:cNvPr>
          <p:cNvSpPr/>
          <p:nvPr/>
        </p:nvSpPr>
        <p:spPr>
          <a:xfrm>
            <a:off x="344489" y="1440000"/>
            <a:ext cx="9213046" cy="646331"/>
          </a:xfrm>
          <a:prstGeom prst="rect">
            <a:avLst/>
          </a:prstGeom>
          <a:solidFill>
            <a:schemeClr val="bg1">
              <a:alpha val="99000"/>
            </a:schemeClr>
          </a:solidFill>
        </p:spPr>
        <p:txBody>
          <a:bodyPr wrap="square" anchor="t">
            <a:spAutoFit/>
          </a:bodyPr>
          <a:lstStyle/>
          <a:p>
            <a:pPr marL="342900" indent="-342900">
              <a:spcAft>
                <a:spcPts val="1200"/>
              </a:spcAft>
              <a:buSzPct val="120000"/>
              <a:buBlip>
                <a:blip r:embed="rId3"/>
              </a:buBlip>
            </a:pPr>
            <a:r>
              <a:rPr lang="en-US" altLang="ko-KR" dirty="0">
                <a:latin typeface="+mn-ea"/>
              </a:rPr>
              <a:t>Application </a:t>
            </a:r>
            <a:r>
              <a:rPr lang="ko-KR" altLang="en-US" dirty="0">
                <a:latin typeface="+mn-ea"/>
              </a:rPr>
              <a:t>코드 변경에 대해 정기적으로 빌드 및 테스트를 진행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지속적인 통합 및 서비스를 제공하여 잦은 빌드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배포에 대한 신뢰성 확보</a:t>
            </a:r>
            <a:endParaRPr lang="en-US" altLang="ko-KR" dirty="0"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F8F2C56E-2C12-4324-B281-8F65137F3525}"/>
              </a:ext>
            </a:extLst>
          </p:cNvPr>
          <p:cNvGrpSpPr/>
          <p:nvPr/>
        </p:nvGrpSpPr>
        <p:grpSpPr>
          <a:xfrm>
            <a:off x="1002316" y="2869429"/>
            <a:ext cx="7784390" cy="2948084"/>
            <a:chOff x="1002316" y="2869429"/>
            <a:chExt cx="7784390" cy="2948084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1F1ABC5A-2551-4EE8-9142-C879A4FA7702}"/>
                </a:ext>
              </a:extLst>
            </p:cNvPr>
            <p:cNvCxnSpPr>
              <a:cxnSpLocks/>
              <a:stCxn id="82" idx="0"/>
              <a:endCxn id="95" idx="4"/>
            </p:cNvCxnSpPr>
            <p:nvPr/>
          </p:nvCxnSpPr>
          <p:spPr>
            <a:xfrm flipV="1">
              <a:off x="2465650" y="4673036"/>
              <a:ext cx="1" cy="345333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연결선: 꺾임 57">
              <a:extLst>
                <a:ext uri="{FF2B5EF4-FFF2-40B4-BE49-F238E27FC236}">
                  <a16:creationId xmlns:a16="http://schemas.microsoft.com/office/drawing/2014/main" xmlns="" id="{19FE318E-984D-4109-8024-A772BFF98A78}"/>
                </a:ext>
              </a:extLst>
            </p:cNvPr>
            <p:cNvCxnSpPr>
              <a:cxnSpLocks/>
            </p:cNvCxnSpPr>
            <p:nvPr/>
          </p:nvCxnSpPr>
          <p:spPr>
            <a:xfrm>
              <a:off x="1522295" y="4556825"/>
              <a:ext cx="6376117" cy="27069"/>
            </a:xfrm>
            <a:prstGeom prst="straightConnector1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xmlns="" id="{CB11BA2D-B15D-4DB1-B0C3-3071FB3ED0D0}"/>
                </a:ext>
              </a:extLst>
            </p:cNvPr>
            <p:cNvGrpSpPr/>
            <p:nvPr/>
          </p:nvGrpSpPr>
          <p:grpSpPr>
            <a:xfrm>
              <a:off x="1316942" y="4467683"/>
              <a:ext cx="205353" cy="205353"/>
              <a:chOff x="6076130" y="2885929"/>
              <a:chExt cx="205353" cy="205353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xmlns="" id="{5FDB8BAB-7AFB-42C5-8FE8-028A01A5138A}"/>
                  </a:ext>
                </a:extLst>
              </p:cNvPr>
              <p:cNvSpPr/>
              <p:nvPr/>
            </p:nvSpPr>
            <p:spPr>
              <a:xfrm>
                <a:off x="6076130" y="2885929"/>
                <a:ext cx="205353" cy="2053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xmlns="" id="{448F4770-EF82-4CCC-8C77-C02053580287}"/>
                  </a:ext>
                </a:extLst>
              </p:cNvPr>
              <p:cNvSpPr/>
              <p:nvPr/>
            </p:nvSpPr>
            <p:spPr>
              <a:xfrm>
                <a:off x="6111861" y="2921660"/>
                <a:ext cx="133890" cy="13389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xmlns="" id="{8066ED32-82B4-427E-9FD9-BD689BE16BA3}"/>
                </a:ext>
              </a:extLst>
            </p:cNvPr>
            <p:cNvGrpSpPr/>
            <p:nvPr/>
          </p:nvGrpSpPr>
          <p:grpSpPr>
            <a:xfrm>
              <a:off x="2362974" y="4467683"/>
              <a:ext cx="205353" cy="205353"/>
              <a:chOff x="6076130" y="2885929"/>
              <a:chExt cx="205353" cy="205353"/>
            </a:xfrm>
          </p:grpSpPr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xmlns="" id="{61D1FED0-8705-47AC-9264-29760CA18687}"/>
                  </a:ext>
                </a:extLst>
              </p:cNvPr>
              <p:cNvSpPr/>
              <p:nvPr/>
            </p:nvSpPr>
            <p:spPr>
              <a:xfrm>
                <a:off x="6076130" y="2885929"/>
                <a:ext cx="205353" cy="2053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xmlns="" id="{C23BA2CF-9420-4E3C-9AD6-5FF311B1C3B3}"/>
                  </a:ext>
                </a:extLst>
              </p:cNvPr>
              <p:cNvSpPr/>
              <p:nvPr/>
            </p:nvSpPr>
            <p:spPr>
              <a:xfrm>
                <a:off x="6111861" y="2921660"/>
                <a:ext cx="133890" cy="13389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xmlns="" id="{A390EDBB-59FE-4655-9A5D-41B8092A4C2D}"/>
                </a:ext>
              </a:extLst>
            </p:cNvPr>
            <p:cNvGrpSpPr/>
            <p:nvPr/>
          </p:nvGrpSpPr>
          <p:grpSpPr>
            <a:xfrm>
              <a:off x="6489393" y="4467683"/>
              <a:ext cx="205353" cy="205353"/>
              <a:chOff x="6076130" y="2885929"/>
              <a:chExt cx="205353" cy="205353"/>
            </a:xfrm>
          </p:grpSpPr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xmlns="" id="{7C66CB17-7903-4391-9B3A-EE94266E6DE3}"/>
                  </a:ext>
                </a:extLst>
              </p:cNvPr>
              <p:cNvSpPr/>
              <p:nvPr/>
            </p:nvSpPr>
            <p:spPr>
              <a:xfrm>
                <a:off x="6076130" y="2885929"/>
                <a:ext cx="205353" cy="2053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xmlns="" id="{961F9F4A-B5A0-4A5B-8AB0-7C5DA71A1AFD}"/>
                  </a:ext>
                </a:extLst>
              </p:cNvPr>
              <p:cNvSpPr/>
              <p:nvPr/>
            </p:nvSpPr>
            <p:spPr>
              <a:xfrm>
                <a:off x="6111861" y="2921660"/>
                <a:ext cx="133890" cy="13389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xmlns="" id="{AC9AA325-4809-4F36-B905-503AC5A52FC2}"/>
                </a:ext>
              </a:extLst>
            </p:cNvPr>
            <p:cNvGrpSpPr/>
            <p:nvPr/>
          </p:nvGrpSpPr>
          <p:grpSpPr>
            <a:xfrm>
              <a:off x="7177562" y="4467683"/>
              <a:ext cx="205353" cy="205353"/>
              <a:chOff x="6076130" y="2885929"/>
              <a:chExt cx="205353" cy="205353"/>
            </a:xfrm>
          </p:grpSpPr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xmlns="" id="{09C4ACAF-793E-41BC-ADB7-AEAE69C53409}"/>
                  </a:ext>
                </a:extLst>
              </p:cNvPr>
              <p:cNvSpPr/>
              <p:nvPr/>
            </p:nvSpPr>
            <p:spPr>
              <a:xfrm>
                <a:off x="6076130" y="2885929"/>
                <a:ext cx="205353" cy="2053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xmlns="" id="{1EE77B3A-AB9B-4435-9A73-35F115267CFF}"/>
                  </a:ext>
                </a:extLst>
              </p:cNvPr>
              <p:cNvSpPr/>
              <p:nvPr/>
            </p:nvSpPr>
            <p:spPr>
              <a:xfrm>
                <a:off x="6111861" y="2921660"/>
                <a:ext cx="133890" cy="13389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xmlns="" id="{7DFCBF00-69F1-4C5A-8C86-0AC476F6951C}"/>
                </a:ext>
              </a:extLst>
            </p:cNvPr>
            <p:cNvGrpSpPr/>
            <p:nvPr/>
          </p:nvGrpSpPr>
          <p:grpSpPr>
            <a:xfrm>
              <a:off x="7898412" y="4467683"/>
              <a:ext cx="205353" cy="205353"/>
              <a:chOff x="6076130" y="2885929"/>
              <a:chExt cx="205353" cy="205353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xmlns="" id="{CCCAF859-D93C-4832-B45D-11163CAB6F23}"/>
                  </a:ext>
                </a:extLst>
              </p:cNvPr>
              <p:cNvSpPr/>
              <p:nvPr/>
            </p:nvSpPr>
            <p:spPr>
              <a:xfrm>
                <a:off x="6076130" y="2885929"/>
                <a:ext cx="205353" cy="2053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xmlns="" id="{653CB492-249A-44BF-8B05-74CF802ACC12}"/>
                  </a:ext>
                </a:extLst>
              </p:cNvPr>
              <p:cNvSpPr/>
              <p:nvPr/>
            </p:nvSpPr>
            <p:spPr>
              <a:xfrm>
                <a:off x="6111861" y="2921660"/>
                <a:ext cx="133890" cy="13389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xmlns="" id="{8303D8F6-21AA-4884-A1A9-0C0BBD373E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3449" y="3429000"/>
              <a:ext cx="2311200" cy="2311200"/>
            </a:xfrm>
            <a:prstGeom prst="ellipse">
              <a:avLst/>
            </a:prstGeom>
            <a:noFill/>
            <a:ln w="50800">
              <a:solidFill>
                <a:srgbClr val="00CC8D"/>
              </a:solidFill>
            </a:ln>
            <a:effectLst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xmlns="" id="{2511BD52-2469-49E6-AEA1-EE0CAAF97FE7}"/>
                </a:ext>
              </a:extLst>
            </p:cNvPr>
            <p:cNvSpPr/>
            <p:nvPr/>
          </p:nvSpPr>
          <p:spPr>
            <a:xfrm>
              <a:off x="6166307" y="3412348"/>
              <a:ext cx="2344505" cy="2344505"/>
            </a:xfrm>
            <a:prstGeom prst="ellipse">
              <a:avLst/>
            </a:prstGeom>
            <a:noFill/>
            <a:ln w="5080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xmlns="" id="{D5584A96-FD60-47AD-99B5-FBEF6DF26917}"/>
                </a:ext>
              </a:extLst>
            </p:cNvPr>
            <p:cNvGrpSpPr/>
            <p:nvPr/>
          </p:nvGrpSpPr>
          <p:grpSpPr>
            <a:xfrm>
              <a:off x="2362974" y="4982638"/>
              <a:ext cx="205353" cy="205353"/>
              <a:chOff x="6076130" y="2885929"/>
              <a:chExt cx="205353" cy="205353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xmlns="" id="{01E38F00-4327-4AA9-A801-536642196066}"/>
                  </a:ext>
                </a:extLst>
              </p:cNvPr>
              <p:cNvSpPr/>
              <p:nvPr/>
            </p:nvSpPr>
            <p:spPr>
              <a:xfrm>
                <a:off x="6076130" y="2885929"/>
                <a:ext cx="205353" cy="2053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xmlns="" id="{0A91EBDD-0117-4BFB-BD6D-63D6B8C4892D}"/>
                  </a:ext>
                </a:extLst>
              </p:cNvPr>
              <p:cNvSpPr/>
              <p:nvPr/>
            </p:nvSpPr>
            <p:spPr>
              <a:xfrm>
                <a:off x="6111861" y="2921660"/>
                <a:ext cx="133890" cy="13389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B2B193ED-64E3-4238-BD64-DA466477B2DC}"/>
                </a:ext>
              </a:extLst>
            </p:cNvPr>
            <p:cNvSpPr txBox="1"/>
            <p:nvPr/>
          </p:nvSpPr>
          <p:spPr>
            <a:xfrm>
              <a:off x="1002316" y="4150874"/>
              <a:ext cx="85724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dirty="0">
                  <a:latin typeface="+mn-ea"/>
                </a:rPr>
                <a:t>CODE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BD632A2F-211F-4350-97EE-6A4D04FD0084}"/>
                </a:ext>
              </a:extLst>
            </p:cNvPr>
            <p:cNvSpPr txBox="1"/>
            <p:nvPr/>
          </p:nvSpPr>
          <p:spPr>
            <a:xfrm>
              <a:off x="1947439" y="4150874"/>
              <a:ext cx="10364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dirty="0">
                  <a:latin typeface="+mn-ea"/>
                </a:rPr>
                <a:t>COMMIT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DEC6A728-9D92-4489-9FDE-C95790E345CC}"/>
                </a:ext>
              </a:extLst>
            </p:cNvPr>
            <p:cNvSpPr txBox="1"/>
            <p:nvPr/>
          </p:nvSpPr>
          <p:spPr>
            <a:xfrm>
              <a:off x="1964235" y="5294293"/>
              <a:ext cx="10028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dirty="0">
                  <a:latin typeface="+mn-ea"/>
                </a:rPr>
                <a:t>RELATED CODE</a:t>
              </a:r>
              <a:endParaRPr lang="ko-KR" altLang="en-US" sz="1400" dirty="0">
                <a:latin typeface="+mn-ea"/>
              </a:endParaRP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xmlns="" id="{7CAC2F66-6CBD-4851-97E5-F815C514789F}"/>
                </a:ext>
              </a:extLst>
            </p:cNvPr>
            <p:cNvGrpSpPr/>
            <p:nvPr/>
          </p:nvGrpSpPr>
          <p:grpSpPr>
            <a:xfrm>
              <a:off x="3654977" y="4467683"/>
              <a:ext cx="205353" cy="205353"/>
              <a:chOff x="6076130" y="2885929"/>
              <a:chExt cx="205353" cy="205353"/>
            </a:xfrm>
          </p:grpSpPr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xmlns="" id="{484330FB-3ED2-43C0-954A-F439FAEFE036}"/>
                  </a:ext>
                </a:extLst>
              </p:cNvPr>
              <p:cNvSpPr/>
              <p:nvPr/>
            </p:nvSpPr>
            <p:spPr>
              <a:xfrm>
                <a:off x="6076130" y="2885929"/>
                <a:ext cx="205353" cy="2053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xmlns="" id="{F90E05B8-F270-4A0A-AF68-3FA3A84B67B8}"/>
                  </a:ext>
                </a:extLst>
              </p:cNvPr>
              <p:cNvSpPr/>
              <p:nvPr/>
            </p:nvSpPr>
            <p:spPr>
              <a:xfrm>
                <a:off x="6111861" y="2921660"/>
                <a:ext cx="133890" cy="13389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xmlns="" id="{99A5067D-AC50-423B-BFD3-1D3176861AC1}"/>
                </a:ext>
              </a:extLst>
            </p:cNvPr>
            <p:cNvGrpSpPr/>
            <p:nvPr/>
          </p:nvGrpSpPr>
          <p:grpSpPr>
            <a:xfrm>
              <a:off x="4343146" y="4467683"/>
              <a:ext cx="205353" cy="205353"/>
              <a:chOff x="6076130" y="2885929"/>
              <a:chExt cx="205353" cy="205353"/>
            </a:xfrm>
          </p:grpSpPr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xmlns="" id="{71AA9EBD-8DE9-4096-B83D-0E4C2A4988F0}"/>
                  </a:ext>
                </a:extLst>
              </p:cNvPr>
              <p:cNvSpPr/>
              <p:nvPr/>
            </p:nvSpPr>
            <p:spPr>
              <a:xfrm>
                <a:off x="6076130" y="2885929"/>
                <a:ext cx="205353" cy="2053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xmlns="" id="{0D8455C8-FD66-44BE-8019-287EA731FABB}"/>
                  </a:ext>
                </a:extLst>
              </p:cNvPr>
              <p:cNvSpPr/>
              <p:nvPr/>
            </p:nvSpPr>
            <p:spPr>
              <a:xfrm>
                <a:off x="6111861" y="2921660"/>
                <a:ext cx="133890" cy="13389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xmlns="" id="{4BCF8848-4B12-492D-8204-01183F2A359D}"/>
                </a:ext>
              </a:extLst>
            </p:cNvPr>
            <p:cNvGrpSpPr/>
            <p:nvPr/>
          </p:nvGrpSpPr>
          <p:grpSpPr>
            <a:xfrm>
              <a:off x="5063996" y="4467683"/>
              <a:ext cx="205353" cy="205353"/>
              <a:chOff x="6076130" y="2885929"/>
              <a:chExt cx="205353" cy="205353"/>
            </a:xfrm>
          </p:grpSpPr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xmlns="" id="{C874E899-AA09-42A7-945C-E65ECE4020E6}"/>
                  </a:ext>
                </a:extLst>
              </p:cNvPr>
              <p:cNvSpPr/>
              <p:nvPr/>
            </p:nvSpPr>
            <p:spPr>
              <a:xfrm>
                <a:off x="6076130" y="2885929"/>
                <a:ext cx="205353" cy="2053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xmlns="" id="{294E7B91-3B96-4445-A018-C225EACBCEDE}"/>
                  </a:ext>
                </a:extLst>
              </p:cNvPr>
              <p:cNvSpPr/>
              <p:nvPr/>
            </p:nvSpPr>
            <p:spPr>
              <a:xfrm>
                <a:off x="6111861" y="2921660"/>
                <a:ext cx="133890" cy="13389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xmlns="" id="{F2592920-E84F-4E81-986E-E8BCB97A2633}"/>
                </a:ext>
              </a:extLst>
            </p:cNvPr>
            <p:cNvSpPr txBox="1"/>
            <p:nvPr/>
          </p:nvSpPr>
          <p:spPr>
            <a:xfrm>
              <a:off x="4004832" y="2869429"/>
              <a:ext cx="101587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>
                  <a:latin typeface="+mn-ea"/>
                </a:rPr>
                <a:t>CI PIPELINE</a:t>
              </a:r>
              <a:endParaRPr lang="ko-KR" altLang="en-US" sz="1400">
                <a:latin typeface="+mn-ea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383745ED-3A29-4C06-8227-DC18CDCC9088}"/>
                </a:ext>
              </a:extLst>
            </p:cNvPr>
            <p:cNvSpPr txBox="1"/>
            <p:nvPr/>
          </p:nvSpPr>
          <p:spPr>
            <a:xfrm>
              <a:off x="6835999" y="2869429"/>
              <a:ext cx="107979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dirty="0">
                  <a:latin typeface="+mn-ea"/>
                </a:rPr>
                <a:t>CD PIPELINE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xmlns="" id="{DBBA461D-E092-487B-BB4E-588D6276B80E}"/>
                </a:ext>
              </a:extLst>
            </p:cNvPr>
            <p:cNvSpPr txBox="1"/>
            <p:nvPr/>
          </p:nvSpPr>
          <p:spPr>
            <a:xfrm>
              <a:off x="6151287" y="4752273"/>
              <a:ext cx="85724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dirty="0">
                  <a:latin typeface="+mn-ea"/>
                </a:rPr>
                <a:t>REVIEW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xmlns="" id="{C942A018-76AE-4575-A7BA-C8289E670291}"/>
                </a:ext>
              </a:extLst>
            </p:cNvPr>
            <p:cNvSpPr txBox="1"/>
            <p:nvPr/>
          </p:nvSpPr>
          <p:spPr>
            <a:xfrm>
              <a:off x="6801674" y="4150874"/>
              <a:ext cx="10169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dirty="0">
                  <a:latin typeface="+mn-ea"/>
                </a:rPr>
                <a:t>STAGING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xmlns="" id="{303D5877-54DD-4250-A51C-5D7CEB6BE4AB}"/>
                </a:ext>
              </a:extLst>
            </p:cNvPr>
            <p:cNvSpPr txBox="1"/>
            <p:nvPr/>
          </p:nvSpPr>
          <p:spPr>
            <a:xfrm>
              <a:off x="7349359" y="4752273"/>
              <a:ext cx="14373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dirty="0">
                  <a:latin typeface="+mn-ea"/>
                </a:rPr>
                <a:t>PRODUCTION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xmlns="" id="{995F0037-879B-4FE6-A690-D08E5F07FDED}"/>
                </a:ext>
              </a:extLst>
            </p:cNvPr>
            <p:cNvSpPr txBox="1"/>
            <p:nvPr/>
          </p:nvSpPr>
          <p:spPr>
            <a:xfrm>
              <a:off x="3316333" y="4752273"/>
              <a:ext cx="85724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>
                  <a:latin typeface="+mn-ea"/>
                </a:rPr>
                <a:t>BUILD</a:t>
              </a:r>
              <a:endParaRPr lang="ko-KR" altLang="en-US" sz="1400">
                <a:latin typeface="+mn-ea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xmlns="" id="{F665F5FC-F788-4102-83B5-1699A845A746}"/>
                </a:ext>
              </a:extLst>
            </p:cNvPr>
            <p:cNvSpPr txBox="1"/>
            <p:nvPr/>
          </p:nvSpPr>
          <p:spPr>
            <a:xfrm>
              <a:off x="3857574" y="3935431"/>
              <a:ext cx="11764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dirty="0">
                  <a:latin typeface="+mn-ea"/>
                </a:rPr>
                <a:t>UNIT </a:t>
              </a:r>
            </a:p>
            <a:p>
              <a:pPr algn="ctr">
                <a:defRPr/>
              </a:pPr>
              <a:r>
                <a:rPr lang="en-US" altLang="ko-KR" sz="1400" dirty="0">
                  <a:latin typeface="+mn-ea"/>
                </a:rPr>
                <a:t>TEST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xmlns="" id="{86F7DEC8-9F8D-4A90-8ECA-81FFB7B0BF1C}"/>
                </a:ext>
              </a:extLst>
            </p:cNvPr>
            <p:cNvSpPr txBox="1"/>
            <p:nvPr/>
          </p:nvSpPr>
          <p:spPr>
            <a:xfrm>
              <a:off x="4478165" y="4752273"/>
              <a:ext cx="138556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dirty="0">
                  <a:latin typeface="+mn-ea"/>
                </a:rPr>
                <a:t>INTEGRATION</a:t>
              </a:r>
            </a:p>
            <a:p>
              <a:pPr algn="ctr">
                <a:defRPr/>
              </a:pPr>
              <a:r>
                <a:rPr lang="en-US" altLang="ko-KR" sz="1400" dirty="0">
                  <a:latin typeface="+mn-ea"/>
                </a:rPr>
                <a:t>TEST</a:t>
              </a:r>
              <a:endParaRPr lang="ko-KR" altLang="en-US" sz="14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4674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F31CB8-EE0B-4A6A-8561-904A0AB35B79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/>
              <a:t>21</a:t>
            </a:fld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4138121" cy="333233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Cloud Native </a:t>
            </a:r>
            <a:r>
              <a:rPr lang="en-US" altLang="ko-KR" dirty="0" smtClean="0">
                <a:latin typeface="+mj-ea"/>
              </a:rPr>
              <a:t>Application</a:t>
            </a:r>
            <a:r>
              <a:rPr lang="ko-KR" altLang="en-US" dirty="0" smtClean="0">
                <a:latin typeface="+mj-ea"/>
              </a:rPr>
              <a:t>이란</a:t>
            </a:r>
            <a:r>
              <a:rPr lang="en-US" altLang="ko-KR" dirty="0">
                <a:latin typeface="+mj-ea"/>
              </a:rPr>
              <a:t>?</a:t>
            </a:r>
            <a:endParaRPr lang="ko-KR" altLang="en-US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0" dirty="0">
                <a:latin typeface="+mj-ea"/>
                <a:ea typeface="+mj-ea"/>
              </a:rPr>
              <a:t>Container</a:t>
            </a:r>
            <a:endParaRPr lang="ko-KR" altLang="en-US" b="0" dirty="0">
              <a:latin typeface="+mj-ea"/>
              <a:ea typeface="+mj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02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443B6DF6-ACE9-485F-BFF3-4455575E2AD0}"/>
              </a:ext>
            </a:extLst>
          </p:cNvPr>
          <p:cNvSpPr/>
          <p:nvPr/>
        </p:nvSpPr>
        <p:spPr>
          <a:xfrm>
            <a:off x="344489" y="1440000"/>
            <a:ext cx="9213046" cy="646331"/>
          </a:xfrm>
          <a:prstGeom prst="rect">
            <a:avLst/>
          </a:prstGeom>
          <a:solidFill>
            <a:schemeClr val="bg1">
              <a:alpha val="99000"/>
            </a:schemeClr>
          </a:solidFill>
        </p:spPr>
        <p:txBody>
          <a:bodyPr wrap="square" anchor="t">
            <a:spAutoFit/>
          </a:bodyPr>
          <a:lstStyle/>
          <a:p>
            <a:pPr marL="342900" indent="-342900">
              <a:spcAft>
                <a:spcPts val="1200"/>
              </a:spcAft>
              <a:buSzPct val="120000"/>
              <a:buBlip>
                <a:blip r:embed="rId3"/>
              </a:buBlip>
            </a:pPr>
            <a:r>
              <a:rPr lang="ko-KR" altLang="en-US" dirty="0">
                <a:latin typeface="+mn-ea"/>
              </a:rPr>
              <a:t>운영체제 레벨 가상화 지원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격리된 컨테이너 공간에 고유의 프로세스와 </a:t>
            </a:r>
            <a:r>
              <a:rPr lang="ko-KR" altLang="en-US" dirty="0" smtClean="0">
                <a:latin typeface="+mn-ea"/>
              </a:rPr>
              <a:t>리소스를 </a:t>
            </a:r>
            <a:r>
              <a:rPr lang="ko-KR" altLang="en-US" dirty="0">
                <a:latin typeface="+mn-ea"/>
              </a:rPr>
              <a:t>할당하여 마이크로 서비스의 배포수단으로 이용</a:t>
            </a:r>
            <a:endParaRPr lang="en-US" altLang="ko-KR" dirty="0">
              <a:latin typeface="+mn-ea"/>
            </a:endParaRPr>
          </a:p>
        </p:txBody>
      </p:sp>
      <p:pic>
        <p:nvPicPr>
          <p:cNvPr id="2063" name="Picture 15" descr="Cloud containerization – CloudMente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7" r="8278"/>
          <a:stretch/>
        </p:blipFill>
        <p:spPr bwMode="auto">
          <a:xfrm>
            <a:off x="1158288" y="3013258"/>
            <a:ext cx="7716771" cy="239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942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1469"/>
            <a:ext cx="4306500" cy="332399"/>
          </a:xfrm>
        </p:spPr>
        <p:txBody>
          <a:bodyPr/>
          <a:lstStyle/>
          <a:p>
            <a:r>
              <a:rPr lang="en-US" altLang="ko-KR" dirty="0"/>
              <a:t>Cloud Native Application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985"/>
            <a:ext cx="8980272" cy="276999"/>
          </a:xfrm>
        </p:spPr>
        <p:txBody>
          <a:bodyPr/>
          <a:lstStyle/>
          <a:p>
            <a:r>
              <a:rPr lang="en-US" altLang="ko-KR" b="0" dirty="0">
                <a:latin typeface="+mj-ea"/>
                <a:ea typeface="+mj-ea"/>
              </a:rPr>
              <a:t>Cloud</a:t>
            </a:r>
            <a:r>
              <a:rPr lang="en-US" altLang="ko-KR" dirty="0">
                <a:latin typeface="+mj-ea"/>
                <a:ea typeface="+mj-ea"/>
              </a:rPr>
              <a:t> Native Application </a:t>
            </a:r>
            <a:r>
              <a:rPr lang="ko-KR" altLang="en-US" dirty="0">
                <a:latin typeface="+mj-ea"/>
                <a:ea typeface="+mj-ea"/>
              </a:rPr>
              <a:t>개념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smtClean="0"/>
              <a:t>1</a:t>
            </a:r>
            <a:endParaRPr lang="ko-KR" altLang="en-US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8E176871-425D-4BD9-8CF4-8EFAFD3FE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718550"/>
              </p:ext>
            </p:extLst>
          </p:nvPr>
        </p:nvGraphicFramePr>
        <p:xfrm>
          <a:off x="324612" y="1697198"/>
          <a:ext cx="9213048" cy="43741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71016">
                  <a:extLst>
                    <a:ext uri="{9D8B030D-6E8A-4147-A177-3AD203B41FA5}">
                      <a16:colId xmlns:a16="http://schemas.microsoft.com/office/drawing/2014/main" xmlns="" val="3628323657"/>
                    </a:ext>
                  </a:extLst>
                </a:gridCol>
                <a:gridCol w="3071016">
                  <a:extLst>
                    <a:ext uri="{9D8B030D-6E8A-4147-A177-3AD203B41FA5}">
                      <a16:colId xmlns:a16="http://schemas.microsoft.com/office/drawing/2014/main" xmlns="" val="121747818"/>
                    </a:ext>
                  </a:extLst>
                </a:gridCol>
                <a:gridCol w="3071016">
                  <a:extLst>
                    <a:ext uri="{9D8B030D-6E8A-4147-A177-3AD203B41FA5}">
                      <a16:colId xmlns:a16="http://schemas.microsoft.com/office/drawing/2014/main" xmlns="" val="1273110999"/>
                    </a:ext>
                  </a:extLst>
                </a:gridCol>
              </a:tblGrid>
              <a:tr h="5698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Native Application(Desktop)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Web Application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Cloud(Native) Application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7850854"/>
                  </a:ext>
                </a:extLst>
              </a:tr>
              <a:tr h="3523919">
                <a:tc>
                  <a:txBody>
                    <a:bodyPr/>
                    <a:lstStyle/>
                    <a:p>
                      <a:pPr marL="342900" indent="-342900">
                        <a:spcAft>
                          <a:spcPts val="1200"/>
                        </a:spcAft>
                        <a:buSzPct val="120000"/>
                        <a:buBlip>
                          <a:blip r:embed="rId3"/>
                        </a:buBlip>
                      </a:pPr>
                      <a:r>
                        <a:rPr lang="ko-KR" altLang="en-US" sz="1400" dirty="0">
                          <a:latin typeface="+mn-ea"/>
                        </a:rPr>
                        <a:t>특정 </a:t>
                      </a:r>
                      <a:r>
                        <a:rPr lang="en-US" altLang="ko-KR" sz="1400" dirty="0">
                          <a:latin typeface="+mn-ea"/>
                        </a:rPr>
                        <a:t>Platform</a:t>
                      </a:r>
                      <a:r>
                        <a:rPr lang="ko-KR" altLang="en-US" sz="1400" dirty="0">
                          <a:latin typeface="+mn-ea"/>
                        </a:rPr>
                        <a:t>이나 </a:t>
                      </a:r>
                      <a:r>
                        <a:rPr lang="en-US" altLang="ko-KR" sz="1400" dirty="0">
                          <a:latin typeface="+mn-ea"/>
                        </a:rPr>
                        <a:t>Device</a:t>
                      </a:r>
                      <a:r>
                        <a:rPr lang="ko-KR" altLang="en-US" sz="1400" dirty="0">
                          <a:latin typeface="+mn-ea"/>
                        </a:rPr>
                        <a:t>에서 </a:t>
                      </a:r>
                      <a:r>
                        <a:rPr lang="en-US" altLang="ko-KR" sz="1400" dirty="0">
                          <a:latin typeface="+mn-ea"/>
                        </a:rPr>
                        <a:t/>
                      </a:r>
                      <a:br>
                        <a:rPr lang="en-US" altLang="ko-KR" sz="1400" dirty="0">
                          <a:latin typeface="+mn-ea"/>
                        </a:rPr>
                      </a:br>
                      <a:r>
                        <a:rPr lang="ko-KR" altLang="en-US" sz="1400" dirty="0">
                          <a:latin typeface="+mn-ea"/>
                        </a:rPr>
                        <a:t>사용되도록 개발된 </a:t>
                      </a:r>
                      <a:r>
                        <a:rPr lang="en-US" altLang="ko-KR" sz="1400" dirty="0">
                          <a:latin typeface="+mn-ea"/>
                        </a:rPr>
                        <a:t>Application</a:t>
                      </a:r>
                    </a:p>
                    <a:p>
                      <a:pPr marL="342900" indent="-342900">
                        <a:spcAft>
                          <a:spcPts val="1200"/>
                        </a:spcAft>
                        <a:buSzPct val="120000"/>
                        <a:buBlip>
                          <a:blip r:embed="rId3"/>
                        </a:buBlip>
                      </a:pPr>
                      <a:r>
                        <a:rPr lang="ko-KR" altLang="en-US" sz="1400" dirty="0">
                          <a:latin typeface="+mn-ea"/>
                        </a:rPr>
                        <a:t>해당 플랫폼에 일반적으로 설치된 </a:t>
                      </a:r>
                      <a:r>
                        <a:rPr lang="en-US" altLang="ko-KR" sz="1400" dirty="0">
                          <a:latin typeface="+mn-ea"/>
                        </a:rPr>
                        <a:t/>
                      </a:r>
                      <a:br>
                        <a:rPr lang="en-US" altLang="ko-KR" sz="1400" dirty="0">
                          <a:latin typeface="+mn-ea"/>
                        </a:rPr>
                      </a:br>
                      <a:r>
                        <a:rPr lang="ko-KR" altLang="en-US" sz="1400" dirty="0">
                          <a:latin typeface="+mn-ea"/>
                        </a:rPr>
                        <a:t>기타 소프트웨어 및 운영 체제와 </a:t>
                      </a:r>
                      <a:r>
                        <a:rPr lang="en-US" altLang="ko-KR" sz="1400" dirty="0">
                          <a:latin typeface="+mn-ea"/>
                        </a:rPr>
                        <a:t/>
                      </a:r>
                      <a:br>
                        <a:rPr lang="en-US" altLang="ko-KR" sz="1400" dirty="0">
                          <a:latin typeface="+mn-ea"/>
                        </a:rPr>
                      </a:br>
                      <a:r>
                        <a:rPr lang="ko-KR" altLang="en-US" sz="1400" dirty="0">
                          <a:latin typeface="+mn-ea"/>
                        </a:rPr>
                        <a:t>상호 작용하고 이를 활용할 수 있음</a:t>
                      </a:r>
                    </a:p>
                    <a:p>
                      <a:pPr marL="342900" indent="-342900">
                        <a:spcAft>
                          <a:spcPts val="1200"/>
                        </a:spcAft>
                        <a:buSzPct val="120000"/>
                        <a:buBlip>
                          <a:blip r:embed="rId3"/>
                        </a:buBlip>
                      </a:pPr>
                      <a:r>
                        <a:rPr lang="ko-KR" altLang="en-US" sz="1400" dirty="0">
                          <a:latin typeface="+mn-ea"/>
                        </a:rPr>
                        <a:t>특정 장비를 위한 하드웨어 및 </a:t>
                      </a:r>
                      <a:r>
                        <a:rPr lang="en-US" altLang="ko-KR" sz="1400" dirty="0">
                          <a:latin typeface="+mn-ea"/>
                        </a:rPr>
                        <a:t/>
                      </a:r>
                      <a:br>
                        <a:rPr lang="en-US" altLang="ko-KR" sz="1400" dirty="0">
                          <a:latin typeface="+mn-ea"/>
                        </a:rPr>
                      </a:br>
                      <a:r>
                        <a:rPr lang="ko-KR" altLang="en-US" sz="1400" dirty="0">
                          <a:latin typeface="+mn-ea"/>
                        </a:rPr>
                        <a:t>소프트웨어를 사용할 수 있으며</a:t>
                      </a:r>
                      <a:r>
                        <a:rPr lang="en-US" altLang="ko-KR" sz="1400" dirty="0">
                          <a:latin typeface="+mn-ea"/>
                        </a:rPr>
                        <a:t>, </a:t>
                      </a:r>
                      <a:br>
                        <a:rPr lang="en-US" altLang="ko-KR" sz="1400" dirty="0">
                          <a:latin typeface="+mn-ea"/>
                        </a:rPr>
                      </a:br>
                      <a:r>
                        <a:rPr lang="ko-KR" altLang="en-US" sz="1400" dirty="0">
                          <a:latin typeface="+mn-ea"/>
                        </a:rPr>
                        <a:t>이는 네이티브 애플리케이션이 </a:t>
                      </a:r>
                      <a:r>
                        <a:rPr lang="en-US" altLang="ko-KR" sz="1400" dirty="0">
                          <a:latin typeface="+mn-ea"/>
                        </a:rPr>
                        <a:t/>
                      </a:r>
                      <a:br>
                        <a:rPr lang="en-US" altLang="ko-KR" sz="1400" dirty="0">
                          <a:latin typeface="+mn-ea"/>
                        </a:rPr>
                      </a:br>
                      <a:r>
                        <a:rPr lang="en-US" altLang="ko-KR" sz="1400" dirty="0">
                          <a:latin typeface="+mn-ea"/>
                        </a:rPr>
                        <a:t>GPS</a:t>
                      </a:r>
                      <a:r>
                        <a:rPr lang="ko-KR" altLang="en-US" sz="1400" dirty="0">
                          <a:latin typeface="+mn-ea"/>
                        </a:rPr>
                        <a:t>나 </a:t>
                      </a:r>
                      <a:r>
                        <a:rPr lang="ko-KR" altLang="en-US" sz="1400" dirty="0" err="1">
                          <a:latin typeface="+mn-ea"/>
                        </a:rPr>
                        <a:t>카메라같은</a:t>
                      </a:r>
                      <a:r>
                        <a:rPr lang="ko-KR" altLang="en-US" sz="1400" dirty="0">
                          <a:latin typeface="+mn-ea"/>
                        </a:rPr>
                        <a:t> 최신 기술을 </a:t>
                      </a:r>
                      <a:r>
                        <a:rPr lang="en-US" altLang="ko-KR" sz="1400" dirty="0">
                          <a:latin typeface="+mn-ea"/>
                        </a:rPr>
                        <a:t/>
                      </a:r>
                      <a:br>
                        <a:rPr lang="en-US" altLang="ko-KR" sz="1400" dirty="0">
                          <a:latin typeface="+mn-ea"/>
                        </a:rPr>
                      </a:br>
                      <a:r>
                        <a:rPr lang="ko-KR" altLang="en-US" sz="1400" dirty="0">
                          <a:latin typeface="+mn-ea"/>
                        </a:rPr>
                        <a:t>모바일 디바이스에서 이용할 수 있다는 것을 의미</a:t>
                      </a:r>
                    </a:p>
                    <a:p>
                      <a:pPr marL="342900" indent="-342900">
                        <a:spcAft>
                          <a:spcPts val="1200"/>
                        </a:spcAft>
                        <a:buSzPct val="120000"/>
                        <a:buBlip>
                          <a:blip r:embed="rId3"/>
                        </a:buBlip>
                      </a:pPr>
                      <a:r>
                        <a:rPr lang="ko-KR" altLang="en-US" sz="1400" dirty="0">
                          <a:latin typeface="+mn-ea"/>
                        </a:rPr>
                        <a:t>이는 </a:t>
                      </a:r>
                      <a:r>
                        <a:rPr lang="en-US" altLang="ko-KR" sz="1400" dirty="0">
                          <a:latin typeface="+mn-ea"/>
                        </a:rPr>
                        <a:t>Native App</a:t>
                      </a:r>
                      <a:r>
                        <a:rPr lang="ko-KR" altLang="en-US" sz="1400" dirty="0">
                          <a:latin typeface="+mn-ea"/>
                        </a:rPr>
                        <a:t>의 장점이 </a:t>
                      </a:r>
                      <a:r>
                        <a:rPr lang="en-US" altLang="ko-KR" sz="1400" dirty="0">
                          <a:latin typeface="+mn-ea"/>
                        </a:rPr>
                        <a:t>Web App</a:t>
                      </a:r>
                      <a:r>
                        <a:rPr lang="ko-KR" altLang="en-US" sz="1400" dirty="0">
                          <a:latin typeface="+mn-ea"/>
                        </a:rPr>
                        <a:t>나 </a:t>
                      </a:r>
                      <a:r>
                        <a:rPr lang="en-US" altLang="ko-KR" sz="1400" dirty="0">
                          <a:latin typeface="+mn-ea"/>
                        </a:rPr>
                        <a:t>Mobile Cloud App </a:t>
                      </a:r>
                      <a:r>
                        <a:rPr lang="ko-KR" altLang="en-US" sz="1400" dirty="0">
                          <a:latin typeface="+mn-ea"/>
                        </a:rPr>
                        <a:t>보다 </a:t>
                      </a:r>
                      <a:r>
                        <a:rPr lang="en-US" altLang="ko-KR" sz="1400" dirty="0">
                          <a:latin typeface="+mn-ea"/>
                        </a:rPr>
                        <a:t/>
                      </a:r>
                      <a:br>
                        <a:rPr lang="en-US" altLang="ko-KR" sz="1400" dirty="0">
                          <a:latin typeface="+mn-ea"/>
                        </a:rPr>
                      </a:br>
                      <a:r>
                        <a:rPr lang="ko-KR" altLang="en-US" sz="1400" dirty="0">
                          <a:latin typeface="+mn-ea"/>
                        </a:rPr>
                        <a:t>우위에 있다고 해석할 수 있음</a:t>
                      </a:r>
                    </a:p>
                  </a:txBody>
                  <a:tcPr marT="180000" marB="18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spcAft>
                          <a:spcPts val="1200"/>
                        </a:spcAft>
                        <a:buSzPct val="120000"/>
                        <a:buBlip>
                          <a:blip r:embed="rId3"/>
                        </a:buBlip>
                      </a:pPr>
                      <a:r>
                        <a:rPr lang="ko-KR" altLang="en-US" sz="1400" dirty="0">
                          <a:latin typeface="+mn-ea"/>
                        </a:rPr>
                        <a:t>표준 </a:t>
                      </a:r>
                      <a:r>
                        <a:rPr lang="en-US" altLang="ko-KR" sz="1400" dirty="0">
                          <a:latin typeface="+mn-ea"/>
                        </a:rPr>
                        <a:t>Web </a:t>
                      </a:r>
                      <a:r>
                        <a:rPr lang="ko-KR" altLang="en-US" sz="1400" dirty="0">
                          <a:latin typeface="+mn-ea"/>
                        </a:rPr>
                        <a:t>기술을 사용하여 </a:t>
                      </a:r>
                      <a:r>
                        <a:rPr lang="en-US" altLang="ko-KR" sz="1400" dirty="0">
                          <a:latin typeface="+mn-ea"/>
                        </a:rPr>
                        <a:t>Platform</a:t>
                      </a:r>
                      <a:r>
                        <a:rPr lang="ko-KR" altLang="en-US" sz="1400" dirty="0">
                          <a:latin typeface="+mn-ea"/>
                        </a:rPr>
                        <a:t>이나 </a:t>
                      </a:r>
                      <a:r>
                        <a:rPr lang="en-US" altLang="ko-KR" sz="1400" dirty="0">
                          <a:latin typeface="+mn-ea"/>
                        </a:rPr>
                        <a:t>Device</a:t>
                      </a:r>
                      <a:r>
                        <a:rPr lang="ko-KR" altLang="en-US" sz="1400" dirty="0">
                          <a:latin typeface="+mn-ea"/>
                        </a:rPr>
                        <a:t>에 상관 없이 사용되도록 개발된 </a:t>
                      </a:r>
                      <a:r>
                        <a:rPr lang="en-US" altLang="ko-KR" sz="1400" dirty="0">
                          <a:latin typeface="+mn-ea"/>
                        </a:rPr>
                        <a:t>Application</a:t>
                      </a:r>
                    </a:p>
                    <a:p>
                      <a:pPr marL="342900" indent="-342900">
                        <a:spcAft>
                          <a:spcPts val="1200"/>
                        </a:spcAft>
                        <a:buSzPct val="120000"/>
                        <a:buBlip>
                          <a:blip r:embed="rId3"/>
                        </a:buBlip>
                      </a:pPr>
                      <a:r>
                        <a:rPr lang="en-US" altLang="ko-KR" sz="1400" dirty="0">
                          <a:latin typeface="+mn-ea"/>
                        </a:rPr>
                        <a:t>Client-Server </a:t>
                      </a:r>
                      <a:r>
                        <a:rPr lang="ko-KR" altLang="en-US" sz="1400" dirty="0">
                          <a:latin typeface="+mn-ea"/>
                        </a:rPr>
                        <a:t>소프트웨어 </a:t>
                      </a:r>
                      <a:r>
                        <a:rPr lang="en-US" altLang="ko-KR" sz="1400" dirty="0">
                          <a:latin typeface="+mn-ea"/>
                        </a:rPr>
                        <a:t/>
                      </a:r>
                      <a:br>
                        <a:rPr lang="en-US" altLang="ko-KR" sz="1400" dirty="0">
                          <a:latin typeface="+mn-ea"/>
                        </a:rPr>
                      </a:br>
                      <a:r>
                        <a:rPr lang="ko-KR" altLang="en-US" sz="1400" dirty="0">
                          <a:latin typeface="+mn-ea"/>
                        </a:rPr>
                        <a:t>애플리케이션 </a:t>
                      </a:r>
                    </a:p>
                    <a:p>
                      <a:pPr marL="342900" indent="-342900">
                        <a:spcAft>
                          <a:spcPts val="1200"/>
                        </a:spcAft>
                        <a:buSzPct val="120000"/>
                        <a:buBlip>
                          <a:blip r:embed="rId3"/>
                        </a:buBlip>
                      </a:pPr>
                      <a:r>
                        <a:rPr lang="ko-KR" altLang="en-US" sz="1400" dirty="0">
                          <a:latin typeface="+mn-ea"/>
                        </a:rPr>
                        <a:t>프로그램은 원격 서버에 저장되고 인터넷을 통해 웹 브라우저에서 실행 예</a:t>
                      </a:r>
                      <a:r>
                        <a:rPr lang="en-US" altLang="ko-KR" sz="1400" dirty="0">
                          <a:latin typeface="+mn-ea"/>
                        </a:rPr>
                        <a:t>) </a:t>
                      </a:r>
                      <a:r>
                        <a:rPr lang="en-US" altLang="ko-KR" sz="1400" dirty="0" smtClean="0">
                          <a:latin typeface="+mn-ea"/>
                        </a:rPr>
                        <a:t>Webmail, Online Retail Sales, Online Auctions, Wikis, Instant Messaging Services </a:t>
                      </a:r>
                      <a:r>
                        <a:rPr lang="ko-KR" altLang="en-US" sz="1400" dirty="0" smtClean="0">
                          <a:latin typeface="+mn-ea"/>
                        </a:rPr>
                        <a:t>등</a:t>
                      </a:r>
                      <a:endParaRPr lang="ko-KR" altLang="en-US" sz="1400" dirty="0">
                        <a:latin typeface="+mn-ea"/>
                      </a:endParaRPr>
                    </a:p>
                  </a:txBody>
                  <a:tcPr marT="180000" marB="1800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spcAft>
                          <a:spcPts val="1200"/>
                        </a:spcAft>
                        <a:buSzPct val="120000"/>
                        <a:buBlip>
                          <a:blip r:embed="rId3"/>
                        </a:buBlip>
                      </a:pPr>
                      <a:r>
                        <a:rPr lang="en-US" altLang="ko-KR" sz="1400" dirty="0">
                          <a:latin typeface="+mn-ea"/>
                        </a:rPr>
                        <a:t>Desktop Application + Web Application</a:t>
                      </a:r>
                      <a:r>
                        <a:rPr lang="ko-KR" altLang="en-US" sz="1400" dirty="0">
                          <a:latin typeface="+mn-ea"/>
                        </a:rPr>
                        <a:t>으로 클라우드 환경에서 실행되는 애플리케이션 프로그램</a:t>
                      </a:r>
                    </a:p>
                    <a:p>
                      <a:pPr marL="342900" indent="-342900">
                        <a:spcAft>
                          <a:spcPts val="1200"/>
                        </a:spcAft>
                        <a:buSzPct val="120000"/>
                        <a:buBlip>
                          <a:blip r:embed="rId3"/>
                        </a:buBlip>
                      </a:pPr>
                      <a:r>
                        <a:rPr lang="ko-KR" altLang="en-US" sz="1400" dirty="0" smtClean="0">
                          <a:latin typeface="+mn-ea"/>
                        </a:rPr>
                        <a:t>특정 </a:t>
                      </a:r>
                      <a:r>
                        <a:rPr lang="ko-KR" altLang="en-US" sz="1400" dirty="0">
                          <a:latin typeface="+mn-ea"/>
                        </a:rPr>
                        <a:t>기기</a:t>
                      </a:r>
                      <a:r>
                        <a:rPr lang="en-US" altLang="ko-KR" sz="1400" dirty="0">
                          <a:latin typeface="+mn-ea"/>
                        </a:rPr>
                        <a:t>(Device)</a:t>
                      </a:r>
                      <a:r>
                        <a:rPr lang="ko-KR" altLang="en-US" sz="1400" dirty="0">
                          <a:latin typeface="+mn-ea"/>
                        </a:rPr>
                        <a:t>에 종속될 필요가 </a:t>
                      </a:r>
                      <a:r>
                        <a:rPr lang="ko-KR" altLang="en-US" sz="1400" dirty="0" smtClean="0">
                          <a:latin typeface="+mn-ea"/>
                        </a:rPr>
                        <a:t>없으며 </a:t>
                      </a:r>
                      <a:r>
                        <a:rPr lang="ko-KR" altLang="en-US" sz="1400" dirty="0">
                          <a:latin typeface="+mn-ea"/>
                        </a:rPr>
                        <a:t>온라인으로 쉽게 업데이트 가능</a:t>
                      </a:r>
                    </a:p>
                    <a:p>
                      <a:pPr marL="342900" indent="-342900">
                        <a:spcAft>
                          <a:spcPts val="1200"/>
                        </a:spcAft>
                        <a:buSzPct val="120000"/>
                        <a:buBlip>
                          <a:blip r:embed="rId3"/>
                        </a:buBlip>
                      </a:pPr>
                      <a:r>
                        <a:rPr lang="ko-KR" altLang="en-US" sz="1400" dirty="0">
                          <a:latin typeface="+mn-ea"/>
                        </a:rPr>
                        <a:t>사용자가 통제 가능하지만</a:t>
                      </a:r>
                      <a:r>
                        <a:rPr lang="en-US" altLang="ko-KR" sz="1400" dirty="0">
                          <a:latin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</a:rPr>
                        <a:t>사용자 컴퓨터나 저장장치의 저장공간을 </a:t>
                      </a:r>
                      <a:r>
                        <a:rPr lang="en-US" altLang="ko-KR" sz="1400" dirty="0">
                          <a:latin typeface="+mn-ea"/>
                        </a:rPr>
                        <a:t/>
                      </a:r>
                      <a:br>
                        <a:rPr lang="en-US" altLang="ko-KR" sz="1400" dirty="0">
                          <a:latin typeface="+mn-ea"/>
                        </a:rPr>
                      </a:br>
                      <a:r>
                        <a:rPr lang="ko-KR" altLang="en-US" sz="1400" dirty="0">
                          <a:latin typeface="+mn-ea"/>
                        </a:rPr>
                        <a:t>사용할 수 없음</a:t>
                      </a:r>
                      <a:endParaRPr lang="en-US" altLang="ko-KR" sz="1400" dirty="0">
                        <a:latin typeface="+mn-ea"/>
                      </a:endParaRPr>
                    </a:p>
                    <a:p>
                      <a:pPr marL="342900" indent="-342900">
                        <a:spcAft>
                          <a:spcPts val="1200"/>
                        </a:spcAft>
                        <a:buSzPct val="120000"/>
                        <a:buBlip>
                          <a:blip r:embed="rId3"/>
                        </a:buBlip>
                      </a:pPr>
                      <a:r>
                        <a:rPr lang="ko-KR" altLang="en-US" sz="1400" dirty="0">
                          <a:latin typeface="+mn-ea"/>
                        </a:rPr>
                        <a:t>잘 작성된 </a:t>
                      </a:r>
                      <a:r>
                        <a:rPr lang="en-US" altLang="ko-KR" sz="1400" dirty="0">
                          <a:latin typeface="+mn-ea"/>
                        </a:rPr>
                        <a:t>Cloud App</a:t>
                      </a:r>
                      <a:r>
                        <a:rPr lang="ko-KR" altLang="en-US" sz="1400" dirty="0">
                          <a:latin typeface="+mn-ea"/>
                        </a:rPr>
                        <a:t>은 </a:t>
                      </a:r>
                      <a:r>
                        <a:rPr lang="en-US" altLang="ko-KR" sz="1400" dirty="0">
                          <a:latin typeface="+mn-ea"/>
                        </a:rPr>
                        <a:t>Desktop App</a:t>
                      </a:r>
                      <a:r>
                        <a:rPr lang="ko-KR" altLang="en-US" sz="1400" dirty="0">
                          <a:latin typeface="+mn-ea"/>
                        </a:rPr>
                        <a:t>의 호환성과 </a:t>
                      </a:r>
                      <a:r>
                        <a:rPr lang="en-US" altLang="ko-KR" sz="1400" dirty="0">
                          <a:latin typeface="+mn-ea"/>
                        </a:rPr>
                        <a:t>Web App</a:t>
                      </a:r>
                      <a:r>
                        <a:rPr lang="ko-KR" altLang="en-US" sz="1400" dirty="0">
                          <a:latin typeface="+mn-ea"/>
                        </a:rPr>
                        <a:t>의 </a:t>
                      </a:r>
                      <a:r>
                        <a:rPr lang="en-US" altLang="ko-KR" sz="1400" dirty="0">
                          <a:latin typeface="+mn-ea"/>
                        </a:rPr>
                        <a:t/>
                      </a:r>
                      <a:br>
                        <a:rPr lang="en-US" altLang="ko-KR" sz="1400" dirty="0">
                          <a:latin typeface="+mn-ea"/>
                        </a:rPr>
                      </a:br>
                      <a:r>
                        <a:rPr lang="ko-KR" altLang="en-US" sz="1400" dirty="0">
                          <a:latin typeface="+mn-ea"/>
                        </a:rPr>
                        <a:t>휴대성을 모두 제공</a:t>
                      </a:r>
                    </a:p>
                  </a:txBody>
                  <a:tcPr marT="180000" marB="1800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96856525"/>
                  </a:ext>
                </a:extLst>
              </a:tr>
            </a:tbl>
          </a:graphicData>
        </a:graphic>
      </p:graphicFrame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xmlns="" id="{E43635E6-80DA-4D22-AC24-E0580FFFA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fld id="{2FF31CB8-EE0B-4A6A-8561-904A0AB35B79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/>
              <a:t>22</a:t>
            </a:fld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748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1469"/>
            <a:ext cx="4306500" cy="332399"/>
          </a:xfrm>
        </p:spPr>
        <p:txBody>
          <a:bodyPr/>
          <a:lstStyle/>
          <a:p>
            <a:r>
              <a:rPr lang="en-US" altLang="ko-KR" dirty="0"/>
              <a:t>Cloud Native Application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985"/>
            <a:ext cx="8980272" cy="276999"/>
          </a:xfrm>
        </p:spPr>
        <p:txBody>
          <a:bodyPr/>
          <a:lstStyle/>
          <a:p>
            <a:r>
              <a:rPr lang="en-US" altLang="ko-KR" b="0" dirty="0">
                <a:latin typeface="+mj-ea"/>
                <a:ea typeface="+mj-ea"/>
              </a:rPr>
              <a:t>Cloud Native Application </a:t>
            </a:r>
            <a:r>
              <a:rPr lang="ko-KR" altLang="en-US" b="0" dirty="0">
                <a:latin typeface="+mj-ea"/>
                <a:ea typeface="+mj-ea"/>
              </a:rPr>
              <a:t>개념</a:t>
            </a:r>
            <a:endParaRPr lang="en-US" altLang="ko-KR" b="0" dirty="0">
              <a:latin typeface="+mj-ea"/>
              <a:ea typeface="+mj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02</a:t>
            </a:r>
            <a:endParaRPr lang="ko-KR" altLang="en-US" dirty="0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xmlns="" id="{BC0F0E3A-F79E-47A9-9CF7-14F2C8335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fld id="{2FF31CB8-EE0B-4A6A-8561-904A0AB35B79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/>
              <a:t>23</a:t>
            </a:fld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F32CE99D-37B8-4D2E-866C-28110680493D}"/>
              </a:ext>
            </a:extLst>
          </p:cNvPr>
          <p:cNvSpPr/>
          <p:nvPr/>
        </p:nvSpPr>
        <p:spPr>
          <a:xfrm>
            <a:off x="344489" y="1570745"/>
            <a:ext cx="9213046" cy="2369880"/>
          </a:xfrm>
          <a:prstGeom prst="rect">
            <a:avLst/>
          </a:prstGeom>
          <a:solidFill>
            <a:schemeClr val="bg1">
              <a:alpha val="99000"/>
            </a:schemeClr>
          </a:solidFill>
        </p:spPr>
        <p:txBody>
          <a:bodyPr wrap="square" anchor="ctr">
            <a:spAutoFit/>
          </a:bodyPr>
          <a:lstStyle/>
          <a:p>
            <a:pPr marL="342900" indent="-342900">
              <a:spcAft>
                <a:spcPts val="1200"/>
              </a:spcAft>
              <a:buSzPct val="120000"/>
              <a:buBlip>
                <a:blip r:embed="rId3"/>
              </a:buBlip>
            </a:pPr>
            <a:r>
              <a:rPr lang="ko-KR" altLang="en-US" dirty="0">
                <a:latin typeface="+mn-ea"/>
              </a:rPr>
              <a:t>클라우드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환경에 최적화 되어 서비스 되도록 개발된 애플리케이션</a:t>
            </a:r>
            <a:endParaRPr lang="en-US" altLang="ko-KR" dirty="0">
              <a:latin typeface="+mn-ea"/>
            </a:endParaRPr>
          </a:p>
          <a:p>
            <a:pPr marL="342900" indent="-342900">
              <a:spcAft>
                <a:spcPts val="1200"/>
              </a:spcAft>
              <a:buSzPct val="120000"/>
              <a:buBlip>
                <a:blip r:embed="rId3"/>
              </a:buBlip>
            </a:pPr>
            <a:r>
              <a:rPr lang="en-US" altLang="ko-KR" dirty="0">
                <a:latin typeface="+mn-ea"/>
              </a:rPr>
              <a:t>Cloud Native Application</a:t>
            </a:r>
            <a:r>
              <a:rPr lang="ko-KR" altLang="en-US" dirty="0">
                <a:latin typeface="+mn-ea"/>
              </a:rPr>
              <a:t>의 핵심은 </a:t>
            </a:r>
            <a:r>
              <a:rPr lang="ko-KR" altLang="en-US" dirty="0">
                <a:solidFill>
                  <a:srgbClr val="21569E"/>
                </a:solidFill>
                <a:latin typeface="+mn-ea"/>
              </a:rPr>
              <a:t>서비스</a:t>
            </a:r>
            <a:endParaRPr lang="en-US" altLang="ko-KR" dirty="0">
              <a:solidFill>
                <a:srgbClr val="21569E"/>
              </a:solidFill>
              <a:latin typeface="+mn-ea"/>
            </a:endParaRPr>
          </a:p>
          <a:p>
            <a:pPr marL="720000" indent="-342900">
              <a:spcAft>
                <a:spcPts val="1200"/>
              </a:spcAft>
              <a:buSzPct val="1200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클라우드 기반으로 애플리케이션을 여러 개의 서로 독립적인 기능을 하는 서비스로 구분 </a:t>
            </a:r>
          </a:p>
          <a:p>
            <a:pPr marL="720000" indent="-342900">
              <a:spcAft>
                <a:spcPts val="1200"/>
              </a:spcAft>
              <a:buSzPct val="1200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서비스들을 어떻게 구성하고 어떻게 연결하고 어떻게 관리하느냐가 관건 </a:t>
            </a:r>
          </a:p>
          <a:p>
            <a:pPr marL="720000" indent="-342900">
              <a:spcAft>
                <a:spcPts val="1200"/>
              </a:spcAft>
              <a:buSzPct val="1200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서비스들을 묶어서 하나의 통합된 ‘비즈니스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서비스’를</a:t>
            </a:r>
            <a:r>
              <a:rPr lang="ko-KR" altLang="en-US" dirty="0">
                <a:latin typeface="+mn-ea"/>
              </a:rPr>
              <a:t> 할 수 있도록 하기 위한 다양한 기능과 기술 필요</a:t>
            </a:r>
            <a:endParaRPr lang="en-US" altLang="ko-KR" dirty="0">
              <a:latin typeface="+mn-ea"/>
            </a:endParaRPr>
          </a:p>
        </p:txBody>
      </p:sp>
      <p:sp>
        <p:nvSpPr>
          <p:cNvPr id="31" name="모서리가 둥근 직사각형 35">
            <a:extLst>
              <a:ext uri="{FF2B5EF4-FFF2-40B4-BE49-F238E27FC236}">
                <a16:creationId xmlns:a16="http://schemas.microsoft.com/office/drawing/2014/main" xmlns="" id="{1A564583-15AE-4D4F-8620-E1E17A6F97D1}"/>
              </a:ext>
            </a:extLst>
          </p:cNvPr>
          <p:cNvSpPr/>
          <p:nvPr/>
        </p:nvSpPr>
        <p:spPr>
          <a:xfrm>
            <a:off x="502285" y="4167387"/>
            <a:ext cx="8801106" cy="2210042"/>
          </a:xfrm>
          <a:prstGeom prst="roundRect">
            <a:avLst>
              <a:gd name="adj" fmla="val 639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b" anchorCtr="0"/>
          <a:lstStyle/>
          <a:p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        출처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: “A Cloud-native Application Reference Model for Enterprise Architects”,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ClouNS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764B6CB6-9A71-4901-85D3-33F5ACAAB606}"/>
              </a:ext>
            </a:extLst>
          </p:cNvPr>
          <p:cNvSpPr/>
          <p:nvPr/>
        </p:nvSpPr>
        <p:spPr>
          <a:xfrm>
            <a:off x="993138" y="4281652"/>
            <a:ext cx="7957915" cy="163121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spcAft>
                <a:spcPts val="1200"/>
              </a:spcAft>
              <a:buSzPct val="120000"/>
              <a:buBlip>
                <a:blip r:embed="rId3"/>
              </a:buBlip>
            </a:pPr>
            <a:r>
              <a:rPr lang="en-US" altLang="ko-KR" dirty="0">
                <a:latin typeface="+mn-ea"/>
              </a:rPr>
              <a:t>Cloud-Native Application</a:t>
            </a:r>
            <a:r>
              <a:rPr lang="ko-KR" altLang="en-US" dirty="0">
                <a:latin typeface="+mn-ea"/>
              </a:rPr>
              <a:t>은 최소의 상태</a:t>
            </a:r>
            <a:r>
              <a:rPr lang="en-US" altLang="ko-KR" dirty="0">
                <a:latin typeface="+mn-ea"/>
              </a:rPr>
              <a:t>(Stateful) </a:t>
            </a:r>
            <a:r>
              <a:rPr lang="ko-KR" altLang="en-US" dirty="0">
                <a:latin typeface="+mn-ea"/>
              </a:rPr>
              <a:t>컴포넌트들이 격리된 상태의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마이크로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서비스로 구성되며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각각의 서비스는 분산되고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탄력적이며 수평적 확장성 있는 시스템으로 구성됨</a:t>
            </a:r>
            <a:r>
              <a:rPr lang="en-US" altLang="ko-KR" dirty="0">
                <a:latin typeface="+mn-ea"/>
              </a:rPr>
              <a:t>. </a:t>
            </a:r>
          </a:p>
          <a:p>
            <a:pPr marL="342900" indent="-342900">
              <a:spcAft>
                <a:spcPts val="1200"/>
              </a:spcAft>
              <a:buSzPct val="120000"/>
              <a:buBlip>
                <a:blip r:embed="rId3"/>
              </a:buBlip>
            </a:pPr>
            <a:r>
              <a:rPr lang="ko-KR" altLang="en-US" dirty="0">
                <a:latin typeface="+mn-ea"/>
              </a:rPr>
              <a:t>또한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애플리케이션과 각각의 독립적인 배포 단위는 클라우드 중심의 디자인 패턴들과 셀프서비스 가능한 탄력적인 플랫폼에서 운영되도록 설계되어 있음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9391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1469"/>
            <a:ext cx="4306500" cy="332399"/>
          </a:xfrm>
        </p:spPr>
        <p:txBody>
          <a:bodyPr/>
          <a:lstStyle/>
          <a:p>
            <a:r>
              <a:rPr lang="en-US" altLang="ko-KR" dirty="0"/>
              <a:t>Cloud Native Application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985"/>
            <a:ext cx="8980272" cy="276999"/>
          </a:xfrm>
        </p:spPr>
        <p:txBody>
          <a:bodyPr/>
          <a:lstStyle/>
          <a:p>
            <a:r>
              <a:rPr lang="ko-KR" altLang="en-US" b="0" dirty="0">
                <a:latin typeface="+mj-ea"/>
                <a:ea typeface="+mj-ea"/>
              </a:rPr>
              <a:t>애플리케이션 아키텍처 비교</a:t>
            </a:r>
            <a:endParaRPr lang="en-US" altLang="ko-KR" b="0" dirty="0">
              <a:latin typeface="+mj-ea"/>
              <a:ea typeface="+mj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02</a:t>
            </a:r>
            <a:endParaRPr lang="ko-KR" altLang="en-US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8E176871-425D-4BD9-8CF4-8EFAFD3FE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41760"/>
              </p:ext>
            </p:extLst>
          </p:nvPr>
        </p:nvGraphicFramePr>
        <p:xfrm>
          <a:off x="289560" y="1611461"/>
          <a:ext cx="9213049" cy="43769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4129">
                  <a:extLst>
                    <a:ext uri="{9D8B030D-6E8A-4147-A177-3AD203B41FA5}">
                      <a16:colId xmlns:a16="http://schemas.microsoft.com/office/drawing/2014/main" xmlns="" val="3628323657"/>
                    </a:ext>
                  </a:extLst>
                </a:gridCol>
                <a:gridCol w="3984460">
                  <a:extLst>
                    <a:ext uri="{9D8B030D-6E8A-4147-A177-3AD203B41FA5}">
                      <a16:colId xmlns:a16="http://schemas.microsoft.com/office/drawing/2014/main" xmlns="" val="121747818"/>
                    </a:ext>
                  </a:extLst>
                </a:gridCol>
                <a:gridCol w="3984460">
                  <a:extLst>
                    <a:ext uri="{9D8B030D-6E8A-4147-A177-3AD203B41FA5}">
                      <a16:colId xmlns:a16="http://schemas.microsoft.com/office/drawing/2014/main" xmlns="" val="1273110999"/>
                    </a:ext>
                  </a:extLst>
                </a:gridCol>
              </a:tblGrid>
              <a:tr h="486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전통적인 애플리케이션 아키텍처의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클라우드 네이티브 애플리케이션 아키텍처의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7850854"/>
                  </a:ext>
                </a:extLst>
              </a:tr>
              <a:tr h="4863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확장 방법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Scale Up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Scale Out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96856525"/>
                  </a:ext>
                </a:extLst>
              </a:tr>
              <a:tr h="4863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구조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단일구조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 &amp; </a:t>
                      </a:r>
                      <a:r>
                        <a:rPr lang="ko-KR" altLang="en-US" sz="1400" baseline="0" dirty="0">
                          <a:latin typeface="+mn-ea"/>
                          <a:ea typeface="+mn-ea"/>
                        </a:rPr>
                        <a:t>계층형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Monolithic &amp; Layered)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분산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&amp; Microservices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94576118"/>
                  </a:ext>
                </a:extLst>
              </a:tr>
              <a:tr h="4863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상태관리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Stateful - steady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Stateless – fluid and ephemeral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42353730"/>
                  </a:ext>
                </a:extLst>
              </a:tr>
              <a:tr h="4863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확장성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인프라 종속적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&amp;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고정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인프라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>
                          <a:latin typeface="+mn-ea"/>
                          <a:ea typeface="+mn-ea"/>
                        </a:rPr>
                        <a:t>고정된 용량</a:t>
                      </a:r>
                      <a:endParaRPr lang="en-US" altLang="ko-KR" sz="140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인프라와 무관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&amp;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유연한 인프라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유연한 용량</a:t>
                      </a:r>
                      <a:endParaRPr lang="en-US" altLang="ko-KR" sz="140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78329288"/>
                  </a:ext>
                </a:extLst>
              </a:tr>
              <a:tr h="4863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종속성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대기시간 불허용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단단한 결합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대기시간 허용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느슨한 결합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47898459"/>
                  </a:ext>
                </a:extLst>
              </a:tr>
              <a:tr h="4863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인프라 지원 가용성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인프라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중복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앱 지원 가용성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복원력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49088584"/>
                  </a:ext>
                </a:extLst>
              </a:tr>
              <a:tr h="4863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복구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수동 빌드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배치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수동 오류 복구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자동 복구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02220072"/>
                  </a:ext>
                </a:extLst>
              </a:tr>
              <a:tr h="4863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백업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이중화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Active/Passive/DR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Active/Active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12278410"/>
                  </a:ext>
                </a:extLst>
              </a:tr>
            </a:tbl>
          </a:graphicData>
        </a:graphic>
      </p:graphicFrame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xmlns="" id="{E43635E6-80DA-4D22-AC24-E0580FFFA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fld id="{2FF31CB8-EE0B-4A6A-8561-904A0AB35B79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/>
              <a:t>24</a:t>
            </a:fld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2709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2FF31CB8-EE0B-4A6A-8561-904A0AB35B79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1469"/>
            <a:ext cx="4255652" cy="332399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Cloud Native Application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0" dirty="0">
                <a:latin typeface="+mj-ea"/>
                <a:ea typeface="+mj-ea"/>
              </a:rPr>
              <a:t>Cloud Native Application</a:t>
            </a:r>
            <a:r>
              <a:rPr lang="ko-KR" altLang="en-US" b="0" dirty="0">
                <a:latin typeface="+mj-ea"/>
                <a:ea typeface="+mj-ea"/>
              </a:rPr>
              <a:t> 개발 원칙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mtClean="0"/>
              <a:t>02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1ABD12C-3B16-4160-888D-12339B784693}"/>
              </a:ext>
            </a:extLst>
          </p:cNvPr>
          <p:cNvSpPr txBox="1"/>
          <p:nvPr/>
        </p:nvSpPr>
        <p:spPr>
          <a:xfrm>
            <a:off x="561600" y="6527294"/>
            <a:ext cx="234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출처 </a:t>
            </a:r>
            <a:r>
              <a:rPr lang="en-US" altLang="ko-KR" sz="1400" dirty="0">
                <a:latin typeface="+mn-ea"/>
              </a:rPr>
              <a:t>: https://12factor.net/</a:t>
            </a:r>
          </a:p>
        </p:txBody>
      </p:sp>
      <p:graphicFrame>
        <p:nvGraphicFramePr>
          <p:cNvPr id="83" name="표 82">
            <a:extLst>
              <a:ext uri="{FF2B5EF4-FFF2-40B4-BE49-F238E27FC236}">
                <a16:creationId xmlns:a16="http://schemas.microsoft.com/office/drawing/2014/main" xmlns="" id="{34C47CEB-CF34-4F44-8D45-C105A84C8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469843"/>
              </p:ext>
            </p:extLst>
          </p:nvPr>
        </p:nvGraphicFramePr>
        <p:xfrm>
          <a:off x="645644" y="1523708"/>
          <a:ext cx="8531912" cy="9232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2978">
                  <a:extLst>
                    <a:ext uri="{9D8B030D-6E8A-4147-A177-3AD203B41FA5}">
                      <a16:colId xmlns:a16="http://schemas.microsoft.com/office/drawing/2014/main" xmlns="" val="3628323657"/>
                    </a:ext>
                  </a:extLst>
                </a:gridCol>
                <a:gridCol w="2132978">
                  <a:extLst>
                    <a:ext uri="{9D8B030D-6E8A-4147-A177-3AD203B41FA5}">
                      <a16:colId xmlns:a16="http://schemas.microsoft.com/office/drawing/2014/main" xmlns="" val="962455161"/>
                    </a:ext>
                  </a:extLst>
                </a:gridCol>
                <a:gridCol w="2132978">
                  <a:extLst>
                    <a:ext uri="{9D8B030D-6E8A-4147-A177-3AD203B41FA5}">
                      <a16:colId xmlns:a16="http://schemas.microsoft.com/office/drawing/2014/main" xmlns="" val="429910239"/>
                    </a:ext>
                  </a:extLst>
                </a:gridCol>
                <a:gridCol w="2132978">
                  <a:extLst>
                    <a:ext uri="{9D8B030D-6E8A-4147-A177-3AD203B41FA5}">
                      <a16:colId xmlns:a16="http://schemas.microsoft.com/office/drawing/2014/main" xmlns="" val="121747818"/>
                    </a:ext>
                  </a:extLst>
                </a:gridCol>
              </a:tblGrid>
              <a:tr h="397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Container </a:t>
                      </a:r>
                      <a:r>
                        <a:rPr lang="ko-KR" altLang="en-US" sz="1600" b="0" spc="-8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느슨한 결합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7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독립적</a:t>
                      </a:r>
                      <a:r>
                        <a:rPr lang="en-US" altLang="ko-KR" sz="1600" b="0" spc="-7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0" spc="-7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자율적</a:t>
                      </a:r>
                      <a:endParaRPr lang="en-US" altLang="ko-KR" sz="1600" b="0" spc="-7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CI/CD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7850854"/>
                  </a:ext>
                </a:extLst>
              </a:tr>
              <a:tr h="525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Stateless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Http, Rest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Bind/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분산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DevOps,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83967346"/>
                  </a:ext>
                </a:extLst>
              </a:tr>
            </a:tbl>
          </a:graphicData>
        </a:graphic>
      </p:graphicFrame>
      <p:grpSp>
        <p:nvGrpSpPr>
          <p:cNvPr id="49" name="그룹 48">
            <a:extLst>
              <a:ext uri="{FF2B5EF4-FFF2-40B4-BE49-F238E27FC236}">
                <a16:creationId xmlns:a16="http://schemas.microsoft.com/office/drawing/2014/main" xmlns="" id="{DE7027A4-896A-4647-8978-9025E59743C9}"/>
              </a:ext>
            </a:extLst>
          </p:cNvPr>
          <p:cNvGrpSpPr/>
          <p:nvPr/>
        </p:nvGrpSpPr>
        <p:grpSpPr>
          <a:xfrm>
            <a:off x="4153771" y="3644678"/>
            <a:ext cx="1828080" cy="1929470"/>
            <a:chOff x="3833615" y="3674376"/>
            <a:chExt cx="2197371" cy="221664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92159B9A-3B2F-427F-81C7-252F2867681D}"/>
                </a:ext>
              </a:extLst>
            </p:cNvPr>
            <p:cNvSpPr/>
            <p:nvPr/>
          </p:nvSpPr>
          <p:spPr>
            <a:xfrm>
              <a:off x="3875015" y="3674376"/>
              <a:ext cx="2155971" cy="2155971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n-ea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063C40BA-1FE0-4F75-86DF-C29129108AF8}"/>
                </a:ext>
              </a:extLst>
            </p:cNvPr>
            <p:cNvSpPr/>
            <p:nvPr/>
          </p:nvSpPr>
          <p:spPr>
            <a:xfrm rot="1818413">
              <a:off x="3833615" y="3735046"/>
              <a:ext cx="2155971" cy="2155971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n-ea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358869F1-0485-4973-8CEF-462B24BB5A15}"/>
                </a:ext>
              </a:extLst>
            </p:cNvPr>
            <p:cNvSpPr/>
            <p:nvPr/>
          </p:nvSpPr>
          <p:spPr>
            <a:xfrm rot="19973789">
              <a:off x="3875014" y="3695147"/>
              <a:ext cx="2155971" cy="2155971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n-ea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43975630-3EF8-408F-B326-105F8487B49F}"/>
              </a:ext>
            </a:extLst>
          </p:cNvPr>
          <p:cNvSpPr txBox="1"/>
          <p:nvPr/>
        </p:nvSpPr>
        <p:spPr>
          <a:xfrm>
            <a:off x="2244780" y="2990608"/>
            <a:ext cx="2364297" cy="390326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1. Codebase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7AB72C9E-707E-4988-85A8-E9EACCA93EBE}"/>
              </a:ext>
            </a:extLst>
          </p:cNvPr>
          <p:cNvSpPr txBox="1"/>
          <p:nvPr/>
        </p:nvSpPr>
        <p:spPr>
          <a:xfrm>
            <a:off x="1659406" y="3472755"/>
            <a:ext cx="2364297" cy="390326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2. </a:t>
            </a:r>
            <a:r>
              <a:rPr lang="en-US" altLang="ko-KR" sz="16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Dependencies</a:t>
            </a:r>
            <a:endParaRPr lang="en-US" altLang="ko-KR" sz="1600" dirty="0">
              <a:latin typeface="+mn-ea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5C6BB9AA-0469-474C-8EA2-F76CB6FE6BDD}"/>
              </a:ext>
            </a:extLst>
          </p:cNvPr>
          <p:cNvSpPr txBox="1"/>
          <p:nvPr/>
        </p:nvSpPr>
        <p:spPr>
          <a:xfrm>
            <a:off x="1330386" y="4029776"/>
            <a:ext cx="2364297" cy="390326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3. </a:t>
            </a:r>
            <a:r>
              <a:rPr lang="en-US" altLang="ko-KR" sz="16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Config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FD2B2E51-E5E0-4346-A57C-05F6A4C39743}"/>
              </a:ext>
            </a:extLst>
          </p:cNvPr>
          <p:cNvSpPr txBox="1"/>
          <p:nvPr/>
        </p:nvSpPr>
        <p:spPr>
          <a:xfrm>
            <a:off x="1330385" y="4795488"/>
            <a:ext cx="2364297" cy="390326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4. </a:t>
            </a:r>
            <a:r>
              <a:rPr lang="en-US" altLang="ko-KR" sz="16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Backing Services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C757857D-EDC0-4E32-B338-B955986F3304}"/>
              </a:ext>
            </a:extLst>
          </p:cNvPr>
          <p:cNvSpPr txBox="1"/>
          <p:nvPr/>
        </p:nvSpPr>
        <p:spPr>
          <a:xfrm>
            <a:off x="1728391" y="5369022"/>
            <a:ext cx="2364297" cy="390326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5. </a:t>
            </a:r>
            <a:r>
              <a:rPr lang="en-US" altLang="ko-KR" sz="16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Build, Release, Run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7458CEF4-25B3-42E8-B49A-BECA7AF080D6}"/>
              </a:ext>
            </a:extLst>
          </p:cNvPr>
          <p:cNvSpPr txBox="1"/>
          <p:nvPr/>
        </p:nvSpPr>
        <p:spPr>
          <a:xfrm>
            <a:off x="2371572" y="5878271"/>
            <a:ext cx="2364297" cy="390326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6. </a:t>
            </a:r>
            <a:r>
              <a:rPr lang="en-US" altLang="ko-KR" sz="16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Stateless Processes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27E32CF9-5E35-4D76-88A5-8CCB3CE6D448}"/>
              </a:ext>
            </a:extLst>
          </p:cNvPr>
          <p:cNvSpPr txBox="1"/>
          <p:nvPr/>
        </p:nvSpPr>
        <p:spPr>
          <a:xfrm>
            <a:off x="5501361" y="2984732"/>
            <a:ext cx="2364297" cy="390326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12.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Admin processes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4AA0B156-646D-47BB-87B3-E355EACD4234}"/>
              </a:ext>
            </a:extLst>
          </p:cNvPr>
          <p:cNvSpPr txBox="1"/>
          <p:nvPr/>
        </p:nvSpPr>
        <p:spPr>
          <a:xfrm>
            <a:off x="6098136" y="3472755"/>
            <a:ext cx="2364297" cy="390326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11.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Logs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301BC430-7D05-4807-889C-D49AE7B79166}"/>
              </a:ext>
            </a:extLst>
          </p:cNvPr>
          <p:cNvSpPr txBox="1"/>
          <p:nvPr/>
        </p:nvSpPr>
        <p:spPr>
          <a:xfrm>
            <a:off x="6415553" y="4029776"/>
            <a:ext cx="2364297" cy="390326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10.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Dev/Prod Parity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F7A823DB-89EF-4B57-84DD-0C5DBD2F7C56}"/>
              </a:ext>
            </a:extLst>
          </p:cNvPr>
          <p:cNvSpPr txBox="1"/>
          <p:nvPr/>
        </p:nvSpPr>
        <p:spPr>
          <a:xfrm>
            <a:off x="6454003" y="4795488"/>
            <a:ext cx="2364297" cy="390326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9.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Disposability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4C54B83D-C033-4752-A17F-D8CF14E97F26}"/>
              </a:ext>
            </a:extLst>
          </p:cNvPr>
          <p:cNvSpPr txBox="1"/>
          <p:nvPr/>
        </p:nvSpPr>
        <p:spPr>
          <a:xfrm>
            <a:off x="6146361" y="5369022"/>
            <a:ext cx="2364297" cy="390326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8.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Concurrency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2A6593FF-000D-47B1-A1DB-F70BA20D3D6F}"/>
              </a:ext>
            </a:extLst>
          </p:cNvPr>
          <p:cNvSpPr txBox="1"/>
          <p:nvPr/>
        </p:nvSpPr>
        <p:spPr>
          <a:xfrm>
            <a:off x="5492103" y="5878271"/>
            <a:ext cx="2364297" cy="39032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7. </a:t>
            </a:r>
            <a:r>
              <a:rPr lang="en-US" altLang="ko-KR" sz="16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Port Binding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xmlns="" id="{26495F74-2670-47F3-AE2C-30C0AEABF41F}"/>
              </a:ext>
            </a:extLst>
          </p:cNvPr>
          <p:cNvSpPr/>
          <p:nvPr/>
        </p:nvSpPr>
        <p:spPr>
          <a:xfrm>
            <a:off x="347737" y="2594482"/>
            <a:ext cx="9042792" cy="369332"/>
          </a:xfrm>
          <a:prstGeom prst="rect">
            <a:avLst/>
          </a:prstGeom>
          <a:solidFill>
            <a:schemeClr val="bg1">
              <a:alpha val="99000"/>
            </a:schemeClr>
          </a:solidFill>
        </p:spPr>
        <p:txBody>
          <a:bodyPr wrap="square" anchor="ctr">
            <a:spAutoFit/>
          </a:bodyPr>
          <a:lstStyle/>
          <a:p>
            <a:pPr marL="342900" indent="-342900">
              <a:spcAft>
                <a:spcPts val="1200"/>
              </a:spcAft>
              <a:buSzPct val="120000"/>
              <a:buBlip>
                <a:blip r:embed="rId3"/>
              </a:buBlip>
            </a:pPr>
            <a:r>
              <a:rPr lang="en-US" altLang="ko-KR" dirty="0">
                <a:latin typeface="+mn-ea"/>
              </a:rPr>
              <a:t>12 Factors</a:t>
            </a:r>
          </a:p>
        </p:txBody>
      </p:sp>
    </p:spTree>
    <p:extLst>
      <p:ext uri="{BB962C8B-B14F-4D97-AF65-F5344CB8AC3E}">
        <p14:creationId xmlns:p14="http://schemas.microsoft.com/office/powerpoint/2010/main" val="64727862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985"/>
            <a:ext cx="8980272" cy="276999"/>
          </a:xfrm>
        </p:spPr>
        <p:txBody>
          <a:bodyPr/>
          <a:lstStyle/>
          <a:p>
            <a:pPr lvl="0">
              <a:defRPr/>
            </a:pPr>
            <a:r>
              <a:rPr lang="en-US" altLang="ko-KR" b="0" dirty="0">
                <a:latin typeface="+mj-ea"/>
                <a:ea typeface="+mj-ea"/>
              </a:rPr>
              <a:t>Cloud Native Application</a:t>
            </a:r>
            <a:r>
              <a:rPr lang="ko-KR" altLang="en-US" b="0" dirty="0">
                <a:latin typeface="+mj-ea"/>
                <a:ea typeface="+mj-ea"/>
              </a:rPr>
              <a:t> 개발 원칙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4048352" cy="333233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Cloud Native Application</a:t>
            </a:r>
            <a:r>
              <a:rPr lang="ko-KR" altLang="en-US" dirty="0">
                <a:latin typeface="+mj-ea"/>
                <a:ea typeface="+mj-ea"/>
              </a:rPr>
              <a:t>이란</a:t>
            </a:r>
            <a:r>
              <a:rPr lang="en-US" altLang="ko-KR" dirty="0">
                <a:latin typeface="+mj-ea"/>
                <a:ea typeface="+mj-ea"/>
              </a:rPr>
              <a:t>?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6835" y="511552"/>
            <a:ext cx="425450" cy="276999"/>
          </a:xfrm>
        </p:spPr>
        <p:txBody>
          <a:bodyPr/>
          <a:lstStyle/>
          <a:p>
            <a:pPr lvl="0">
              <a:defRPr/>
            </a:pPr>
            <a:r>
              <a:rPr lang="en-US" altLang="ko-KR" smtClean="0">
                <a:latin typeface="+mj-ea"/>
                <a:ea typeface="+mj-ea"/>
              </a:rPr>
              <a:t>02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xmlns="" id="{5236774B-623D-46A3-998D-8E2908E65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fld id="{2FF31CB8-EE0B-4A6A-8561-904A0AB35B79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/>
              <a:t>26</a:t>
            </a:fld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텍스트 개체 틀 7">
            <a:extLst>
              <a:ext uri="{FF2B5EF4-FFF2-40B4-BE49-F238E27FC236}">
                <a16:creationId xmlns:a16="http://schemas.microsoft.com/office/drawing/2014/main" xmlns="" id="{97C3B147-53D7-4BE9-9C9F-2F624F81FDA3}"/>
              </a:ext>
            </a:extLst>
          </p:cNvPr>
          <p:cNvSpPr txBox="1"/>
          <p:nvPr/>
        </p:nvSpPr>
        <p:spPr>
          <a:xfrm>
            <a:off x="344489" y="1570724"/>
            <a:ext cx="9217022" cy="408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anchor="ctr">
            <a:noAutofit/>
          </a:bodyPr>
          <a:lstStyle>
            <a:defPPr>
              <a:defRPr lang="en-US"/>
            </a:defPPr>
            <a:lvl1pPr indent="0" algn="ctr" defTabSz="914400" latinLnBrk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돋움체 Medium"/>
                <a:ea typeface="KoPub돋움체 Medium"/>
              </a:defRPr>
            </a:lvl1pPr>
            <a:lvl2pPr marL="685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KoPub돋움체 Medium"/>
                <a:ea typeface="KoPub돋움체 Medium"/>
              </a:defRPr>
            </a:lvl2pPr>
            <a:lvl3pPr marL="1143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KoPub돋움체 Medium"/>
                <a:ea typeface="KoPub돋움체 Medium"/>
              </a:defRPr>
            </a:lvl3pPr>
            <a:lvl4pPr marL="1600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4pPr>
            <a:lvl5pPr marL="20574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9pPr>
          </a:lstStyle>
          <a:p>
            <a:pPr>
              <a:defRPr/>
            </a:pPr>
            <a:r>
              <a:rPr lang="en-US" altLang="ko-KR" kern="0" spc="-50" dirty="0">
                <a:ln>
                  <a:noFill/>
                </a:ln>
                <a:effectLst/>
                <a:latin typeface="+mn-ea"/>
                <a:ea typeface="+mn-ea"/>
                <a:cs typeface="Arial" pitchFamily="34" charset="0"/>
              </a:rPr>
              <a:t>1. </a:t>
            </a:r>
            <a:r>
              <a:rPr lang="ko-KR" altLang="en-US" kern="0" spc="-50" dirty="0">
                <a:ln>
                  <a:noFill/>
                </a:ln>
                <a:effectLst/>
                <a:latin typeface="+mn-ea"/>
                <a:ea typeface="+mn-ea"/>
                <a:cs typeface="Arial" pitchFamily="34" charset="0"/>
              </a:rPr>
              <a:t>코드 베이스</a:t>
            </a:r>
            <a:endParaRPr lang="en-US" altLang="ko-KR" dirty="0">
              <a:effectLst/>
              <a:latin typeface="+mn-ea"/>
              <a:ea typeface="+mn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02B72B3D-A9EB-4CFA-A37C-125960DE35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90427" y="3015225"/>
            <a:ext cx="2971429" cy="247619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2D39855-13BD-463A-9554-F3856B3C5373}"/>
              </a:ext>
            </a:extLst>
          </p:cNvPr>
          <p:cNvSpPr txBox="1"/>
          <p:nvPr/>
        </p:nvSpPr>
        <p:spPr>
          <a:xfrm>
            <a:off x="5217953" y="2376000"/>
            <a:ext cx="4001548" cy="742671"/>
          </a:xfrm>
          <a:prstGeom prst="roundRect">
            <a:avLst>
              <a:gd name="adj" fmla="val 21444"/>
            </a:avLst>
          </a:prstGeom>
          <a:solidFill>
            <a:schemeClr val="bg2"/>
          </a:solidFill>
        </p:spPr>
        <p:txBody>
          <a:bodyPr wrap="square" rtlCol="0" anchor="ctr">
            <a:noAutofit/>
          </a:bodyPr>
          <a:lstStyle/>
          <a:p>
            <a:pPr algn="ctr">
              <a:buSzPct val="120000"/>
            </a:pPr>
            <a:r>
              <a:rPr lang="ko-KR" altLang="en-US" dirty="0">
                <a:latin typeface="+mn-ea"/>
              </a:rPr>
              <a:t>버전 관리가 가능한 하나의 코드베이스와 </a:t>
            </a:r>
            <a:endParaRPr lang="en-US" altLang="ko-KR" dirty="0">
              <a:latin typeface="+mn-ea"/>
            </a:endParaRPr>
          </a:p>
          <a:p>
            <a:pPr algn="ctr">
              <a:buSzPct val="120000"/>
            </a:pPr>
            <a:r>
              <a:rPr lang="ko-KR" altLang="en-US" dirty="0">
                <a:latin typeface="+mn-ea"/>
              </a:rPr>
              <a:t>이를 이용한 다양한 배포</a:t>
            </a:r>
            <a:endParaRPr lang="en-US" altLang="ko-KR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5D5047C-06C7-47AE-97F3-EF56D602602F}"/>
              </a:ext>
            </a:extLst>
          </p:cNvPr>
          <p:cNvSpPr txBox="1"/>
          <p:nvPr/>
        </p:nvSpPr>
        <p:spPr>
          <a:xfrm>
            <a:off x="5217953" y="3348000"/>
            <a:ext cx="4001548" cy="3024416"/>
          </a:xfrm>
          <a:prstGeom prst="rect">
            <a:avLst/>
          </a:prstGeom>
          <a:noFill/>
        </p:spPr>
        <p:txBody>
          <a:bodyPr wrap="square" lIns="72000" rIns="72000">
            <a:noAutofit/>
          </a:bodyPr>
          <a:lstStyle>
            <a:defPPr>
              <a:defRPr lang="en-US"/>
            </a:defPPr>
            <a:lvl1pPr marL="377100" indent="-342900">
              <a:spcBef>
                <a:spcPts val="600"/>
              </a:spcBef>
              <a:spcAft>
                <a:spcPts val="1200"/>
              </a:spcAft>
              <a:buSzPct val="120000"/>
              <a:buBlip>
                <a:blip r:embed="rId4"/>
              </a:buBlip>
              <a:defRPr sz="1600">
                <a:latin typeface="+mn-ea"/>
                <a:ea typeface="KoPub돋움체 Medium" panose="020B0600000101010101" charset="-127"/>
                <a:cs typeface="Arial"/>
              </a:defRPr>
            </a:lvl1pPr>
          </a:lstStyle>
          <a:p>
            <a:r>
              <a:rPr lang="en-US" altLang="ko-KR" dirty="0">
                <a:sym typeface="Wingdings"/>
              </a:rPr>
              <a:t>Git, Mercurial, Subversion </a:t>
            </a:r>
            <a:r>
              <a:rPr lang="ko-KR" altLang="en-US" dirty="0">
                <a:sym typeface="Wingdings"/>
              </a:rPr>
              <a:t>같은 형상관리 시스템을 사용하여 변화를 추적해야 함</a:t>
            </a:r>
          </a:p>
          <a:p>
            <a:r>
              <a:rPr lang="ko-KR" altLang="en-US" dirty="0">
                <a:sym typeface="Wingdings"/>
              </a:rPr>
              <a:t>코드베이스는 단일 저장소일 수 있고</a:t>
            </a:r>
            <a:r>
              <a:rPr lang="en-US" altLang="ko-KR" dirty="0">
                <a:sym typeface="Wingdings"/>
              </a:rPr>
              <a:t>, </a:t>
            </a:r>
            <a:r>
              <a:rPr lang="ko-KR" altLang="en-US" dirty="0">
                <a:sym typeface="Wingdings"/>
              </a:rPr>
              <a:t>루트 </a:t>
            </a:r>
            <a:r>
              <a:rPr lang="ko-KR" altLang="en-US" dirty="0" err="1">
                <a:sym typeface="Wingdings"/>
              </a:rPr>
              <a:t>커밋을</a:t>
            </a:r>
            <a:r>
              <a:rPr lang="ko-KR" altLang="en-US" dirty="0">
                <a:sym typeface="Wingdings"/>
              </a:rPr>
              <a:t> 공유하는 여러 저장소 일 수 있음</a:t>
            </a:r>
          </a:p>
          <a:p>
            <a:r>
              <a:rPr lang="ko-KR" altLang="en-US" dirty="0">
                <a:sym typeface="Wingdings"/>
              </a:rPr>
              <a:t>코드베이스와 앱 사이에는 </a:t>
            </a:r>
            <a:r>
              <a:rPr lang="en-US" altLang="ko-KR" dirty="0">
                <a:sym typeface="Wingdings"/>
              </a:rPr>
              <a:t>1:1 </a:t>
            </a:r>
            <a:r>
              <a:rPr lang="ko-KR" altLang="en-US" dirty="0">
                <a:sym typeface="Wingdings"/>
              </a:rPr>
              <a:t>관계가 성립해야 함</a:t>
            </a:r>
            <a:r>
              <a:rPr lang="en-US" altLang="ko-KR" dirty="0">
                <a:sym typeface="Wingdings"/>
              </a:rPr>
              <a:t>(Micro Service</a:t>
            </a:r>
            <a:r>
              <a:rPr lang="ko-KR" altLang="en-US" dirty="0">
                <a:sym typeface="Wingdings"/>
              </a:rPr>
              <a:t>별 관리</a:t>
            </a:r>
            <a:r>
              <a:rPr lang="en-US" altLang="ko-KR" dirty="0">
                <a:sym typeface="Wingdings"/>
              </a:rPr>
              <a:t>)</a:t>
            </a:r>
          </a:p>
          <a:p>
            <a:r>
              <a:rPr lang="en-US" altLang="ko-KR" dirty="0">
                <a:sym typeface="Wingdings"/>
              </a:rPr>
              <a:t>Application</a:t>
            </a:r>
            <a:r>
              <a:rPr lang="ko-KR" altLang="en-US" dirty="0">
                <a:sym typeface="Wingdings"/>
              </a:rPr>
              <a:t>의 코드베이스는 한 </a:t>
            </a:r>
            <a:r>
              <a:rPr lang="ko-KR" altLang="en-US" dirty="0" smtClean="0">
                <a:sym typeface="Wingdings"/>
              </a:rPr>
              <a:t>개여야  </a:t>
            </a:r>
            <a:r>
              <a:rPr lang="ko-KR" altLang="en-US" dirty="0">
                <a:sym typeface="Wingdings"/>
              </a:rPr>
              <a:t>하지만 앱 배포는 여러 개가 될 수 </a:t>
            </a:r>
            <a:r>
              <a:rPr lang="ko-KR" altLang="en-US" dirty="0" smtClean="0">
                <a:sym typeface="Wingdings"/>
              </a:rPr>
              <a:t>있음</a:t>
            </a:r>
            <a:r>
              <a:rPr lang="en-US" altLang="ko-KR" dirty="0" smtClean="0">
                <a:sym typeface="Wingdings"/>
              </a:rPr>
              <a:t>(</a:t>
            </a:r>
            <a:r>
              <a:rPr lang="en-US" altLang="ko-KR" dirty="0">
                <a:sym typeface="Wingdings"/>
              </a:rPr>
              <a:t>DEV, STG, OPERATION </a:t>
            </a:r>
            <a:r>
              <a:rPr lang="ko-KR" altLang="en-US" dirty="0">
                <a:sym typeface="Wingdings"/>
              </a:rPr>
              <a:t>등</a:t>
            </a:r>
            <a:r>
              <a:rPr lang="en-US" altLang="ko-KR" dirty="0">
                <a:sym typeface="Wingdings"/>
              </a:rPr>
              <a:t>)</a:t>
            </a:r>
            <a:endParaRPr lang="ko-KR" altLang="en-US" dirty="0">
              <a:sym typeface="Wingding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1E633FE-5E69-4F05-8454-74047D188695}"/>
              </a:ext>
            </a:extLst>
          </p:cNvPr>
          <p:cNvSpPr txBox="1"/>
          <p:nvPr/>
        </p:nvSpPr>
        <p:spPr>
          <a:xfrm>
            <a:off x="561600" y="6527294"/>
            <a:ext cx="234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출처 </a:t>
            </a:r>
            <a:r>
              <a:rPr lang="en-US" altLang="ko-KR" sz="1400" dirty="0">
                <a:latin typeface="+mn-ea"/>
              </a:rPr>
              <a:t>: https://12factor.net/</a:t>
            </a:r>
          </a:p>
        </p:txBody>
      </p:sp>
    </p:spTree>
    <p:extLst>
      <p:ext uri="{BB962C8B-B14F-4D97-AF65-F5344CB8AC3E}">
        <p14:creationId xmlns:p14="http://schemas.microsoft.com/office/powerpoint/2010/main" val="398092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985"/>
            <a:ext cx="8980272" cy="276999"/>
          </a:xfrm>
        </p:spPr>
        <p:txBody>
          <a:bodyPr/>
          <a:lstStyle/>
          <a:p>
            <a:pPr lvl="0">
              <a:defRPr/>
            </a:pPr>
            <a:r>
              <a:rPr lang="en-US" altLang="ko-KR" b="0" dirty="0">
                <a:latin typeface="+mj-ea"/>
                <a:ea typeface="+mj-ea"/>
              </a:rPr>
              <a:t>Cloud Native Application</a:t>
            </a:r>
            <a:r>
              <a:rPr lang="ko-KR" altLang="en-US" b="0" dirty="0">
                <a:latin typeface="+mj-ea"/>
                <a:ea typeface="+mj-ea"/>
              </a:rPr>
              <a:t> 개발 원칙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4048352" cy="333233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Cloud Native Application</a:t>
            </a:r>
            <a:r>
              <a:rPr lang="ko-KR" altLang="en-US" dirty="0">
                <a:latin typeface="+mj-ea"/>
                <a:ea typeface="+mj-ea"/>
              </a:rPr>
              <a:t>이란</a:t>
            </a:r>
            <a:r>
              <a:rPr lang="en-US" altLang="ko-KR" dirty="0">
                <a:latin typeface="+mj-ea"/>
                <a:ea typeface="+mj-ea"/>
              </a:rPr>
              <a:t>?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6835" y="511552"/>
            <a:ext cx="425450" cy="276999"/>
          </a:xfrm>
        </p:spPr>
        <p:txBody>
          <a:bodyPr/>
          <a:lstStyle/>
          <a:p>
            <a:pPr lvl="0">
              <a:defRPr/>
            </a:pPr>
            <a:r>
              <a:rPr lang="en-US" altLang="ko-KR" smtClean="0">
                <a:latin typeface="+mj-ea"/>
                <a:ea typeface="+mj-ea"/>
              </a:rPr>
              <a:t>02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xmlns="" id="{5236774B-623D-46A3-998D-8E2908E65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fld id="{2FF31CB8-EE0B-4A6A-8561-904A0AB35B79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/>
              <a:t>27</a:t>
            </a:fld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텍스트 개체 틀 7">
            <a:extLst>
              <a:ext uri="{FF2B5EF4-FFF2-40B4-BE49-F238E27FC236}">
                <a16:creationId xmlns:a16="http://schemas.microsoft.com/office/drawing/2014/main" xmlns="" id="{97C3B147-53D7-4BE9-9C9F-2F624F81FDA3}"/>
              </a:ext>
            </a:extLst>
          </p:cNvPr>
          <p:cNvSpPr txBox="1"/>
          <p:nvPr/>
        </p:nvSpPr>
        <p:spPr>
          <a:xfrm>
            <a:off x="344489" y="1570724"/>
            <a:ext cx="9217022" cy="408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anchor="ctr">
            <a:noAutofit/>
          </a:bodyPr>
          <a:lstStyle>
            <a:defPPr>
              <a:defRPr lang="en-US"/>
            </a:defPPr>
            <a:lvl1pPr indent="0" algn="ctr" defTabSz="914400" latinLnBrk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돋움체 Medium"/>
                <a:ea typeface="KoPub돋움체 Medium"/>
              </a:defRPr>
            </a:lvl1pPr>
            <a:lvl2pPr marL="685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KoPub돋움체 Medium"/>
                <a:ea typeface="KoPub돋움체 Medium"/>
              </a:defRPr>
            </a:lvl2pPr>
            <a:lvl3pPr marL="1143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KoPub돋움체 Medium"/>
                <a:ea typeface="KoPub돋움체 Medium"/>
              </a:defRPr>
            </a:lvl3pPr>
            <a:lvl4pPr marL="1600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4pPr>
            <a:lvl5pPr marL="20574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>
              <a:defRPr/>
            </a:pPr>
            <a:r>
              <a:rPr lang="en-US" altLang="ko-KR" dirty="0">
                <a:effectLst/>
              </a:rPr>
              <a:t>2. </a:t>
            </a:r>
            <a:r>
              <a:rPr lang="ko-KR" altLang="en-US" dirty="0">
                <a:effectLst/>
              </a:rPr>
              <a:t>종속성</a:t>
            </a:r>
            <a:endParaRPr lang="en-US" altLang="ko-KR" sz="1800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BF99ABF-B193-42CC-BBBF-88D93DC921C6}"/>
              </a:ext>
            </a:extLst>
          </p:cNvPr>
          <p:cNvSpPr txBox="1"/>
          <p:nvPr/>
        </p:nvSpPr>
        <p:spPr>
          <a:xfrm>
            <a:off x="694888" y="2084520"/>
            <a:ext cx="3916680" cy="440120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800" dirty="0">
                <a:latin typeface="+mn-ea"/>
              </a:rPr>
              <a:t>dependencies {</a:t>
            </a:r>
          </a:p>
          <a:p>
            <a:pPr algn="just">
              <a:defRPr/>
            </a:pPr>
            <a:r>
              <a:rPr lang="en-US" altLang="ko-KR" sz="800" dirty="0">
                <a:latin typeface="+mn-ea"/>
              </a:rPr>
              <a:t>    // Spring Boot</a:t>
            </a:r>
          </a:p>
          <a:p>
            <a:pPr algn="just">
              <a:defRPr/>
            </a:pPr>
            <a:r>
              <a:rPr lang="en-US" altLang="ko-KR" sz="800" dirty="0">
                <a:latin typeface="+mn-ea"/>
              </a:rPr>
              <a:t>    implementation "</a:t>
            </a:r>
            <a:r>
              <a:rPr lang="en-US" altLang="ko-KR" sz="800" dirty="0" err="1">
                <a:latin typeface="+mn-ea"/>
              </a:rPr>
              <a:t>org.springframework.boot:spring-boot-starter-web</a:t>
            </a:r>
            <a:r>
              <a:rPr lang="en-US" altLang="ko-KR" sz="800" dirty="0">
                <a:latin typeface="+mn-ea"/>
              </a:rPr>
              <a:t>"</a:t>
            </a:r>
          </a:p>
          <a:p>
            <a:pPr algn="just">
              <a:defRPr/>
            </a:pPr>
            <a:r>
              <a:rPr lang="en-US" altLang="ko-KR" sz="800" dirty="0">
                <a:latin typeface="+mn-ea"/>
              </a:rPr>
              <a:t>    implementation "</a:t>
            </a:r>
            <a:r>
              <a:rPr lang="en-US" altLang="ko-KR" sz="800" dirty="0" err="1">
                <a:latin typeface="+mn-ea"/>
              </a:rPr>
              <a:t>org.springframework.boot:spring-boot-starter-actuator</a:t>
            </a:r>
            <a:r>
              <a:rPr lang="en-US" altLang="ko-KR" sz="800" dirty="0">
                <a:latin typeface="+mn-ea"/>
              </a:rPr>
              <a:t>"</a:t>
            </a:r>
          </a:p>
          <a:p>
            <a:pPr algn="just">
              <a:defRPr/>
            </a:pPr>
            <a:r>
              <a:rPr lang="en-US" altLang="ko-KR" sz="800" dirty="0">
                <a:latin typeface="+mn-ea"/>
              </a:rPr>
              <a:t>    implementation "</a:t>
            </a:r>
            <a:r>
              <a:rPr lang="en-US" altLang="ko-KR" sz="800" dirty="0" err="1">
                <a:latin typeface="+mn-ea"/>
              </a:rPr>
              <a:t>org.springframework.boot:spring-boot-starter-data-jpa</a:t>
            </a:r>
            <a:r>
              <a:rPr lang="en-US" altLang="ko-KR" sz="800" dirty="0">
                <a:latin typeface="+mn-ea"/>
              </a:rPr>
              <a:t>"</a:t>
            </a:r>
          </a:p>
          <a:p>
            <a:pPr algn="just">
              <a:defRPr/>
            </a:pPr>
            <a:r>
              <a:rPr lang="en-US" altLang="ko-KR" sz="800" dirty="0">
                <a:latin typeface="+mn-ea"/>
              </a:rPr>
              <a:t>    implementation "</a:t>
            </a:r>
            <a:r>
              <a:rPr lang="en-US" altLang="ko-KR" sz="800" dirty="0" err="1">
                <a:latin typeface="+mn-ea"/>
              </a:rPr>
              <a:t>org.springframework.boot:spring-boot-starter-data-mongodb</a:t>
            </a:r>
            <a:r>
              <a:rPr lang="en-US" altLang="ko-KR" sz="800" dirty="0">
                <a:latin typeface="+mn-ea"/>
              </a:rPr>
              <a:t>"</a:t>
            </a:r>
          </a:p>
          <a:p>
            <a:pPr algn="just">
              <a:defRPr/>
            </a:pPr>
            <a:r>
              <a:rPr lang="en-US" altLang="ko-KR" sz="800" dirty="0">
                <a:latin typeface="+mn-ea"/>
              </a:rPr>
              <a:t>    implementation "</a:t>
            </a:r>
            <a:r>
              <a:rPr lang="en-US" altLang="ko-KR" sz="800" dirty="0" err="1">
                <a:latin typeface="+mn-ea"/>
              </a:rPr>
              <a:t>org.springframework.boot:spring-boot-starter-data-redis</a:t>
            </a:r>
            <a:r>
              <a:rPr lang="en-US" altLang="ko-KR" sz="800" dirty="0">
                <a:latin typeface="+mn-ea"/>
              </a:rPr>
              <a:t>"</a:t>
            </a:r>
          </a:p>
          <a:p>
            <a:pPr algn="just">
              <a:defRPr/>
            </a:pPr>
            <a:r>
              <a:rPr lang="en-US" altLang="ko-KR" sz="800" dirty="0">
                <a:latin typeface="+mn-ea"/>
              </a:rPr>
              <a:t>    implementation "</a:t>
            </a:r>
            <a:r>
              <a:rPr lang="en-US" altLang="ko-KR" sz="800" dirty="0" err="1">
                <a:latin typeface="+mn-ea"/>
              </a:rPr>
              <a:t>org.springframework.boot:spring-boot-starter-validation</a:t>
            </a:r>
            <a:r>
              <a:rPr lang="en-US" altLang="ko-KR" sz="800" dirty="0">
                <a:latin typeface="+mn-ea"/>
              </a:rPr>
              <a:t>"</a:t>
            </a:r>
          </a:p>
          <a:p>
            <a:pPr algn="just">
              <a:defRPr/>
            </a:pPr>
            <a:endParaRPr lang="en-US" altLang="ko-KR" sz="800" dirty="0">
              <a:latin typeface="+mn-ea"/>
            </a:endParaRPr>
          </a:p>
          <a:p>
            <a:pPr algn="just">
              <a:defRPr/>
            </a:pPr>
            <a:r>
              <a:rPr lang="en-US" altLang="ko-KR" sz="800" dirty="0">
                <a:latin typeface="+mn-ea"/>
              </a:rPr>
              <a:t>    // Java </a:t>
            </a:r>
            <a:r>
              <a:rPr lang="en-US" altLang="ko-KR" sz="800" dirty="0" err="1">
                <a:latin typeface="+mn-ea"/>
              </a:rPr>
              <a:t>CfEnv</a:t>
            </a:r>
            <a:endParaRPr lang="en-US" altLang="ko-KR" sz="800" dirty="0">
              <a:latin typeface="+mn-ea"/>
            </a:endParaRPr>
          </a:p>
          <a:p>
            <a:pPr algn="just">
              <a:defRPr/>
            </a:pPr>
            <a:r>
              <a:rPr lang="en-US" altLang="ko-KR" sz="800" dirty="0">
                <a:latin typeface="+mn-ea"/>
              </a:rPr>
              <a:t>    implementation "</a:t>
            </a:r>
            <a:r>
              <a:rPr lang="en-US" altLang="ko-KR" sz="800" dirty="0" err="1">
                <a:latin typeface="+mn-ea"/>
              </a:rPr>
              <a:t>io.pivotal.cfenv:java-cfenv-boot</a:t>
            </a:r>
            <a:r>
              <a:rPr lang="en-US" altLang="ko-KR" sz="800" dirty="0">
                <a:latin typeface="+mn-ea"/>
              </a:rPr>
              <a:t>:${</a:t>
            </a:r>
            <a:r>
              <a:rPr lang="en-US" altLang="ko-KR" sz="800" dirty="0" err="1">
                <a:latin typeface="+mn-ea"/>
              </a:rPr>
              <a:t>javaCfEnvVersion</a:t>
            </a:r>
            <a:r>
              <a:rPr lang="en-US" altLang="ko-KR" sz="800" dirty="0">
                <a:latin typeface="+mn-ea"/>
              </a:rPr>
              <a:t>}"</a:t>
            </a:r>
          </a:p>
          <a:p>
            <a:pPr algn="just">
              <a:defRPr/>
            </a:pPr>
            <a:endParaRPr lang="en-US" altLang="ko-KR" sz="800" dirty="0">
              <a:latin typeface="+mn-ea"/>
            </a:endParaRPr>
          </a:p>
          <a:p>
            <a:pPr algn="just">
              <a:defRPr/>
            </a:pPr>
            <a:r>
              <a:rPr lang="en-US" altLang="ko-KR" sz="800" dirty="0">
                <a:latin typeface="+mn-ea"/>
              </a:rPr>
              <a:t>    // JPA Persistence</a:t>
            </a:r>
          </a:p>
          <a:p>
            <a:pPr algn="just">
              <a:defRPr/>
            </a:pPr>
            <a:r>
              <a:rPr lang="en-US" altLang="ko-KR" sz="800" dirty="0">
                <a:latin typeface="+mn-ea"/>
              </a:rPr>
              <a:t>    </a:t>
            </a:r>
            <a:r>
              <a:rPr lang="en-US" altLang="ko-KR" sz="800" dirty="0" err="1">
                <a:latin typeface="+mn-ea"/>
              </a:rPr>
              <a:t>runtimeOnly</a:t>
            </a:r>
            <a:r>
              <a:rPr lang="en-US" altLang="ko-KR" sz="800" dirty="0">
                <a:latin typeface="+mn-ea"/>
              </a:rPr>
              <a:t> "org.apache.commons:commons-pool2:2.6.0"</a:t>
            </a:r>
          </a:p>
          <a:p>
            <a:pPr algn="just">
              <a:defRPr/>
            </a:pPr>
            <a:r>
              <a:rPr lang="en-US" altLang="ko-KR" sz="800" dirty="0">
                <a:latin typeface="+mn-ea"/>
              </a:rPr>
              <a:t>    </a:t>
            </a:r>
            <a:r>
              <a:rPr lang="en-US" altLang="ko-KR" sz="800" dirty="0" err="1">
                <a:latin typeface="+mn-ea"/>
              </a:rPr>
              <a:t>runtimeOnly</a:t>
            </a:r>
            <a:r>
              <a:rPr lang="en-US" altLang="ko-KR" sz="800" dirty="0">
                <a:latin typeface="+mn-ea"/>
              </a:rPr>
              <a:t> "com.h2database:h2"</a:t>
            </a:r>
          </a:p>
          <a:p>
            <a:pPr algn="just">
              <a:defRPr/>
            </a:pPr>
            <a:r>
              <a:rPr lang="en-US" altLang="ko-KR" sz="800" dirty="0">
                <a:latin typeface="+mn-ea"/>
              </a:rPr>
              <a:t>    </a:t>
            </a:r>
            <a:r>
              <a:rPr lang="en-US" altLang="ko-KR" sz="800" dirty="0" err="1">
                <a:latin typeface="+mn-ea"/>
              </a:rPr>
              <a:t>runtimeOnly</a:t>
            </a:r>
            <a:r>
              <a:rPr lang="en-US" altLang="ko-KR" sz="800" dirty="0">
                <a:latin typeface="+mn-ea"/>
              </a:rPr>
              <a:t> "</a:t>
            </a:r>
            <a:r>
              <a:rPr lang="en-US" altLang="ko-KR" sz="800" dirty="0" err="1">
                <a:latin typeface="+mn-ea"/>
              </a:rPr>
              <a:t>mysql:mysql-connector-java</a:t>
            </a:r>
            <a:r>
              <a:rPr lang="en-US" altLang="ko-KR" sz="800" dirty="0">
                <a:latin typeface="+mn-ea"/>
              </a:rPr>
              <a:t>"</a:t>
            </a:r>
          </a:p>
          <a:p>
            <a:pPr algn="just">
              <a:defRPr/>
            </a:pPr>
            <a:r>
              <a:rPr lang="en-US" altLang="ko-KR" sz="800" dirty="0">
                <a:latin typeface="+mn-ea"/>
              </a:rPr>
              <a:t>    </a:t>
            </a:r>
            <a:r>
              <a:rPr lang="en-US" altLang="ko-KR" sz="800" dirty="0" err="1">
                <a:latin typeface="+mn-ea"/>
              </a:rPr>
              <a:t>runtimeOnly</a:t>
            </a:r>
            <a:r>
              <a:rPr lang="en-US" altLang="ko-KR" sz="800" dirty="0">
                <a:latin typeface="+mn-ea"/>
              </a:rPr>
              <a:t> "</a:t>
            </a:r>
            <a:r>
              <a:rPr lang="en-US" altLang="ko-KR" sz="800" dirty="0" err="1">
                <a:latin typeface="+mn-ea"/>
              </a:rPr>
              <a:t>org.postgresql:postgresql</a:t>
            </a:r>
            <a:r>
              <a:rPr lang="en-US" altLang="ko-KR" sz="800" dirty="0">
                <a:latin typeface="+mn-ea"/>
              </a:rPr>
              <a:t>"</a:t>
            </a:r>
          </a:p>
          <a:p>
            <a:pPr algn="just">
              <a:defRPr/>
            </a:pPr>
            <a:r>
              <a:rPr lang="en-US" altLang="ko-KR" sz="800" dirty="0">
                <a:latin typeface="+mn-ea"/>
              </a:rPr>
              <a:t>    </a:t>
            </a:r>
            <a:r>
              <a:rPr lang="en-US" altLang="ko-KR" sz="800" dirty="0" err="1">
                <a:latin typeface="+mn-ea"/>
              </a:rPr>
              <a:t>runtimeOnly</a:t>
            </a:r>
            <a:r>
              <a:rPr lang="en-US" altLang="ko-KR" sz="800" dirty="0">
                <a:latin typeface="+mn-ea"/>
              </a:rPr>
              <a:t> "</a:t>
            </a:r>
            <a:r>
              <a:rPr lang="en-US" altLang="ko-KR" sz="800" dirty="0" err="1">
                <a:latin typeface="+mn-ea"/>
              </a:rPr>
              <a:t>com.microsoft.sqlserver:mssql-jdbc</a:t>
            </a:r>
            <a:r>
              <a:rPr lang="en-US" altLang="ko-KR" sz="800" dirty="0">
                <a:latin typeface="+mn-ea"/>
              </a:rPr>
              <a:t>"</a:t>
            </a:r>
          </a:p>
          <a:p>
            <a:pPr algn="just">
              <a:defRPr/>
            </a:pPr>
            <a:endParaRPr lang="en-US" altLang="ko-KR" sz="800" dirty="0">
              <a:latin typeface="+mn-ea"/>
            </a:endParaRPr>
          </a:p>
          <a:p>
            <a:pPr algn="just">
              <a:defRPr/>
            </a:pPr>
            <a:r>
              <a:rPr lang="en-US" altLang="ko-KR" sz="800" dirty="0">
                <a:latin typeface="+mn-ea"/>
              </a:rPr>
              <a:t>// </a:t>
            </a:r>
            <a:r>
              <a:rPr lang="en-US" altLang="ko-KR" sz="800" dirty="0" err="1">
                <a:latin typeface="+mn-ea"/>
              </a:rPr>
              <a:t>Webjars</a:t>
            </a:r>
            <a:endParaRPr lang="en-US" altLang="ko-KR" sz="800" dirty="0">
              <a:latin typeface="+mn-ea"/>
            </a:endParaRPr>
          </a:p>
          <a:p>
            <a:pPr algn="just">
              <a:defRPr/>
            </a:pPr>
            <a:r>
              <a:rPr lang="en-US" altLang="ko-KR" sz="800" dirty="0">
                <a:latin typeface="+mn-ea"/>
              </a:rPr>
              <a:t>    implementation "org.webjars:bootstrap:3.1.1"</a:t>
            </a:r>
          </a:p>
          <a:p>
            <a:pPr algn="just">
              <a:defRPr/>
            </a:pPr>
            <a:r>
              <a:rPr lang="en-US" altLang="ko-KR" sz="800" dirty="0">
                <a:latin typeface="+mn-ea"/>
              </a:rPr>
              <a:t>    implementation "org.webjars:angularjs:1.2.16"</a:t>
            </a:r>
          </a:p>
          <a:p>
            <a:pPr algn="just">
              <a:defRPr/>
            </a:pPr>
            <a:r>
              <a:rPr lang="en-US" altLang="ko-KR" sz="800" dirty="0">
                <a:latin typeface="+mn-ea"/>
              </a:rPr>
              <a:t>    implementation "org.webjars:angular-ui:0.4.0-2"</a:t>
            </a:r>
          </a:p>
          <a:p>
            <a:pPr algn="just">
              <a:defRPr/>
            </a:pPr>
            <a:r>
              <a:rPr lang="en-US" altLang="ko-KR" sz="800" dirty="0">
                <a:latin typeface="+mn-ea"/>
              </a:rPr>
              <a:t>    implementation "org.webjars:angular-ui-bootstrap:0.10.0-1"</a:t>
            </a:r>
          </a:p>
          <a:p>
            <a:pPr algn="just">
              <a:defRPr/>
            </a:pPr>
            <a:r>
              <a:rPr lang="en-US" altLang="ko-KR" sz="800" dirty="0">
                <a:latin typeface="+mn-ea"/>
              </a:rPr>
              <a:t>    implementation "org.webjars:jquery:2.1.0-2"</a:t>
            </a:r>
          </a:p>
          <a:p>
            <a:pPr algn="just">
              <a:defRPr/>
            </a:pPr>
            <a:endParaRPr lang="en-US" altLang="ko-KR" sz="800" dirty="0">
              <a:latin typeface="+mn-ea"/>
            </a:endParaRPr>
          </a:p>
          <a:p>
            <a:pPr algn="just">
              <a:defRPr/>
            </a:pPr>
            <a:r>
              <a:rPr lang="en-US" altLang="ko-KR" sz="800" dirty="0">
                <a:latin typeface="+mn-ea"/>
              </a:rPr>
              <a:t>    // Oracle - uncomment one of the following after placing driver in ./libs</a:t>
            </a:r>
          </a:p>
          <a:p>
            <a:pPr algn="just">
              <a:defRPr/>
            </a:pPr>
            <a:r>
              <a:rPr lang="en-US" altLang="ko-KR" sz="800" dirty="0">
                <a:latin typeface="+mn-ea"/>
              </a:rPr>
              <a:t>    // compile files('libs/ojdbc8.jar')</a:t>
            </a:r>
          </a:p>
          <a:p>
            <a:pPr algn="just">
              <a:defRPr/>
            </a:pPr>
            <a:r>
              <a:rPr lang="en-US" altLang="ko-KR" sz="800" dirty="0">
                <a:latin typeface="+mn-ea"/>
              </a:rPr>
              <a:t>    // compile files('libs/ojdbc7.jar')</a:t>
            </a:r>
          </a:p>
          <a:p>
            <a:pPr algn="just">
              <a:defRPr/>
            </a:pPr>
            <a:endParaRPr lang="en-US" altLang="ko-KR" sz="800" dirty="0">
              <a:latin typeface="+mn-ea"/>
            </a:endParaRPr>
          </a:p>
          <a:p>
            <a:pPr algn="just">
              <a:defRPr/>
            </a:pPr>
            <a:r>
              <a:rPr lang="en-US" altLang="ko-KR" sz="800" dirty="0">
                <a:latin typeface="+mn-ea"/>
              </a:rPr>
              <a:t>    // Testing</a:t>
            </a:r>
          </a:p>
          <a:p>
            <a:pPr algn="just">
              <a:defRPr/>
            </a:pPr>
            <a:r>
              <a:rPr lang="en-US" altLang="ko-KR" sz="800" dirty="0">
                <a:latin typeface="+mn-ea"/>
              </a:rPr>
              <a:t>    </a:t>
            </a:r>
            <a:r>
              <a:rPr lang="en-US" altLang="ko-KR" sz="800" dirty="0" err="1">
                <a:latin typeface="+mn-ea"/>
              </a:rPr>
              <a:t>testImplementation</a:t>
            </a:r>
            <a:r>
              <a:rPr lang="en-US" altLang="ko-KR" sz="800" dirty="0">
                <a:latin typeface="+mn-ea"/>
              </a:rPr>
              <a:t> "</a:t>
            </a:r>
            <a:r>
              <a:rPr lang="en-US" altLang="ko-KR" sz="800" dirty="0" err="1">
                <a:latin typeface="+mn-ea"/>
              </a:rPr>
              <a:t>junit:junit</a:t>
            </a:r>
            <a:r>
              <a:rPr lang="en-US" altLang="ko-KR" sz="800" dirty="0">
                <a:latin typeface="+mn-ea"/>
              </a:rPr>
              <a:t>"</a:t>
            </a:r>
          </a:p>
          <a:p>
            <a:pPr algn="just">
              <a:defRPr/>
            </a:pPr>
            <a:r>
              <a:rPr lang="en-US" altLang="ko-KR" sz="800" dirty="0">
                <a:latin typeface="+mn-ea"/>
              </a:rPr>
              <a:t>    </a:t>
            </a:r>
            <a:r>
              <a:rPr lang="en-US" altLang="ko-KR" sz="800" dirty="0" err="1">
                <a:latin typeface="+mn-ea"/>
              </a:rPr>
              <a:t>testImplementation</a:t>
            </a:r>
            <a:r>
              <a:rPr lang="en-US" altLang="ko-KR" sz="800" dirty="0">
                <a:latin typeface="+mn-ea"/>
              </a:rPr>
              <a:t> "</a:t>
            </a:r>
            <a:r>
              <a:rPr lang="en-US" altLang="ko-KR" sz="800" dirty="0" err="1">
                <a:latin typeface="+mn-ea"/>
              </a:rPr>
              <a:t>org.springframework.boot:spring-boot-starter-test</a:t>
            </a:r>
            <a:r>
              <a:rPr lang="en-US" altLang="ko-KR" sz="800" dirty="0">
                <a:latin typeface="+mn-ea"/>
              </a:rPr>
              <a:t>"</a:t>
            </a:r>
          </a:p>
          <a:p>
            <a:pPr algn="just">
              <a:defRPr/>
            </a:pPr>
            <a:r>
              <a:rPr lang="en-US" altLang="ko-KR" sz="800" dirty="0">
                <a:latin typeface="+mn-ea"/>
              </a:rPr>
              <a:t>}</a:t>
            </a:r>
            <a:endParaRPr lang="ko-KR" altLang="en-US" sz="800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63523A7-0E5B-4764-BE48-634FC9BBE8D5}"/>
              </a:ext>
            </a:extLst>
          </p:cNvPr>
          <p:cNvSpPr txBox="1"/>
          <p:nvPr/>
        </p:nvSpPr>
        <p:spPr>
          <a:xfrm>
            <a:off x="5217953" y="2376000"/>
            <a:ext cx="4001548" cy="742671"/>
          </a:xfrm>
          <a:prstGeom prst="roundRect">
            <a:avLst>
              <a:gd name="adj" fmla="val 21444"/>
            </a:avLst>
          </a:prstGeom>
          <a:solidFill>
            <a:schemeClr val="bg2"/>
          </a:solidFill>
        </p:spPr>
        <p:txBody>
          <a:bodyPr wrap="square" rtlCol="0" anchor="ctr">
            <a:noAutofit/>
          </a:bodyPr>
          <a:lstStyle/>
          <a:p>
            <a:pPr algn="ctr">
              <a:spcAft>
                <a:spcPts val="1200"/>
              </a:spcAft>
              <a:buSzPct val="120000"/>
            </a:pPr>
            <a:r>
              <a:rPr lang="ko-KR" altLang="en-US" dirty="0">
                <a:latin typeface="+mn-ea"/>
              </a:rPr>
              <a:t>명시적으로 선언되고 분리 된 종속성</a:t>
            </a:r>
            <a:endParaRPr lang="en-US" altLang="ko-KR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4917D17-AE9F-4AAD-99BD-D3B58CE7435F}"/>
              </a:ext>
            </a:extLst>
          </p:cNvPr>
          <p:cNvSpPr txBox="1"/>
          <p:nvPr/>
        </p:nvSpPr>
        <p:spPr>
          <a:xfrm>
            <a:off x="5220000" y="3348000"/>
            <a:ext cx="4001548" cy="3024416"/>
          </a:xfrm>
          <a:prstGeom prst="rect">
            <a:avLst/>
          </a:prstGeom>
          <a:noFill/>
        </p:spPr>
        <p:txBody>
          <a:bodyPr wrap="square" lIns="72000" rIns="72000">
            <a:noAutofit/>
          </a:bodyPr>
          <a:lstStyle>
            <a:defPPr>
              <a:defRPr lang="en-US"/>
            </a:defPPr>
            <a:lvl1pPr marL="377100" indent="-342900">
              <a:spcBef>
                <a:spcPts val="600"/>
              </a:spcBef>
              <a:spcAft>
                <a:spcPts val="1200"/>
              </a:spcAft>
              <a:buSzPct val="120000"/>
              <a:buBlip>
                <a:blip r:embed="rId3"/>
              </a:buBlip>
              <a:defRPr sz="1600">
                <a:latin typeface="+mn-ea"/>
                <a:ea typeface="KoPub돋움체 Medium" panose="020B0600000101010101" charset="-127"/>
                <a:cs typeface="Arial"/>
              </a:defRPr>
            </a:lvl1pPr>
          </a:lstStyle>
          <a:p>
            <a:r>
              <a:rPr lang="en-US" altLang="ko-KR" dirty="0">
                <a:sym typeface="Wingdings"/>
              </a:rPr>
              <a:t>Application</a:t>
            </a:r>
            <a:r>
              <a:rPr lang="ko-KR" altLang="en-US" dirty="0">
                <a:sym typeface="Wingdings"/>
              </a:rPr>
              <a:t>은 특정 패키지에 암묵적으로 존재하는 것에 의존 할 수 없음</a:t>
            </a:r>
            <a:r>
              <a:rPr lang="en-US" altLang="ko-KR" dirty="0">
                <a:sym typeface="Wingdings"/>
              </a:rPr>
              <a:t>.</a:t>
            </a:r>
          </a:p>
          <a:p>
            <a:r>
              <a:rPr lang="ko-KR" altLang="en-US" dirty="0">
                <a:sym typeface="Wingdings"/>
              </a:rPr>
              <a:t>모든 종속성들은 종속성 선언을 이용하여 모든 종속성을 완전하고 엄격하게 선언</a:t>
            </a:r>
          </a:p>
          <a:p>
            <a:r>
              <a:rPr lang="ko-KR" altLang="en-US" dirty="0">
                <a:sym typeface="Wingdings"/>
              </a:rPr>
              <a:t>특정 시스템에 종속되어 있는 툴</a:t>
            </a:r>
            <a:r>
              <a:rPr lang="en-US" altLang="ko-KR" dirty="0">
                <a:sym typeface="Wingdings"/>
              </a:rPr>
              <a:t/>
            </a:r>
            <a:br>
              <a:rPr lang="en-US" altLang="ko-KR" dirty="0">
                <a:sym typeface="Wingdings"/>
              </a:rPr>
            </a:br>
            <a:r>
              <a:rPr lang="en-US" altLang="ko-KR" dirty="0">
                <a:sym typeface="Wingdings"/>
              </a:rPr>
              <a:t>(</a:t>
            </a:r>
            <a:r>
              <a:rPr lang="ko-KR" altLang="en-US" dirty="0">
                <a:sym typeface="Wingdings"/>
              </a:rPr>
              <a:t>예 </a:t>
            </a:r>
            <a:r>
              <a:rPr lang="en-US" altLang="ko-KR" dirty="0">
                <a:sym typeface="Wingdings"/>
              </a:rPr>
              <a:t>:  Curl)</a:t>
            </a:r>
            <a:r>
              <a:rPr lang="ko-KR" altLang="en-US" dirty="0">
                <a:sym typeface="Wingdings"/>
              </a:rPr>
              <a:t>의 사용을 허용하지 않음</a:t>
            </a:r>
            <a:r>
              <a:rPr lang="en-US" altLang="ko-KR" dirty="0">
                <a:sym typeface="Wingdings"/>
              </a:rPr>
              <a:t>.</a:t>
            </a:r>
          </a:p>
          <a:p>
            <a:r>
              <a:rPr lang="ko-KR" altLang="en-US" dirty="0">
                <a:sym typeface="Wingdings"/>
              </a:rPr>
              <a:t>신규 참여자는 </a:t>
            </a:r>
            <a:r>
              <a:rPr lang="en-US" altLang="ko-KR" dirty="0">
                <a:sym typeface="Wingdings"/>
              </a:rPr>
              <a:t>Application</a:t>
            </a:r>
            <a:r>
              <a:rPr lang="ko-KR" altLang="en-US" dirty="0">
                <a:sym typeface="Wingdings"/>
              </a:rPr>
              <a:t>의 코드베이스를 개발 </a:t>
            </a:r>
            <a:r>
              <a:rPr lang="ko-KR" altLang="en-US" dirty="0" err="1">
                <a:sym typeface="Wingdings"/>
              </a:rPr>
              <a:t>머신에</a:t>
            </a:r>
            <a:r>
              <a:rPr lang="ko-KR" altLang="en-US" dirty="0">
                <a:sym typeface="Wingdings"/>
              </a:rPr>
              <a:t> 체크아웃 하고</a:t>
            </a:r>
            <a:r>
              <a:rPr lang="en-US" altLang="ko-KR" dirty="0">
                <a:sym typeface="Wingdings"/>
              </a:rPr>
              <a:t>, </a:t>
            </a:r>
            <a:r>
              <a:rPr lang="ko-KR" altLang="en-US" dirty="0">
                <a:sym typeface="Wingdings"/>
              </a:rPr>
              <a:t>런타임과 종속성 매니저만 설치하여 빌드 할 수 있어야 함</a:t>
            </a:r>
            <a:r>
              <a:rPr lang="en-US" altLang="ko-KR" dirty="0">
                <a:sym typeface="Wingdings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0393B9D-8281-4220-AF77-BEE12B254109}"/>
              </a:ext>
            </a:extLst>
          </p:cNvPr>
          <p:cNvSpPr txBox="1"/>
          <p:nvPr/>
        </p:nvSpPr>
        <p:spPr>
          <a:xfrm>
            <a:off x="561600" y="6527294"/>
            <a:ext cx="234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출처 </a:t>
            </a:r>
            <a:r>
              <a:rPr lang="en-US" altLang="ko-KR" sz="1400" dirty="0">
                <a:latin typeface="+mn-ea"/>
              </a:rPr>
              <a:t>: https://12factor.net/</a:t>
            </a:r>
          </a:p>
        </p:txBody>
      </p:sp>
    </p:spTree>
    <p:extLst>
      <p:ext uri="{BB962C8B-B14F-4D97-AF65-F5344CB8AC3E}">
        <p14:creationId xmlns:p14="http://schemas.microsoft.com/office/powerpoint/2010/main" val="204968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985"/>
            <a:ext cx="8980272" cy="276999"/>
          </a:xfrm>
        </p:spPr>
        <p:txBody>
          <a:bodyPr/>
          <a:lstStyle/>
          <a:p>
            <a:pPr lvl="0">
              <a:defRPr/>
            </a:pPr>
            <a:r>
              <a:rPr lang="en-US" altLang="ko-KR" b="0" dirty="0">
                <a:latin typeface="+mj-ea"/>
                <a:ea typeface="+mj-ea"/>
              </a:rPr>
              <a:t>Cloud Native Application</a:t>
            </a:r>
            <a:r>
              <a:rPr lang="ko-KR" altLang="en-US" b="0" dirty="0">
                <a:latin typeface="+mj-ea"/>
                <a:ea typeface="+mj-ea"/>
              </a:rPr>
              <a:t> 개발 원칙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4048352" cy="333233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Cloud Native Application</a:t>
            </a:r>
            <a:r>
              <a:rPr lang="ko-KR" altLang="en-US" dirty="0">
                <a:latin typeface="+mj-ea"/>
                <a:ea typeface="+mj-ea"/>
              </a:rPr>
              <a:t>이란</a:t>
            </a:r>
            <a:r>
              <a:rPr lang="en-US" altLang="ko-KR" dirty="0">
                <a:latin typeface="+mj-ea"/>
                <a:ea typeface="+mj-ea"/>
              </a:rPr>
              <a:t>?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6835" y="511552"/>
            <a:ext cx="425450" cy="276999"/>
          </a:xfrm>
        </p:spPr>
        <p:txBody>
          <a:bodyPr/>
          <a:lstStyle/>
          <a:p>
            <a:pPr lvl="0">
              <a:defRPr/>
            </a:pPr>
            <a:r>
              <a:rPr lang="en-US" altLang="ko-KR" smtClean="0">
                <a:latin typeface="+mj-ea"/>
                <a:ea typeface="+mj-ea"/>
              </a:rPr>
              <a:t>02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xmlns="" id="{5236774B-623D-46A3-998D-8E2908E65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fld id="{2FF31CB8-EE0B-4A6A-8561-904A0AB35B79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/>
              <a:t>28</a:t>
            </a:fld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텍스트 개체 틀 7">
            <a:extLst>
              <a:ext uri="{FF2B5EF4-FFF2-40B4-BE49-F238E27FC236}">
                <a16:creationId xmlns:a16="http://schemas.microsoft.com/office/drawing/2014/main" xmlns="" id="{97C3B147-53D7-4BE9-9C9F-2F624F81FDA3}"/>
              </a:ext>
            </a:extLst>
          </p:cNvPr>
          <p:cNvSpPr txBox="1"/>
          <p:nvPr/>
        </p:nvSpPr>
        <p:spPr>
          <a:xfrm>
            <a:off x="344489" y="1570724"/>
            <a:ext cx="9217022" cy="408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anchor="ctr">
            <a:noAutofit/>
          </a:bodyPr>
          <a:lstStyle>
            <a:defPPr>
              <a:defRPr lang="en-US"/>
            </a:defPPr>
            <a:lvl1pPr indent="0" algn="ctr" defTabSz="914400" latinLnBrk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돋움체 Medium"/>
                <a:ea typeface="KoPub돋움체 Medium"/>
              </a:defRPr>
            </a:lvl1pPr>
            <a:lvl2pPr marL="685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KoPub돋움체 Medium"/>
                <a:ea typeface="KoPub돋움체 Medium"/>
              </a:defRPr>
            </a:lvl2pPr>
            <a:lvl3pPr marL="1143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KoPub돋움체 Medium"/>
                <a:ea typeface="KoPub돋움체 Medium"/>
              </a:defRPr>
            </a:lvl3pPr>
            <a:lvl4pPr marL="1600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4pPr>
            <a:lvl5pPr marL="20574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>
              <a:defRPr/>
            </a:pPr>
            <a:r>
              <a:rPr lang="en-US" altLang="ko-KR" dirty="0">
                <a:effectLst/>
              </a:rPr>
              <a:t>3. </a:t>
            </a:r>
            <a:r>
              <a:rPr lang="ko-KR" altLang="en-US" dirty="0">
                <a:effectLst/>
              </a:rPr>
              <a:t>설정</a:t>
            </a:r>
            <a:endParaRPr lang="en-US" altLang="ko-KR" sz="1800" dirty="0">
              <a:effectLst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77D4381-4EB8-4D28-BAD9-B691047725EC}"/>
              </a:ext>
            </a:extLst>
          </p:cNvPr>
          <p:cNvSpPr txBox="1"/>
          <p:nvPr/>
        </p:nvSpPr>
        <p:spPr>
          <a:xfrm>
            <a:off x="502285" y="3480962"/>
            <a:ext cx="16919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dirty="0">
                <a:latin typeface="+mn-ea"/>
                <a:cs typeface="Arial"/>
                <a:sym typeface="Arial"/>
              </a:rPr>
              <a:t>ENV Config</a:t>
            </a:r>
            <a:endParaRPr lang="ko-KR" altLang="en-US" sz="1400" dirty="0">
              <a:latin typeface="+mn-ea"/>
              <a:cs typeface="Arial"/>
              <a:sym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D236E5E-52A2-4FC0-B536-CD6AD09550D5}"/>
              </a:ext>
            </a:extLst>
          </p:cNvPr>
          <p:cNvSpPr txBox="1"/>
          <p:nvPr/>
        </p:nvSpPr>
        <p:spPr>
          <a:xfrm>
            <a:off x="2908617" y="2959433"/>
            <a:ext cx="17173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dirty="0">
                <a:latin typeface="+mn-ea"/>
                <a:cs typeface="Arial"/>
                <a:sym typeface="Arial"/>
              </a:rPr>
              <a:t>Local ENV</a:t>
            </a:r>
            <a:endParaRPr lang="ko-KR" altLang="en-US" sz="1400" dirty="0">
              <a:latin typeface="+mn-ea"/>
              <a:cs typeface="Arial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4646611-FF9F-4B62-B9CB-95F53D0D9B75}"/>
              </a:ext>
            </a:extLst>
          </p:cNvPr>
          <p:cNvSpPr txBox="1"/>
          <p:nvPr/>
        </p:nvSpPr>
        <p:spPr>
          <a:xfrm>
            <a:off x="2920930" y="3814482"/>
            <a:ext cx="17263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dirty="0">
                <a:latin typeface="+mn-ea"/>
                <a:cs typeface="Arial"/>
                <a:sym typeface="Arial"/>
              </a:rPr>
              <a:t>Dev ENV</a:t>
            </a:r>
            <a:endParaRPr lang="ko-KR" altLang="en-US" sz="1400" dirty="0">
              <a:latin typeface="+mn-ea"/>
              <a:cs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7F1EDE9-7988-4BFB-8D03-00933309ACB4}"/>
              </a:ext>
            </a:extLst>
          </p:cNvPr>
          <p:cNvSpPr txBox="1"/>
          <p:nvPr/>
        </p:nvSpPr>
        <p:spPr>
          <a:xfrm>
            <a:off x="2919285" y="4784798"/>
            <a:ext cx="16450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dirty="0" err="1">
                <a:latin typeface="+mn-ea"/>
                <a:cs typeface="Arial"/>
                <a:sym typeface="Arial"/>
              </a:rPr>
              <a:t>Oper</a:t>
            </a:r>
            <a:r>
              <a:rPr lang="en-US" altLang="ko-KR" sz="1400" dirty="0">
                <a:latin typeface="+mn-ea"/>
                <a:cs typeface="Arial"/>
                <a:sym typeface="Arial"/>
              </a:rPr>
              <a:t> ENV</a:t>
            </a:r>
            <a:endParaRPr lang="ko-KR" altLang="en-US" sz="1400" dirty="0">
              <a:latin typeface="+mn-ea"/>
              <a:cs typeface="Arial"/>
              <a:sym typeface="Arial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80822B9B-39DB-4949-823F-3A067602484D}"/>
              </a:ext>
            </a:extLst>
          </p:cNvPr>
          <p:cNvCxnSpPr>
            <a:cxnSpLocks/>
            <a:stCxn id="2" idx="3"/>
            <a:endCxn id="39" idx="1"/>
          </p:cNvCxnSpPr>
          <p:nvPr/>
        </p:nvCxnSpPr>
        <p:spPr>
          <a:xfrm flipV="1">
            <a:off x="2232673" y="3452294"/>
            <a:ext cx="686612" cy="855049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96DAF1F0-6BEE-4A85-BDC3-92F5BA5531CA}"/>
              </a:ext>
            </a:extLst>
          </p:cNvPr>
          <p:cNvCxnSpPr>
            <a:cxnSpLocks/>
            <a:stCxn id="2" idx="3"/>
            <a:endCxn id="38" idx="1"/>
          </p:cNvCxnSpPr>
          <p:nvPr/>
        </p:nvCxnSpPr>
        <p:spPr>
          <a:xfrm>
            <a:off x="2232673" y="4307343"/>
            <a:ext cx="6866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A016C055-8D5E-44E5-8A49-A45276A0A1BD}"/>
              </a:ext>
            </a:extLst>
          </p:cNvPr>
          <p:cNvCxnSpPr>
            <a:cxnSpLocks/>
            <a:stCxn id="2" idx="3"/>
            <a:endCxn id="37" idx="1"/>
          </p:cNvCxnSpPr>
          <p:nvPr/>
        </p:nvCxnSpPr>
        <p:spPr>
          <a:xfrm>
            <a:off x="2232673" y="4307343"/>
            <a:ext cx="675944" cy="979933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C4ED2FE-C35B-4F0F-ACE5-84B35FB63E47}"/>
              </a:ext>
            </a:extLst>
          </p:cNvPr>
          <p:cNvSpPr/>
          <p:nvPr/>
        </p:nvSpPr>
        <p:spPr>
          <a:xfrm>
            <a:off x="504673" y="3809991"/>
            <a:ext cx="1728000" cy="9947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/>
                <a:sym typeface="Arial"/>
              </a:rPr>
              <a:t>config_local.xml</a:t>
            </a:r>
          </a:p>
          <a:p>
            <a:pPr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/>
                <a:sym typeface="Arial"/>
              </a:rPr>
              <a:t>config_dev.xml</a:t>
            </a:r>
          </a:p>
          <a:p>
            <a:pPr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/>
                <a:sym typeface="Arial"/>
              </a:rPr>
              <a:t>config_oper.xml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AC66D48A-8BE4-4814-8E7A-E833501DC22B}"/>
              </a:ext>
            </a:extLst>
          </p:cNvPr>
          <p:cNvSpPr/>
          <p:nvPr/>
        </p:nvSpPr>
        <p:spPr>
          <a:xfrm>
            <a:off x="2908617" y="5107276"/>
            <a:ext cx="1728000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/>
                <a:sym typeface="Arial"/>
              </a:rPr>
              <a:t>config_oper.xml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CC192441-643E-4803-A337-FF1A76097FA7}"/>
              </a:ext>
            </a:extLst>
          </p:cNvPr>
          <p:cNvSpPr/>
          <p:nvPr/>
        </p:nvSpPr>
        <p:spPr>
          <a:xfrm>
            <a:off x="2919285" y="4127343"/>
            <a:ext cx="1728000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/>
                <a:sym typeface="Arial"/>
              </a:rPr>
              <a:t>config_dev.xml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171BC848-AA18-4A69-9CC6-529F62F76DEC}"/>
              </a:ext>
            </a:extLst>
          </p:cNvPr>
          <p:cNvSpPr/>
          <p:nvPr/>
        </p:nvSpPr>
        <p:spPr>
          <a:xfrm>
            <a:off x="2919285" y="3272294"/>
            <a:ext cx="1728000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/>
                <a:sym typeface="Arial"/>
              </a:rPr>
              <a:t>config_local.xml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6AC49A4A-DF4D-44BD-BC6D-C0D42A70BF6D}"/>
              </a:ext>
            </a:extLst>
          </p:cNvPr>
          <p:cNvSpPr txBox="1"/>
          <p:nvPr/>
        </p:nvSpPr>
        <p:spPr>
          <a:xfrm>
            <a:off x="5217953" y="2376000"/>
            <a:ext cx="4001548" cy="742671"/>
          </a:xfrm>
          <a:prstGeom prst="roundRect">
            <a:avLst>
              <a:gd name="adj" fmla="val 21444"/>
            </a:avLst>
          </a:prstGeom>
          <a:solidFill>
            <a:schemeClr val="bg2"/>
          </a:solidFill>
        </p:spPr>
        <p:txBody>
          <a:bodyPr wrap="square" rtlCol="0" anchor="ctr">
            <a:noAutofit/>
          </a:bodyPr>
          <a:lstStyle/>
          <a:p>
            <a:pPr algn="ctr">
              <a:spcAft>
                <a:spcPts val="1200"/>
              </a:spcAft>
              <a:buSzPct val="120000"/>
            </a:pPr>
            <a:r>
              <a:rPr lang="ko-KR" altLang="en-US" dirty="0">
                <a:latin typeface="+mn-ea"/>
              </a:rPr>
              <a:t>환경에 저장 된 설정의 이용</a:t>
            </a:r>
            <a:endParaRPr lang="en-US" altLang="ko-KR" dirty="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603DF47-CACC-4B07-954D-34BD94DDDA9F}"/>
              </a:ext>
            </a:extLst>
          </p:cNvPr>
          <p:cNvSpPr txBox="1"/>
          <p:nvPr/>
        </p:nvSpPr>
        <p:spPr>
          <a:xfrm>
            <a:off x="5220000" y="3348000"/>
            <a:ext cx="4001548" cy="2830571"/>
          </a:xfrm>
          <a:prstGeom prst="rect">
            <a:avLst/>
          </a:prstGeom>
          <a:noFill/>
        </p:spPr>
        <p:txBody>
          <a:bodyPr wrap="square" lIns="72000" rIns="72000">
            <a:noAutofit/>
          </a:bodyPr>
          <a:lstStyle>
            <a:defPPr>
              <a:defRPr lang="en-US"/>
            </a:defPPr>
            <a:lvl1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 sz="1600">
                <a:latin typeface="KoPub돋움체 Medium" panose="020B0600000101010101" charset="-127"/>
                <a:ea typeface="KoPub돋움체 Medium" panose="020B0600000101010101" charset="-127"/>
                <a:cs typeface="Arial"/>
              </a:defRPr>
            </a:lvl1pPr>
          </a:lstStyle>
          <a:p>
            <a:pPr marL="377100">
              <a:spcAft>
                <a:spcPts val="1200"/>
              </a:spcAft>
            </a:pPr>
            <a:r>
              <a:rPr lang="en-US" altLang="ko-KR" dirty="0">
                <a:latin typeface="+mn-ea"/>
              </a:rPr>
              <a:t>Application </a:t>
            </a:r>
            <a:r>
              <a:rPr lang="ko-KR" altLang="en-US" dirty="0">
                <a:latin typeface="+mn-ea"/>
              </a:rPr>
              <a:t>설정은 배포마다 달라질 수 있는 모든 것을 의미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데이터베이스</a:t>
            </a:r>
            <a:r>
              <a:rPr lang="en-US" altLang="ko-KR" dirty="0">
                <a:latin typeface="+mn-ea"/>
              </a:rPr>
              <a:t>, Memcached </a:t>
            </a:r>
            <a:r>
              <a:rPr lang="ko-KR" altLang="en-US" dirty="0">
                <a:latin typeface="+mn-ea"/>
              </a:rPr>
              <a:t>등 </a:t>
            </a:r>
            <a:r>
              <a:rPr lang="ko-KR" altLang="en-US" dirty="0" err="1">
                <a:latin typeface="+mn-ea"/>
              </a:rPr>
              <a:t>백엔드</a:t>
            </a:r>
            <a:r>
              <a:rPr lang="ko-KR" altLang="en-US" dirty="0">
                <a:latin typeface="+mn-ea"/>
              </a:rPr>
              <a:t> 서비스들의 리소스 핸들과 </a:t>
            </a:r>
            <a:r>
              <a:rPr lang="en-US" altLang="ko-KR" dirty="0">
                <a:latin typeface="+mn-ea"/>
              </a:rPr>
              <a:t>Amazon S3</a:t>
            </a:r>
            <a:r>
              <a:rPr lang="ko-KR" altLang="en-US" dirty="0">
                <a:latin typeface="+mn-ea"/>
              </a:rPr>
              <a:t>이나 트위터 등 외부서비스 인증 정보 등</a:t>
            </a:r>
            <a:r>
              <a:rPr lang="en-US" altLang="ko-KR" dirty="0">
                <a:latin typeface="+mn-ea"/>
              </a:rPr>
              <a:t>)</a:t>
            </a:r>
          </a:p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설정 정보는 </a:t>
            </a:r>
            <a:r>
              <a:rPr lang="en-US" altLang="ko-KR" dirty="0">
                <a:latin typeface="+mn-ea"/>
              </a:rPr>
              <a:t>Application </a:t>
            </a:r>
            <a:r>
              <a:rPr lang="ko-KR" altLang="en-US" dirty="0">
                <a:latin typeface="+mn-ea"/>
              </a:rPr>
              <a:t>소스에 상수로 저장되지 않고 반드시 분리되어 관리</a:t>
            </a:r>
          </a:p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환경 변수에 의해 이용되는 설정정보를 변경 할 수 있음</a:t>
            </a:r>
            <a:endParaRPr lang="en-US" altLang="ko-KR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260A7ED-7807-410D-8A7C-91EAAEEA56B8}"/>
              </a:ext>
            </a:extLst>
          </p:cNvPr>
          <p:cNvSpPr txBox="1"/>
          <p:nvPr/>
        </p:nvSpPr>
        <p:spPr>
          <a:xfrm>
            <a:off x="561600" y="6527294"/>
            <a:ext cx="234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출처 </a:t>
            </a:r>
            <a:r>
              <a:rPr lang="en-US" altLang="ko-KR" sz="1400" dirty="0">
                <a:latin typeface="+mn-ea"/>
              </a:rPr>
              <a:t>: https://12factor.net/</a:t>
            </a:r>
          </a:p>
        </p:txBody>
      </p:sp>
    </p:spTree>
    <p:extLst>
      <p:ext uri="{BB962C8B-B14F-4D97-AF65-F5344CB8AC3E}">
        <p14:creationId xmlns:p14="http://schemas.microsoft.com/office/powerpoint/2010/main" val="401090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985"/>
            <a:ext cx="8980272" cy="276999"/>
          </a:xfrm>
        </p:spPr>
        <p:txBody>
          <a:bodyPr/>
          <a:lstStyle/>
          <a:p>
            <a:pPr lvl="0">
              <a:defRPr/>
            </a:pPr>
            <a:r>
              <a:rPr lang="en-US" altLang="ko-KR" b="0" dirty="0">
                <a:latin typeface="+mj-ea"/>
                <a:ea typeface="+mj-ea"/>
              </a:rPr>
              <a:t>Cloud Native Application</a:t>
            </a:r>
            <a:r>
              <a:rPr lang="ko-KR" altLang="en-US" b="0" dirty="0">
                <a:latin typeface="+mj-ea"/>
                <a:ea typeface="+mj-ea"/>
              </a:rPr>
              <a:t> 개발 원칙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4048352" cy="333233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Cloud Native Application</a:t>
            </a:r>
            <a:r>
              <a:rPr lang="ko-KR" altLang="en-US" dirty="0">
                <a:latin typeface="+mj-ea"/>
                <a:ea typeface="+mj-ea"/>
              </a:rPr>
              <a:t>이란</a:t>
            </a:r>
            <a:r>
              <a:rPr lang="en-US" altLang="ko-KR" dirty="0">
                <a:latin typeface="+mj-ea"/>
                <a:ea typeface="+mj-ea"/>
              </a:rPr>
              <a:t>?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6835" y="511552"/>
            <a:ext cx="425450" cy="276999"/>
          </a:xfrm>
        </p:spPr>
        <p:txBody>
          <a:bodyPr/>
          <a:lstStyle/>
          <a:p>
            <a:pPr lvl="0">
              <a:defRPr/>
            </a:pPr>
            <a:r>
              <a:rPr lang="en-US" altLang="ko-KR" smtClean="0">
                <a:latin typeface="+mj-ea"/>
                <a:ea typeface="+mj-ea"/>
              </a:rPr>
              <a:t>02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xmlns="" id="{5236774B-623D-46A3-998D-8E2908E65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fld id="{2FF31CB8-EE0B-4A6A-8561-904A0AB35B79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/>
              <a:t>29</a:t>
            </a:fld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텍스트 개체 틀 7">
            <a:extLst>
              <a:ext uri="{FF2B5EF4-FFF2-40B4-BE49-F238E27FC236}">
                <a16:creationId xmlns:a16="http://schemas.microsoft.com/office/drawing/2014/main" xmlns="" id="{97C3B147-53D7-4BE9-9C9F-2F624F81FDA3}"/>
              </a:ext>
            </a:extLst>
          </p:cNvPr>
          <p:cNvSpPr txBox="1"/>
          <p:nvPr/>
        </p:nvSpPr>
        <p:spPr>
          <a:xfrm>
            <a:off x="344489" y="1570724"/>
            <a:ext cx="9217022" cy="408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anchor="ctr">
            <a:noAutofit/>
          </a:bodyPr>
          <a:lstStyle>
            <a:defPPr>
              <a:defRPr lang="en-US"/>
            </a:defPPr>
            <a:lvl1pPr indent="0" algn="ctr" defTabSz="914400" latinLnBrk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돋움체 Medium"/>
                <a:ea typeface="KoPub돋움체 Medium"/>
              </a:defRPr>
            </a:lvl1pPr>
            <a:lvl2pPr marL="685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KoPub돋움체 Medium"/>
                <a:ea typeface="KoPub돋움체 Medium"/>
              </a:defRPr>
            </a:lvl2pPr>
            <a:lvl3pPr marL="1143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KoPub돋움체 Medium"/>
                <a:ea typeface="KoPub돋움체 Medium"/>
              </a:defRPr>
            </a:lvl3pPr>
            <a:lvl4pPr marL="1600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4pPr>
            <a:lvl5pPr marL="20574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>
              <a:defRPr/>
            </a:pPr>
            <a:r>
              <a:rPr lang="en-US" altLang="ko-KR" dirty="0">
                <a:effectLst/>
              </a:rPr>
              <a:t>4. </a:t>
            </a:r>
            <a:r>
              <a:rPr lang="ko-KR" altLang="en-US" dirty="0" err="1">
                <a:effectLst/>
              </a:rPr>
              <a:t>백엔드</a:t>
            </a:r>
            <a:r>
              <a:rPr lang="ko-KR" altLang="en-US" dirty="0">
                <a:effectLst/>
              </a:rPr>
              <a:t> 서비스</a:t>
            </a:r>
            <a:endParaRPr lang="en-US" altLang="ko-KR" sz="1800" dirty="0">
              <a:effectLst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F525357-3B73-4D0F-AAC4-CE15F74B6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3000" y="3138145"/>
            <a:ext cx="4127846" cy="214913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6CD6478-216D-47D4-8686-4E578826C777}"/>
              </a:ext>
            </a:extLst>
          </p:cNvPr>
          <p:cNvSpPr txBox="1"/>
          <p:nvPr/>
        </p:nvSpPr>
        <p:spPr>
          <a:xfrm>
            <a:off x="5217953" y="2376000"/>
            <a:ext cx="4001548" cy="742671"/>
          </a:xfrm>
          <a:prstGeom prst="roundRect">
            <a:avLst>
              <a:gd name="adj" fmla="val 21444"/>
            </a:avLst>
          </a:prstGeom>
          <a:solidFill>
            <a:schemeClr val="bg2"/>
          </a:solidFill>
        </p:spPr>
        <p:txBody>
          <a:bodyPr wrap="square" rtlCol="0" anchor="ctr">
            <a:noAutofit/>
          </a:bodyPr>
          <a:lstStyle/>
          <a:p>
            <a:pPr algn="ctr">
              <a:spcAft>
                <a:spcPts val="1200"/>
              </a:spcAft>
              <a:buSzPct val="120000"/>
            </a:pPr>
            <a:r>
              <a:rPr lang="ko-KR" altLang="en-US" dirty="0" err="1">
                <a:latin typeface="+mn-ea"/>
              </a:rPr>
              <a:t>백엔드</a:t>
            </a:r>
            <a:r>
              <a:rPr lang="ko-KR" altLang="en-US" dirty="0">
                <a:latin typeface="+mn-ea"/>
              </a:rPr>
              <a:t> 서비스를 연결 된 리소스로 취급</a:t>
            </a:r>
            <a:endParaRPr lang="en-US" altLang="ko-KR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642C729-BC09-4042-91AC-C805A6554E3A}"/>
              </a:ext>
            </a:extLst>
          </p:cNvPr>
          <p:cNvSpPr txBox="1"/>
          <p:nvPr/>
        </p:nvSpPr>
        <p:spPr>
          <a:xfrm>
            <a:off x="5220000" y="3348000"/>
            <a:ext cx="4001548" cy="2551015"/>
          </a:xfrm>
          <a:prstGeom prst="rect">
            <a:avLst/>
          </a:prstGeom>
          <a:noFill/>
        </p:spPr>
        <p:txBody>
          <a:bodyPr wrap="square" lIns="72000" rIns="72000">
            <a:noAutofit/>
          </a:bodyPr>
          <a:lstStyle>
            <a:defPPr>
              <a:defRPr lang="en-US"/>
            </a:defPPr>
            <a:lvl1pPr marL="882900" indent="-342900">
              <a:spcBef>
                <a:spcPts val="600"/>
              </a:spcBef>
              <a:buSzPct val="120000"/>
              <a:buBlip>
                <a:blip r:embed="rId4"/>
              </a:buBlip>
              <a:defRPr sz="1600">
                <a:latin typeface="KoPub돋움체 Medium" panose="020B0600000101010101" charset="-127"/>
                <a:ea typeface="KoPub돋움체 Medium" panose="020B0600000101010101" charset="-127"/>
                <a:cs typeface="Arial"/>
              </a:defRPr>
            </a:lvl1pPr>
          </a:lstStyle>
          <a:p>
            <a:pPr marL="377100">
              <a:spcAft>
                <a:spcPts val="1200"/>
              </a:spcAft>
            </a:pPr>
            <a:r>
              <a:rPr lang="ko-KR" altLang="en-US" dirty="0" err="1">
                <a:latin typeface="+mn-ea"/>
              </a:rPr>
              <a:t>백엔드</a:t>
            </a:r>
            <a:r>
              <a:rPr lang="ko-KR" altLang="en-US" dirty="0">
                <a:latin typeface="+mn-ea"/>
              </a:rPr>
              <a:t> 서비스는 </a:t>
            </a:r>
            <a:r>
              <a:rPr lang="en-US" altLang="ko-KR" dirty="0">
                <a:latin typeface="+mn-ea"/>
              </a:rPr>
              <a:t>Application </a:t>
            </a:r>
            <a:r>
              <a:rPr lang="ko-KR" altLang="en-US" dirty="0">
                <a:latin typeface="+mn-ea"/>
              </a:rPr>
              <a:t>정상 작동 중 네트워크를 이용하여 사용되는 모든 서비스를 의미</a:t>
            </a:r>
          </a:p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로컬 서비스와 </a:t>
            </a:r>
            <a:r>
              <a:rPr lang="ko-KR" altLang="en-US" dirty="0" err="1">
                <a:latin typeface="+mn-ea"/>
              </a:rPr>
              <a:t>서드파티</a:t>
            </a:r>
            <a:r>
              <a:rPr lang="ko-KR" altLang="en-US" dirty="0">
                <a:latin typeface="+mn-ea"/>
              </a:rPr>
              <a:t> 서비스를 구별하지 않으며 설정에 있는 </a:t>
            </a:r>
            <a:r>
              <a:rPr lang="en-US" altLang="ko-KR" dirty="0">
                <a:latin typeface="+mn-ea"/>
              </a:rPr>
              <a:t>URL </a:t>
            </a:r>
            <a:r>
              <a:rPr lang="ko-KR" altLang="en-US" dirty="0">
                <a:latin typeface="+mn-ea"/>
              </a:rPr>
              <a:t>또는 다른 </a:t>
            </a:r>
            <a:r>
              <a:rPr lang="ko-KR" altLang="en-US" dirty="0" err="1">
                <a:latin typeface="+mn-ea"/>
              </a:rPr>
              <a:t>로케이터와</a:t>
            </a:r>
            <a:r>
              <a:rPr lang="ko-KR" altLang="en-US" dirty="0">
                <a:latin typeface="+mn-ea"/>
              </a:rPr>
              <a:t> 인증정보를 사용하여 접근</a:t>
            </a:r>
          </a:p>
          <a:p>
            <a:pPr marL="377100">
              <a:spcAft>
                <a:spcPts val="1200"/>
              </a:spcAft>
            </a:pPr>
            <a:r>
              <a:rPr lang="en-US" altLang="ko-KR" dirty="0">
                <a:latin typeface="+mn-ea"/>
              </a:rPr>
              <a:t>Application </a:t>
            </a:r>
            <a:r>
              <a:rPr lang="ko-KR" altLang="en-US" dirty="0">
                <a:latin typeface="+mn-ea"/>
              </a:rPr>
              <a:t>코드를 수정하지 않고 </a:t>
            </a:r>
            <a:r>
              <a:rPr lang="ko-KR" altLang="en-US" dirty="0" err="1">
                <a:latin typeface="+mn-ea"/>
              </a:rPr>
              <a:t>백엔드</a:t>
            </a:r>
            <a:r>
              <a:rPr lang="ko-KR" altLang="en-US" dirty="0">
                <a:latin typeface="+mn-ea"/>
              </a:rPr>
              <a:t> 서비스 전환이 가능하여야 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CD0EE25-3C96-4D15-BB8C-D47D19BF262A}"/>
              </a:ext>
            </a:extLst>
          </p:cNvPr>
          <p:cNvSpPr txBox="1"/>
          <p:nvPr/>
        </p:nvSpPr>
        <p:spPr>
          <a:xfrm>
            <a:off x="561600" y="6527294"/>
            <a:ext cx="234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출처 </a:t>
            </a:r>
            <a:r>
              <a:rPr lang="en-US" altLang="ko-KR" sz="1400" dirty="0">
                <a:latin typeface="+mn-ea"/>
              </a:rPr>
              <a:t>: https://12factor.net/</a:t>
            </a:r>
          </a:p>
        </p:txBody>
      </p:sp>
    </p:spTree>
    <p:extLst>
      <p:ext uri="{BB962C8B-B14F-4D97-AF65-F5344CB8AC3E}">
        <p14:creationId xmlns:p14="http://schemas.microsoft.com/office/powerpoint/2010/main" val="114051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6"/>
          <a:stretch/>
        </p:blipFill>
        <p:spPr>
          <a:xfrm>
            <a:off x="0" y="1"/>
            <a:ext cx="9906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906000" cy="6858001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52450" y="628650"/>
            <a:ext cx="3886200" cy="1143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 rot="5400000">
            <a:off x="-790575" y="2085975"/>
            <a:ext cx="2800350" cy="1143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5852" y="1850737"/>
            <a:ext cx="3092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01. Cloud </a:t>
            </a:r>
            <a:r>
              <a:rPr lang="ko-KR" alt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29926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985"/>
            <a:ext cx="8980272" cy="276999"/>
          </a:xfrm>
        </p:spPr>
        <p:txBody>
          <a:bodyPr/>
          <a:lstStyle/>
          <a:p>
            <a:pPr lvl="0">
              <a:defRPr/>
            </a:pPr>
            <a:r>
              <a:rPr lang="en-US" altLang="ko-KR" b="0" dirty="0">
                <a:latin typeface="+mj-ea"/>
                <a:ea typeface="+mj-ea"/>
              </a:rPr>
              <a:t>Cloud Native Application</a:t>
            </a:r>
            <a:r>
              <a:rPr lang="ko-KR" altLang="en-US" b="0" dirty="0">
                <a:latin typeface="+mj-ea"/>
                <a:ea typeface="+mj-ea"/>
              </a:rPr>
              <a:t> 개발 원칙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4048352" cy="333233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Cloud Native Application</a:t>
            </a:r>
            <a:r>
              <a:rPr lang="ko-KR" altLang="en-US" dirty="0">
                <a:latin typeface="+mj-ea"/>
                <a:ea typeface="+mj-ea"/>
              </a:rPr>
              <a:t>이란</a:t>
            </a:r>
            <a:r>
              <a:rPr lang="en-US" altLang="ko-KR" dirty="0">
                <a:latin typeface="+mj-ea"/>
                <a:ea typeface="+mj-ea"/>
              </a:rPr>
              <a:t>?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6835" y="511552"/>
            <a:ext cx="425450" cy="276999"/>
          </a:xfrm>
        </p:spPr>
        <p:txBody>
          <a:bodyPr/>
          <a:lstStyle/>
          <a:p>
            <a:pPr lvl="0">
              <a:defRPr/>
            </a:pPr>
            <a:r>
              <a:rPr lang="en-US" altLang="ko-KR" smtClean="0">
                <a:latin typeface="+mj-ea"/>
                <a:ea typeface="+mj-ea"/>
              </a:rPr>
              <a:t>02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xmlns="" id="{5236774B-623D-46A3-998D-8E2908E65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fld id="{2FF31CB8-EE0B-4A6A-8561-904A0AB35B79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/>
              <a:t>30</a:t>
            </a:fld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텍스트 개체 틀 7">
            <a:extLst>
              <a:ext uri="{FF2B5EF4-FFF2-40B4-BE49-F238E27FC236}">
                <a16:creationId xmlns:a16="http://schemas.microsoft.com/office/drawing/2014/main" xmlns="" id="{97C3B147-53D7-4BE9-9C9F-2F624F81FDA3}"/>
              </a:ext>
            </a:extLst>
          </p:cNvPr>
          <p:cNvSpPr txBox="1"/>
          <p:nvPr/>
        </p:nvSpPr>
        <p:spPr>
          <a:xfrm>
            <a:off x="344489" y="1570724"/>
            <a:ext cx="9217022" cy="408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anchor="ctr">
            <a:noAutofit/>
          </a:bodyPr>
          <a:lstStyle>
            <a:defPPr>
              <a:defRPr lang="en-US"/>
            </a:defPPr>
            <a:lvl1pPr indent="0" algn="ctr" defTabSz="914400" latinLnBrk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돋움체 Medium"/>
                <a:ea typeface="KoPub돋움체 Medium"/>
              </a:defRPr>
            </a:lvl1pPr>
            <a:lvl2pPr marL="685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KoPub돋움체 Medium"/>
                <a:ea typeface="KoPub돋움체 Medium"/>
              </a:defRPr>
            </a:lvl2pPr>
            <a:lvl3pPr marL="1143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KoPub돋움체 Medium"/>
                <a:ea typeface="KoPub돋움체 Medium"/>
              </a:defRPr>
            </a:lvl3pPr>
            <a:lvl4pPr marL="1600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4pPr>
            <a:lvl5pPr marL="20574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>
              <a:defRPr/>
            </a:pPr>
            <a:r>
              <a:rPr lang="en-US" altLang="ko-KR" dirty="0">
                <a:effectLst/>
              </a:rPr>
              <a:t>5. </a:t>
            </a:r>
            <a:r>
              <a:rPr lang="ko-KR" altLang="en-US" dirty="0">
                <a:effectLst/>
              </a:rPr>
              <a:t>빌드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릴리즈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실행</a:t>
            </a:r>
            <a:endParaRPr lang="en-US" altLang="ko-KR" sz="1800" dirty="0">
              <a:effectLst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A8FDE493-3DD3-46F8-96D7-9AE85A731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6650" y="3308682"/>
            <a:ext cx="4540749" cy="18892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48B8CC6-3F50-4DA1-961B-6417048921EA}"/>
              </a:ext>
            </a:extLst>
          </p:cNvPr>
          <p:cNvSpPr txBox="1"/>
          <p:nvPr/>
        </p:nvSpPr>
        <p:spPr>
          <a:xfrm>
            <a:off x="5217953" y="2376000"/>
            <a:ext cx="4001548" cy="742671"/>
          </a:xfrm>
          <a:prstGeom prst="roundRect">
            <a:avLst>
              <a:gd name="adj" fmla="val 21444"/>
            </a:avLst>
          </a:prstGeom>
          <a:solidFill>
            <a:schemeClr val="bg2"/>
          </a:solidFill>
        </p:spPr>
        <p:txBody>
          <a:bodyPr wrap="square" rtlCol="0" anchor="ctr">
            <a:noAutofit/>
          </a:bodyPr>
          <a:lstStyle/>
          <a:p>
            <a:pPr algn="ctr">
              <a:spcAft>
                <a:spcPts val="1200"/>
              </a:spcAft>
              <a:buSzPct val="120000"/>
            </a:pPr>
            <a:r>
              <a:rPr lang="ko-KR" altLang="en-US" dirty="0">
                <a:latin typeface="+mn-ea"/>
              </a:rPr>
              <a:t>철저하게 분리된 빌드와 실행 단계</a:t>
            </a:r>
            <a:endParaRPr lang="en-US" altLang="ko-KR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9AFDA76-AE41-4479-89A2-0A2FF906C316}"/>
              </a:ext>
            </a:extLst>
          </p:cNvPr>
          <p:cNvSpPr txBox="1"/>
          <p:nvPr/>
        </p:nvSpPr>
        <p:spPr>
          <a:xfrm>
            <a:off x="5220000" y="3348000"/>
            <a:ext cx="4001548" cy="2651931"/>
          </a:xfrm>
          <a:prstGeom prst="rect">
            <a:avLst/>
          </a:prstGeom>
          <a:noFill/>
        </p:spPr>
        <p:txBody>
          <a:bodyPr wrap="square" lIns="72000" rIns="72000">
            <a:noAutofit/>
          </a:bodyPr>
          <a:lstStyle>
            <a:defPPr>
              <a:defRPr lang="en-US"/>
            </a:defPPr>
            <a:lvl1pPr marL="882900" indent="-342900">
              <a:spcBef>
                <a:spcPts val="600"/>
              </a:spcBef>
              <a:buSzPct val="120000"/>
              <a:buBlip>
                <a:blip r:embed="rId4"/>
              </a:buBlip>
              <a:defRPr sz="1600">
                <a:latin typeface="KoPub돋움체 Medium" panose="020B0600000101010101" charset="-127"/>
                <a:ea typeface="KoPub돋움체 Medium" panose="020B0600000101010101" charset="-127"/>
                <a:cs typeface="Arial"/>
              </a:defRPr>
            </a:lvl1pPr>
          </a:lstStyle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코드베이스는 </a:t>
            </a: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단계를 거쳐 배포로 변환</a:t>
            </a:r>
          </a:p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빌드 단계는 코드 저장소를 빌드라는 실행가능한 번들로 변환</a:t>
            </a:r>
          </a:p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릴리즈는 빌드 단계에서 만들어진 빌드와 배포의 현재 설정을 결합</a:t>
            </a:r>
          </a:p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실행에서는 선택된 릴리즈에 대한 애플리케이션 프로세스의 집합을 시작하여 실행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049B1A5-CB67-46FC-87E1-8C5DA78DF6C9}"/>
              </a:ext>
            </a:extLst>
          </p:cNvPr>
          <p:cNvSpPr txBox="1"/>
          <p:nvPr/>
        </p:nvSpPr>
        <p:spPr>
          <a:xfrm>
            <a:off x="561600" y="6527294"/>
            <a:ext cx="234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출처 </a:t>
            </a:r>
            <a:r>
              <a:rPr lang="en-US" altLang="ko-KR" sz="1400" dirty="0">
                <a:latin typeface="+mn-ea"/>
              </a:rPr>
              <a:t>: https://12factor.net/</a:t>
            </a:r>
          </a:p>
        </p:txBody>
      </p:sp>
    </p:spTree>
    <p:extLst>
      <p:ext uri="{BB962C8B-B14F-4D97-AF65-F5344CB8AC3E}">
        <p14:creationId xmlns:p14="http://schemas.microsoft.com/office/powerpoint/2010/main" val="215221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985"/>
            <a:ext cx="8980272" cy="276999"/>
          </a:xfrm>
        </p:spPr>
        <p:txBody>
          <a:bodyPr/>
          <a:lstStyle/>
          <a:p>
            <a:pPr lvl="0">
              <a:defRPr/>
            </a:pPr>
            <a:r>
              <a:rPr lang="en-US" altLang="ko-KR" b="0" dirty="0">
                <a:latin typeface="+mj-ea"/>
                <a:ea typeface="+mj-ea"/>
              </a:rPr>
              <a:t>Cloud Native Application</a:t>
            </a:r>
            <a:r>
              <a:rPr lang="ko-KR" altLang="en-US" b="0" dirty="0">
                <a:latin typeface="+mj-ea"/>
                <a:ea typeface="+mj-ea"/>
              </a:rPr>
              <a:t> 개발 원칙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4048352" cy="333233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Cloud Native Application</a:t>
            </a:r>
            <a:r>
              <a:rPr lang="ko-KR" altLang="en-US" dirty="0">
                <a:latin typeface="+mj-ea"/>
                <a:ea typeface="+mj-ea"/>
              </a:rPr>
              <a:t>이란</a:t>
            </a:r>
            <a:r>
              <a:rPr lang="en-US" altLang="ko-KR" dirty="0">
                <a:latin typeface="+mj-ea"/>
                <a:ea typeface="+mj-ea"/>
              </a:rPr>
              <a:t>?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6835" y="511552"/>
            <a:ext cx="425450" cy="276999"/>
          </a:xfrm>
        </p:spPr>
        <p:txBody>
          <a:bodyPr/>
          <a:lstStyle/>
          <a:p>
            <a:pPr lvl="0">
              <a:defRPr/>
            </a:pPr>
            <a:r>
              <a:rPr lang="en-US" altLang="ko-KR" smtClean="0">
                <a:latin typeface="+mj-ea"/>
                <a:ea typeface="+mj-ea"/>
              </a:rPr>
              <a:t>02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xmlns="" id="{5236774B-623D-46A3-998D-8E2908E65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fld id="{2FF31CB8-EE0B-4A6A-8561-904A0AB35B79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/>
              <a:t>31</a:t>
            </a:fld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텍스트 개체 틀 7">
            <a:extLst>
              <a:ext uri="{FF2B5EF4-FFF2-40B4-BE49-F238E27FC236}">
                <a16:creationId xmlns:a16="http://schemas.microsoft.com/office/drawing/2014/main" xmlns="" id="{97C3B147-53D7-4BE9-9C9F-2F624F81FDA3}"/>
              </a:ext>
            </a:extLst>
          </p:cNvPr>
          <p:cNvSpPr txBox="1"/>
          <p:nvPr/>
        </p:nvSpPr>
        <p:spPr>
          <a:xfrm>
            <a:off x="344489" y="1570724"/>
            <a:ext cx="9217022" cy="408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anchor="ctr">
            <a:noAutofit/>
          </a:bodyPr>
          <a:lstStyle>
            <a:defPPr>
              <a:defRPr lang="en-US"/>
            </a:defPPr>
            <a:lvl1pPr indent="0" algn="ctr" defTabSz="914400" latinLnBrk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돋움체 Medium"/>
                <a:ea typeface="KoPub돋움체 Medium"/>
              </a:defRPr>
            </a:lvl1pPr>
            <a:lvl2pPr marL="685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KoPub돋움체 Medium"/>
                <a:ea typeface="KoPub돋움체 Medium"/>
              </a:defRPr>
            </a:lvl2pPr>
            <a:lvl3pPr marL="1143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KoPub돋움체 Medium"/>
                <a:ea typeface="KoPub돋움체 Medium"/>
              </a:defRPr>
            </a:lvl3pPr>
            <a:lvl4pPr marL="1600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4pPr>
            <a:lvl5pPr marL="20574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>
              <a:defRPr/>
            </a:pPr>
            <a:r>
              <a:rPr lang="en-US" altLang="ko-KR" dirty="0">
                <a:effectLst/>
              </a:rPr>
              <a:t>6. </a:t>
            </a:r>
            <a:r>
              <a:rPr lang="ko-KR" altLang="en-US" dirty="0">
                <a:effectLst/>
              </a:rPr>
              <a:t>프로세스</a:t>
            </a:r>
            <a:endParaRPr lang="en-US" altLang="ko-KR" sz="18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48B8CC6-3F50-4DA1-961B-6417048921EA}"/>
              </a:ext>
            </a:extLst>
          </p:cNvPr>
          <p:cNvSpPr txBox="1"/>
          <p:nvPr/>
        </p:nvSpPr>
        <p:spPr>
          <a:xfrm>
            <a:off x="5217953" y="2376000"/>
            <a:ext cx="4001548" cy="742671"/>
          </a:xfrm>
          <a:prstGeom prst="roundRect">
            <a:avLst>
              <a:gd name="adj" fmla="val 21444"/>
            </a:avLst>
          </a:prstGeom>
          <a:solidFill>
            <a:schemeClr val="bg2"/>
          </a:solidFill>
        </p:spPr>
        <p:txBody>
          <a:bodyPr wrap="square" rtlCol="0" anchor="ctr">
            <a:noAutofit/>
          </a:bodyPr>
          <a:lstStyle/>
          <a:p>
            <a:pPr algn="ctr">
              <a:buSzPct val="120000"/>
            </a:pPr>
            <a:r>
              <a:rPr lang="ko-KR" altLang="en-US" dirty="0">
                <a:latin typeface="+mn-ea"/>
              </a:rPr>
              <a:t>애플리케이션을 하나 혹은 </a:t>
            </a:r>
            <a:endParaRPr lang="en-US" altLang="ko-KR" dirty="0">
              <a:latin typeface="+mn-ea"/>
            </a:endParaRPr>
          </a:p>
          <a:p>
            <a:pPr algn="ctr">
              <a:buSzPct val="120000"/>
            </a:pPr>
            <a:r>
              <a:rPr lang="ko-KR" altLang="en-US" dirty="0">
                <a:latin typeface="+mn-ea"/>
              </a:rPr>
              <a:t>여러 개의 </a:t>
            </a:r>
            <a:r>
              <a:rPr lang="en-US" altLang="ko-KR" dirty="0">
                <a:latin typeface="+mn-ea"/>
              </a:rPr>
              <a:t>Stateless</a:t>
            </a:r>
            <a:r>
              <a:rPr lang="ko-KR" altLang="en-US" dirty="0">
                <a:latin typeface="+mn-ea"/>
              </a:rPr>
              <a:t> 프로세스로 실행</a:t>
            </a:r>
            <a:endParaRPr lang="en-US" altLang="ko-KR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9AFDA76-AE41-4479-89A2-0A2FF906C316}"/>
              </a:ext>
            </a:extLst>
          </p:cNvPr>
          <p:cNvSpPr txBox="1"/>
          <p:nvPr/>
        </p:nvSpPr>
        <p:spPr>
          <a:xfrm>
            <a:off x="5220000" y="3348000"/>
            <a:ext cx="4001548" cy="2047276"/>
          </a:xfrm>
          <a:prstGeom prst="rect">
            <a:avLst/>
          </a:prstGeom>
          <a:noFill/>
        </p:spPr>
        <p:txBody>
          <a:bodyPr wrap="square" lIns="72000" rIns="72000">
            <a:noAutofit/>
          </a:bodyPr>
          <a:lstStyle>
            <a:defPPr>
              <a:defRPr lang="en-US"/>
            </a:defPPr>
            <a:lvl1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 sz="1600">
                <a:latin typeface="KoPub돋움체 Medium" panose="020B0600000101010101" charset="-127"/>
                <a:ea typeface="KoPub돋움체 Medium" panose="020B0600000101010101" charset="-127"/>
                <a:cs typeface="Arial"/>
              </a:defRPr>
            </a:lvl1pPr>
          </a:lstStyle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실행 환경은 하나 이상의 프로세스로 실행</a:t>
            </a:r>
          </a:p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캐시 등을 위한 짧은 단일 프로세스에서의 데이터 저장을 제외한 저장될 필요가 있는 모든 데이터는 데이터베이스같은 </a:t>
            </a:r>
            <a:r>
              <a:rPr lang="ko-KR" altLang="en-US" dirty="0" err="1">
                <a:latin typeface="+mn-ea"/>
              </a:rPr>
              <a:t>백엔드</a:t>
            </a:r>
            <a:r>
              <a:rPr lang="ko-KR" altLang="en-US" dirty="0">
                <a:latin typeface="+mn-ea"/>
              </a:rPr>
              <a:t> 서비스에 저장</a:t>
            </a:r>
          </a:p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매 실행시마다 모든 로컬의 상태를 제거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6B5BDEF1-F763-412C-824E-E65F79601149}"/>
              </a:ext>
            </a:extLst>
          </p:cNvPr>
          <p:cNvSpPr/>
          <p:nvPr/>
        </p:nvSpPr>
        <p:spPr>
          <a:xfrm>
            <a:off x="838200" y="2607841"/>
            <a:ext cx="1397000" cy="32840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29E1846-DE27-4030-94A3-B189B6D8F83D}"/>
              </a:ext>
            </a:extLst>
          </p:cNvPr>
          <p:cNvSpPr/>
          <p:nvPr/>
        </p:nvSpPr>
        <p:spPr>
          <a:xfrm>
            <a:off x="962025" y="4015507"/>
            <a:ext cx="1149350" cy="3683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  <a:latin typeface="+mn-ea"/>
              </a:rPr>
              <a:t>Data A</a:t>
            </a:r>
            <a:endParaRPr lang="ko-KR" altLang="en-US" sz="14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14EFD586-41D7-445A-BB50-13CAFC60168A}"/>
              </a:ext>
            </a:extLst>
          </p:cNvPr>
          <p:cNvSpPr/>
          <p:nvPr/>
        </p:nvSpPr>
        <p:spPr>
          <a:xfrm>
            <a:off x="3054893" y="2607841"/>
            <a:ext cx="1397000" cy="32840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98948228-A6AC-4D7F-B773-71AFE55D4F70}"/>
              </a:ext>
            </a:extLst>
          </p:cNvPr>
          <p:cNvSpPr/>
          <p:nvPr/>
        </p:nvSpPr>
        <p:spPr>
          <a:xfrm>
            <a:off x="3178718" y="4015507"/>
            <a:ext cx="1149350" cy="3683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  <a:latin typeface="+mn-ea"/>
              </a:rPr>
              <a:t>??</a:t>
            </a:r>
            <a:endParaRPr lang="ko-KR" altLang="en-US" sz="14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130286D9-EDD3-4DBD-BA79-67F920934177}"/>
              </a:ext>
            </a:extLst>
          </p:cNvPr>
          <p:cNvCxnSpPr/>
          <p:nvPr/>
        </p:nvCxnSpPr>
        <p:spPr>
          <a:xfrm>
            <a:off x="2343150" y="4217180"/>
            <a:ext cx="5842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A035F7E-3EA6-4DCB-A4B6-D1D5D4EDA237}"/>
              </a:ext>
            </a:extLst>
          </p:cNvPr>
          <p:cNvSpPr txBox="1"/>
          <p:nvPr/>
        </p:nvSpPr>
        <p:spPr>
          <a:xfrm>
            <a:off x="561600" y="6527294"/>
            <a:ext cx="234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출처 </a:t>
            </a:r>
            <a:r>
              <a:rPr lang="en-US" altLang="ko-KR" sz="1400" dirty="0">
                <a:latin typeface="+mn-ea"/>
              </a:rPr>
              <a:t>: https://12factor.net/</a:t>
            </a:r>
          </a:p>
        </p:txBody>
      </p:sp>
    </p:spTree>
    <p:extLst>
      <p:ext uri="{BB962C8B-B14F-4D97-AF65-F5344CB8AC3E}">
        <p14:creationId xmlns:p14="http://schemas.microsoft.com/office/powerpoint/2010/main" val="209496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985"/>
            <a:ext cx="8980272" cy="276999"/>
          </a:xfrm>
        </p:spPr>
        <p:txBody>
          <a:bodyPr/>
          <a:lstStyle/>
          <a:p>
            <a:pPr lvl="0">
              <a:defRPr/>
            </a:pPr>
            <a:r>
              <a:rPr lang="en-US" altLang="ko-KR" b="0" dirty="0">
                <a:latin typeface="+mj-ea"/>
                <a:ea typeface="+mj-ea"/>
              </a:rPr>
              <a:t>Cloud Native Application</a:t>
            </a:r>
            <a:r>
              <a:rPr lang="ko-KR" altLang="en-US" b="0" dirty="0">
                <a:latin typeface="+mj-ea"/>
                <a:ea typeface="+mj-ea"/>
              </a:rPr>
              <a:t> 개발 원칙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4048352" cy="333233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Cloud Native Application</a:t>
            </a:r>
            <a:r>
              <a:rPr lang="ko-KR" altLang="en-US" dirty="0">
                <a:latin typeface="+mj-ea"/>
                <a:ea typeface="+mj-ea"/>
              </a:rPr>
              <a:t>이란</a:t>
            </a:r>
            <a:r>
              <a:rPr lang="en-US" altLang="ko-KR" dirty="0">
                <a:latin typeface="+mj-ea"/>
                <a:ea typeface="+mj-ea"/>
              </a:rPr>
              <a:t>?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6835" y="511552"/>
            <a:ext cx="425450" cy="276999"/>
          </a:xfrm>
        </p:spPr>
        <p:txBody>
          <a:bodyPr/>
          <a:lstStyle/>
          <a:p>
            <a:pPr lvl="0">
              <a:defRPr/>
            </a:pPr>
            <a:r>
              <a:rPr lang="en-US" altLang="ko-KR" smtClean="0">
                <a:latin typeface="+mj-ea"/>
                <a:ea typeface="+mj-ea"/>
              </a:rPr>
              <a:t>02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xmlns="" id="{5236774B-623D-46A3-998D-8E2908E65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fld id="{2FF31CB8-EE0B-4A6A-8561-904A0AB35B79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/>
              <a:t>32</a:t>
            </a:fld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텍스트 개체 틀 7">
            <a:extLst>
              <a:ext uri="{FF2B5EF4-FFF2-40B4-BE49-F238E27FC236}">
                <a16:creationId xmlns:a16="http://schemas.microsoft.com/office/drawing/2014/main" xmlns="" id="{97C3B147-53D7-4BE9-9C9F-2F624F81FDA3}"/>
              </a:ext>
            </a:extLst>
          </p:cNvPr>
          <p:cNvSpPr txBox="1"/>
          <p:nvPr/>
        </p:nvSpPr>
        <p:spPr>
          <a:xfrm>
            <a:off x="344489" y="1570724"/>
            <a:ext cx="9217022" cy="408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anchor="ctr">
            <a:noAutofit/>
          </a:bodyPr>
          <a:lstStyle>
            <a:defPPr>
              <a:defRPr lang="en-US"/>
            </a:defPPr>
            <a:lvl1pPr indent="0" algn="ctr" defTabSz="914400" latinLnBrk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돋움체 Medium"/>
                <a:ea typeface="KoPub돋움체 Medium"/>
              </a:defRPr>
            </a:lvl1pPr>
            <a:lvl2pPr marL="685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KoPub돋움체 Medium"/>
                <a:ea typeface="KoPub돋움체 Medium"/>
              </a:defRPr>
            </a:lvl2pPr>
            <a:lvl3pPr marL="1143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KoPub돋움체 Medium"/>
                <a:ea typeface="KoPub돋움체 Medium"/>
              </a:defRPr>
            </a:lvl3pPr>
            <a:lvl4pPr marL="1600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4pPr>
            <a:lvl5pPr marL="20574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>
              <a:defRPr/>
            </a:pPr>
            <a:r>
              <a:rPr lang="en-US" altLang="ko-KR" dirty="0">
                <a:effectLst/>
              </a:rPr>
              <a:t>7. </a:t>
            </a:r>
            <a:r>
              <a:rPr lang="ko-KR" altLang="en-US" dirty="0">
                <a:effectLst/>
              </a:rPr>
              <a:t>포트 바인딩</a:t>
            </a:r>
            <a:endParaRPr lang="en-US" altLang="ko-KR" sz="18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48B8CC6-3F50-4DA1-961B-6417048921EA}"/>
              </a:ext>
            </a:extLst>
          </p:cNvPr>
          <p:cNvSpPr txBox="1"/>
          <p:nvPr/>
        </p:nvSpPr>
        <p:spPr>
          <a:xfrm>
            <a:off x="5217953" y="2376000"/>
            <a:ext cx="4001548" cy="742671"/>
          </a:xfrm>
          <a:prstGeom prst="roundRect">
            <a:avLst>
              <a:gd name="adj" fmla="val 21444"/>
            </a:avLst>
          </a:prstGeom>
          <a:solidFill>
            <a:schemeClr val="bg2"/>
          </a:solidFill>
        </p:spPr>
        <p:txBody>
          <a:bodyPr wrap="square" rtlCol="0" anchor="ctr">
            <a:noAutofit/>
          </a:bodyPr>
          <a:lstStyle/>
          <a:p>
            <a:pPr algn="ctr">
              <a:spcAft>
                <a:spcPts val="1200"/>
              </a:spcAft>
              <a:buSzPct val="120000"/>
            </a:pPr>
            <a:r>
              <a:rPr lang="ko-KR" altLang="en-US" dirty="0">
                <a:latin typeface="+mn-ea"/>
              </a:rPr>
              <a:t>포트 바인딩을 사용한 서비스 공개</a:t>
            </a:r>
            <a:endParaRPr lang="en-US" altLang="ko-KR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9AFDA76-AE41-4479-89A2-0A2FF906C316}"/>
              </a:ext>
            </a:extLst>
          </p:cNvPr>
          <p:cNvSpPr txBox="1"/>
          <p:nvPr/>
        </p:nvSpPr>
        <p:spPr>
          <a:xfrm>
            <a:off x="5220000" y="3348000"/>
            <a:ext cx="4001548" cy="2047276"/>
          </a:xfrm>
          <a:prstGeom prst="rect">
            <a:avLst/>
          </a:prstGeom>
          <a:noFill/>
        </p:spPr>
        <p:txBody>
          <a:bodyPr wrap="square" lIns="72000" rIns="72000">
            <a:noAutofit/>
          </a:bodyPr>
          <a:lstStyle>
            <a:defPPr>
              <a:defRPr lang="en-US"/>
            </a:defPPr>
            <a:lvl1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 sz="1600">
                <a:latin typeface="KoPub돋움체 Medium" panose="020B0600000101010101" charset="-127"/>
                <a:ea typeface="KoPub돋움체 Medium" panose="020B0600000101010101" charset="-127"/>
                <a:cs typeface="Arial"/>
              </a:defRPr>
            </a:lvl1pPr>
          </a:lstStyle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완전히 독립적이며 실행환경의 런타임 </a:t>
            </a:r>
            <a:r>
              <a:rPr lang="ko-KR" altLang="en-US" dirty="0" err="1">
                <a:latin typeface="+mn-ea"/>
              </a:rPr>
              <a:t>인젝션에</a:t>
            </a:r>
            <a:r>
              <a:rPr lang="ko-KR" altLang="en-US" dirty="0">
                <a:latin typeface="+mn-ea"/>
              </a:rPr>
              <a:t> 의존하지 않음</a:t>
            </a:r>
          </a:p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특정 포트를 바인딩하여 서비스를 공개하며 해당 포트로의 요청을 처리</a:t>
            </a:r>
          </a:p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다른 애플리케이션에 설정을 통해 </a:t>
            </a:r>
            <a:r>
              <a:rPr lang="ko-KR" altLang="en-US" dirty="0" err="1">
                <a:latin typeface="+mn-ea"/>
              </a:rPr>
              <a:t>백엔드</a:t>
            </a:r>
            <a:r>
              <a:rPr lang="ko-KR" altLang="en-US" dirty="0">
                <a:latin typeface="+mn-ea"/>
              </a:rPr>
              <a:t> 서비스로 등록될 수 있음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455E9F1C-4166-44D2-9E9E-C68D65F6CEFD}"/>
              </a:ext>
            </a:extLst>
          </p:cNvPr>
          <p:cNvSpPr/>
          <p:nvPr/>
        </p:nvSpPr>
        <p:spPr>
          <a:xfrm>
            <a:off x="3016250" y="3599269"/>
            <a:ext cx="1440000" cy="144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76FC19A0-200F-4435-9D1E-91076719B243}"/>
              </a:ext>
            </a:extLst>
          </p:cNvPr>
          <p:cNvSpPr/>
          <p:nvPr/>
        </p:nvSpPr>
        <p:spPr>
          <a:xfrm>
            <a:off x="2827929" y="4135119"/>
            <a:ext cx="640796" cy="36830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Port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60916D29-2E14-4403-9E94-1879D71F2F22}"/>
              </a:ext>
            </a:extLst>
          </p:cNvPr>
          <p:cNvSpPr/>
          <p:nvPr/>
        </p:nvSpPr>
        <p:spPr>
          <a:xfrm>
            <a:off x="635000" y="3599269"/>
            <a:ext cx="1440000" cy="144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736E5C66-A982-4909-8847-3E5AB5D81155}"/>
              </a:ext>
            </a:extLst>
          </p:cNvPr>
          <p:cNvCxnSpPr>
            <a:cxnSpLocks/>
          </p:cNvCxnSpPr>
          <p:nvPr/>
        </p:nvCxnSpPr>
        <p:spPr>
          <a:xfrm>
            <a:off x="2146474" y="4328227"/>
            <a:ext cx="588337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323B81B-8DF9-4D68-8941-8ABAB5B98B4F}"/>
              </a:ext>
            </a:extLst>
          </p:cNvPr>
          <p:cNvSpPr txBox="1"/>
          <p:nvPr/>
        </p:nvSpPr>
        <p:spPr>
          <a:xfrm>
            <a:off x="561600" y="6527294"/>
            <a:ext cx="234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출처 </a:t>
            </a:r>
            <a:r>
              <a:rPr lang="en-US" altLang="ko-KR" sz="1400" dirty="0">
                <a:latin typeface="+mn-ea"/>
              </a:rPr>
              <a:t>: https://12factor.net/</a:t>
            </a:r>
          </a:p>
        </p:txBody>
      </p:sp>
    </p:spTree>
    <p:extLst>
      <p:ext uri="{BB962C8B-B14F-4D97-AF65-F5344CB8AC3E}">
        <p14:creationId xmlns:p14="http://schemas.microsoft.com/office/powerpoint/2010/main" val="177188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985"/>
            <a:ext cx="8980272" cy="276999"/>
          </a:xfrm>
        </p:spPr>
        <p:txBody>
          <a:bodyPr/>
          <a:lstStyle/>
          <a:p>
            <a:pPr lvl="0">
              <a:defRPr/>
            </a:pPr>
            <a:r>
              <a:rPr lang="en-US" altLang="ko-KR" b="0" dirty="0">
                <a:latin typeface="+mj-ea"/>
                <a:ea typeface="+mj-ea"/>
              </a:rPr>
              <a:t>Cloud Native Application</a:t>
            </a:r>
            <a:r>
              <a:rPr lang="ko-KR" altLang="en-US" b="0" dirty="0">
                <a:latin typeface="+mj-ea"/>
                <a:ea typeface="+mj-ea"/>
              </a:rPr>
              <a:t> 개발 원칙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4048352" cy="333233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Cloud Native Application</a:t>
            </a:r>
            <a:r>
              <a:rPr lang="ko-KR" altLang="en-US" dirty="0">
                <a:latin typeface="+mj-ea"/>
                <a:ea typeface="+mj-ea"/>
              </a:rPr>
              <a:t>이란</a:t>
            </a:r>
            <a:r>
              <a:rPr lang="en-US" altLang="ko-KR" dirty="0">
                <a:latin typeface="+mj-ea"/>
                <a:ea typeface="+mj-ea"/>
              </a:rPr>
              <a:t>?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6835" y="511552"/>
            <a:ext cx="425450" cy="276999"/>
          </a:xfrm>
        </p:spPr>
        <p:txBody>
          <a:bodyPr/>
          <a:lstStyle/>
          <a:p>
            <a:pPr lvl="0">
              <a:defRPr/>
            </a:pPr>
            <a:r>
              <a:rPr lang="en-US" altLang="ko-KR" smtClean="0">
                <a:latin typeface="+mj-ea"/>
                <a:ea typeface="+mj-ea"/>
              </a:rPr>
              <a:t>02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xmlns="" id="{5236774B-623D-46A3-998D-8E2908E65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fld id="{2FF31CB8-EE0B-4A6A-8561-904A0AB35B79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/>
              <a:t>33</a:t>
            </a:fld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텍스트 개체 틀 7">
            <a:extLst>
              <a:ext uri="{FF2B5EF4-FFF2-40B4-BE49-F238E27FC236}">
                <a16:creationId xmlns:a16="http://schemas.microsoft.com/office/drawing/2014/main" xmlns="" id="{97C3B147-53D7-4BE9-9C9F-2F624F81FDA3}"/>
              </a:ext>
            </a:extLst>
          </p:cNvPr>
          <p:cNvSpPr txBox="1"/>
          <p:nvPr/>
        </p:nvSpPr>
        <p:spPr>
          <a:xfrm>
            <a:off x="344489" y="1570724"/>
            <a:ext cx="9217022" cy="408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anchor="ctr">
            <a:noAutofit/>
          </a:bodyPr>
          <a:lstStyle>
            <a:defPPr>
              <a:defRPr lang="en-US"/>
            </a:defPPr>
            <a:lvl1pPr indent="0" algn="ctr" defTabSz="914400" latinLnBrk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돋움체 Medium"/>
                <a:ea typeface="KoPub돋움체 Medium"/>
              </a:defRPr>
            </a:lvl1pPr>
            <a:lvl2pPr marL="685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KoPub돋움체 Medium"/>
                <a:ea typeface="KoPub돋움체 Medium"/>
              </a:defRPr>
            </a:lvl2pPr>
            <a:lvl3pPr marL="1143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KoPub돋움체 Medium"/>
                <a:ea typeface="KoPub돋움체 Medium"/>
              </a:defRPr>
            </a:lvl3pPr>
            <a:lvl4pPr marL="1600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4pPr>
            <a:lvl5pPr marL="20574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>
              <a:defRPr/>
            </a:pPr>
            <a:r>
              <a:rPr lang="en-US" altLang="ko-KR" dirty="0">
                <a:effectLst/>
              </a:rPr>
              <a:t>8. </a:t>
            </a:r>
            <a:r>
              <a:rPr lang="ko-KR" altLang="en-US" dirty="0">
                <a:effectLst/>
              </a:rPr>
              <a:t>동시성</a:t>
            </a:r>
            <a:endParaRPr lang="en-US" altLang="ko-KR" sz="18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48B8CC6-3F50-4DA1-961B-6417048921EA}"/>
              </a:ext>
            </a:extLst>
          </p:cNvPr>
          <p:cNvSpPr txBox="1"/>
          <p:nvPr/>
        </p:nvSpPr>
        <p:spPr>
          <a:xfrm>
            <a:off x="5217953" y="2376000"/>
            <a:ext cx="4001548" cy="742671"/>
          </a:xfrm>
          <a:prstGeom prst="roundRect">
            <a:avLst>
              <a:gd name="adj" fmla="val 21444"/>
            </a:avLst>
          </a:prstGeom>
          <a:solidFill>
            <a:schemeClr val="bg2"/>
          </a:solidFill>
        </p:spPr>
        <p:txBody>
          <a:bodyPr wrap="square" rtlCol="0" anchor="ctr">
            <a:noAutofit/>
          </a:bodyPr>
          <a:lstStyle/>
          <a:p>
            <a:pPr algn="ctr">
              <a:spcAft>
                <a:spcPts val="1200"/>
              </a:spcAft>
              <a:buSzPct val="120000"/>
            </a:pPr>
            <a:r>
              <a:rPr lang="ko-KR" altLang="en-US" dirty="0">
                <a:latin typeface="+mn-ea"/>
              </a:rPr>
              <a:t>프로세스 모델을 통한 확장</a:t>
            </a:r>
            <a:endParaRPr lang="en-US" altLang="ko-KR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9AFDA76-AE41-4479-89A2-0A2FF906C316}"/>
              </a:ext>
            </a:extLst>
          </p:cNvPr>
          <p:cNvSpPr txBox="1"/>
          <p:nvPr/>
        </p:nvSpPr>
        <p:spPr>
          <a:xfrm>
            <a:off x="5220000" y="3348000"/>
            <a:ext cx="4001548" cy="2047276"/>
          </a:xfrm>
          <a:prstGeom prst="rect">
            <a:avLst/>
          </a:prstGeom>
          <a:noFill/>
        </p:spPr>
        <p:txBody>
          <a:bodyPr wrap="square" lIns="72000" rIns="72000">
            <a:noAutofit/>
          </a:bodyPr>
          <a:lstStyle>
            <a:defPPr>
              <a:defRPr lang="en-US"/>
            </a:defPPr>
            <a:lvl1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 sz="1600">
                <a:latin typeface="KoPub돋움체 Medium" panose="020B0600000101010101" charset="-127"/>
                <a:ea typeface="KoPub돋움체 Medium" panose="020B0600000101010101" charset="-127"/>
                <a:cs typeface="Arial"/>
              </a:defRPr>
            </a:lvl1pPr>
          </a:lstStyle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동시에 다양한 작업 부하를 처리 할 수 있도록 설계</a:t>
            </a:r>
          </a:p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내부 </a:t>
            </a:r>
            <a:r>
              <a:rPr lang="en-US" altLang="ko-KR" dirty="0">
                <a:latin typeface="+mn-ea"/>
              </a:rPr>
              <a:t>Thread</a:t>
            </a:r>
            <a:r>
              <a:rPr lang="ko-KR" altLang="en-US" dirty="0">
                <a:latin typeface="+mn-ea"/>
              </a:rPr>
              <a:t>나 </a:t>
            </a:r>
            <a:r>
              <a:rPr lang="en-US" altLang="ko-KR" dirty="0">
                <a:latin typeface="+mn-ea"/>
              </a:rPr>
              <a:t>Event</a:t>
            </a:r>
            <a:r>
              <a:rPr lang="ko-KR" altLang="en-US" dirty="0">
                <a:latin typeface="+mn-ea"/>
              </a:rPr>
              <a:t>를 통한 동시 처리 </a:t>
            </a:r>
            <a:r>
              <a:rPr lang="ko-KR" altLang="en-US" dirty="0" smtClean="0">
                <a:latin typeface="+mn-ea"/>
              </a:rPr>
              <a:t>작업보다는 여러 개의 프로세스</a:t>
            </a:r>
            <a:endParaRPr lang="ko-KR" altLang="en-US" dirty="0">
              <a:latin typeface="+mn-ea"/>
            </a:endParaRPr>
          </a:p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아무것도 공유하지 않은 상태에서 수평적 확장이 가능해야 함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D2FBDEEC-C934-4D1F-977C-5391BAAD47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9633" y="2416522"/>
            <a:ext cx="3768019" cy="34360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DAB33BFF-4625-4252-9D90-C4CEA062E9F6}"/>
              </a:ext>
            </a:extLst>
          </p:cNvPr>
          <p:cNvSpPr txBox="1"/>
          <p:nvPr/>
        </p:nvSpPr>
        <p:spPr>
          <a:xfrm>
            <a:off x="561600" y="6527294"/>
            <a:ext cx="234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출처 </a:t>
            </a:r>
            <a:r>
              <a:rPr lang="en-US" altLang="ko-KR" sz="1400" dirty="0">
                <a:latin typeface="+mn-ea"/>
              </a:rPr>
              <a:t>: https://12factor.net/</a:t>
            </a:r>
          </a:p>
        </p:txBody>
      </p:sp>
    </p:spTree>
    <p:extLst>
      <p:ext uri="{BB962C8B-B14F-4D97-AF65-F5344CB8AC3E}">
        <p14:creationId xmlns:p14="http://schemas.microsoft.com/office/powerpoint/2010/main" val="294229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985"/>
            <a:ext cx="8980272" cy="276999"/>
          </a:xfrm>
        </p:spPr>
        <p:txBody>
          <a:bodyPr/>
          <a:lstStyle/>
          <a:p>
            <a:pPr lvl="0">
              <a:defRPr/>
            </a:pPr>
            <a:r>
              <a:rPr lang="en-US" altLang="ko-KR" b="0" dirty="0">
                <a:latin typeface="+mj-ea"/>
                <a:ea typeface="+mj-ea"/>
              </a:rPr>
              <a:t>Cloud Native Application</a:t>
            </a:r>
            <a:r>
              <a:rPr lang="ko-KR" altLang="en-US" b="0" dirty="0">
                <a:latin typeface="+mj-ea"/>
                <a:ea typeface="+mj-ea"/>
              </a:rPr>
              <a:t> 개발 원칙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4048352" cy="333233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Cloud Native Application</a:t>
            </a:r>
            <a:r>
              <a:rPr lang="ko-KR" altLang="en-US" dirty="0">
                <a:latin typeface="+mj-ea"/>
                <a:ea typeface="+mj-ea"/>
              </a:rPr>
              <a:t>이란</a:t>
            </a:r>
            <a:r>
              <a:rPr lang="en-US" altLang="ko-KR" dirty="0">
                <a:latin typeface="+mj-ea"/>
                <a:ea typeface="+mj-ea"/>
              </a:rPr>
              <a:t>?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6835" y="511552"/>
            <a:ext cx="425450" cy="276999"/>
          </a:xfrm>
        </p:spPr>
        <p:txBody>
          <a:bodyPr/>
          <a:lstStyle/>
          <a:p>
            <a:pPr lvl="0">
              <a:defRPr/>
            </a:pPr>
            <a:r>
              <a:rPr lang="en-US" altLang="ko-KR" smtClean="0">
                <a:latin typeface="+mj-ea"/>
                <a:ea typeface="+mj-ea"/>
              </a:rPr>
              <a:t>02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xmlns="" id="{5236774B-623D-46A3-998D-8E2908E65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fld id="{2FF31CB8-EE0B-4A6A-8561-904A0AB35B79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/>
              <a:t>34</a:t>
            </a:fld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텍스트 개체 틀 7">
            <a:extLst>
              <a:ext uri="{FF2B5EF4-FFF2-40B4-BE49-F238E27FC236}">
                <a16:creationId xmlns:a16="http://schemas.microsoft.com/office/drawing/2014/main" xmlns="" id="{97C3B147-53D7-4BE9-9C9F-2F624F81FDA3}"/>
              </a:ext>
            </a:extLst>
          </p:cNvPr>
          <p:cNvSpPr txBox="1"/>
          <p:nvPr/>
        </p:nvSpPr>
        <p:spPr>
          <a:xfrm>
            <a:off x="344489" y="1570724"/>
            <a:ext cx="9217022" cy="408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anchor="ctr">
            <a:noAutofit/>
          </a:bodyPr>
          <a:lstStyle>
            <a:defPPr>
              <a:defRPr lang="en-US"/>
            </a:defPPr>
            <a:lvl1pPr indent="0" algn="ctr" defTabSz="914400" latinLnBrk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돋움체 Medium"/>
                <a:ea typeface="KoPub돋움체 Medium"/>
              </a:defRPr>
            </a:lvl1pPr>
            <a:lvl2pPr marL="685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KoPub돋움체 Medium"/>
                <a:ea typeface="KoPub돋움체 Medium"/>
              </a:defRPr>
            </a:lvl2pPr>
            <a:lvl3pPr marL="1143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KoPub돋움체 Medium"/>
                <a:ea typeface="KoPub돋움체 Medium"/>
              </a:defRPr>
            </a:lvl3pPr>
            <a:lvl4pPr marL="1600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4pPr>
            <a:lvl5pPr marL="20574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>
              <a:defRPr/>
            </a:pPr>
            <a:r>
              <a:rPr lang="en-US" altLang="ko-KR" dirty="0">
                <a:effectLst/>
              </a:rPr>
              <a:t>9. </a:t>
            </a:r>
            <a:r>
              <a:rPr lang="ko-KR" altLang="en-US" dirty="0">
                <a:effectLst/>
              </a:rPr>
              <a:t>폐기 가능</a:t>
            </a:r>
            <a:endParaRPr lang="en-US" altLang="ko-KR" sz="18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48B8CC6-3F50-4DA1-961B-6417048921EA}"/>
              </a:ext>
            </a:extLst>
          </p:cNvPr>
          <p:cNvSpPr txBox="1"/>
          <p:nvPr/>
        </p:nvSpPr>
        <p:spPr>
          <a:xfrm>
            <a:off x="5217953" y="2376000"/>
            <a:ext cx="4001548" cy="742671"/>
          </a:xfrm>
          <a:prstGeom prst="roundRect">
            <a:avLst>
              <a:gd name="adj" fmla="val 21444"/>
            </a:avLst>
          </a:prstGeom>
          <a:solidFill>
            <a:schemeClr val="bg2"/>
          </a:solidFill>
        </p:spPr>
        <p:txBody>
          <a:bodyPr wrap="square" rtlCol="0" anchor="ctr">
            <a:noAutofit/>
          </a:bodyPr>
          <a:lstStyle/>
          <a:p>
            <a:pPr algn="ctr">
              <a:buSzPct val="120000"/>
            </a:pPr>
            <a:r>
              <a:rPr lang="ko-KR" altLang="en-US" dirty="0">
                <a:latin typeface="+mn-ea"/>
              </a:rPr>
              <a:t>빠른 시작과 </a:t>
            </a:r>
            <a:r>
              <a:rPr lang="ko-KR" altLang="en-US" dirty="0" err="1">
                <a:latin typeface="+mn-ea"/>
              </a:rPr>
              <a:t>그레이스풀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셧다운을</a:t>
            </a:r>
            <a:r>
              <a:rPr lang="ko-KR" altLang="en-US" dirty="0">
                <a:latin typeface="+mn-ea"/>
              </a:rPr>
              <a:t> 통한 </a:t>
            </a:r>
            <a:endParaRPr lang="en-US" altLang="ko-KR" dirty="0">
              <a:latin typeface="+mn-ea"/>
            </a:endParaRPr>
          </a:p>
          <a:p>
            <a:pPr algn="ctr">
              <a:buSzPct val="120000"/>
            </a:pPr>
            <a:r>
              <a:rPr lang="ko-KR" altLang="en-US" dirty="0">
                <a:latin typeface="+mn-ea"/>
              </a:rPr>
              <a:t>안정성 극대화</a:t>
            </a:r>
            <a:endParaRPr lang="en-US" altLang="ko-KR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9AFDA76-AE41-4479-89A2-0A2FF906C316}"/>
              </a:ext>
            </a:extLst>
          </p:cNvPr>
          <p:cNvSpPr txBox="1"/>
          <p:nvPr/>
        </p:nvSpPr>
        <p:spPr>
          <a:xfrm>
            <a:off x="5220000" y="3348000"/>
            <a:ext cx="4001548" cy="2047276"/>
          </a:xfrm>
          <a:prstGeom prst="rect">
            <a:avLst/>
          </a:prstGeom>
          <a:noFill/>
        </p:spPr>
        <p:txBody>
          <a:bodyPr wrap="square" lIns="72000" rIns="72000">
            <a:noAutofit/>
          </a:bodyPr>
          <a:lstStyle>
            <a:defPPr>
              <a:defRPr lang="en-US"/>
            </a:defPPr>
            <a:lvl1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 sz="1600">
                <a:latin typeface="KoPub돋움체 Medium" panose="020B0600000101010101" charset="-127"/>
                <a:ea typeface="KoPub돋움체 Medium" panose="020B0600000101010101" charset="-127"/>
                <a:cs typeface="Arial"/>
              </a:defRPr>
            </a:lvl1pPr>
          </a:lstStyle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프로세스는 바로 시작하거나 종료 할 수 있도록 설계</a:t>
            </a:r>
          </a:p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시작 시간을 최소화하여 릴리즈 작업과 확장이 민첩하게 이루어질 수 있음</a:t>
            </a:r>
          </a:p>
          <a:p>
            <a:pPr marL="377100">
              <a:spcAft>
                <a:spcPts val="1200"/>
              </a:spcAft>
            </a:pPr>
            <a:r>
              <a:rPr lang="ko-KR" altLang="en-US" dirty="0" err="1">
                <a:latin typeface="+mn-ea"/>
              </a:rPr>
              <a:t>그레이스풀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셧다운을</a:t>
            </a:r>
            <a:r>
              <a:rPr lang="ko-KR" altLang="en-US" dirty="0">
                <a:latin typeface="+mn-ea"/>
              </a:rPr>
              <a:t> 통해 처리중인 작업을 큐로 되돌리는 방법으로 구현</a:t>
            </a:r>
          </a:p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갑작스러운 </a:t>
            </a:r>
            <a:r>
              <a:rPr lang="ko-KR" altLang="en-US" dirty="0" err="1">
                <a:latin typeface="+mn-ea"/>
              </a:rPr>
              <a:t>셧다운에도</a:t>
            </a:r>
            <a:r>
              <a:rPr lang="ko-KR" altLang="en-US" dirty="0">
                <a:latin typeface="+mn-ea"/>
              </a:rPr>
              <a:t> 작업을 큐로 되돌릴 수 있도록 진행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379F254D-E019-4366-AE69-A68E3576D9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2712" y="2672619"/>
            <a:ext cx="3706090" cy="3169227"/>
          </a:xfrm>
          <a:prstGeom prst="rect">
            <a:avLst/>
          </a:prstGeom>
          <a:ln w="101600">
            <a:solidFill>
              <a:schemeClr val="bg2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B6FD0D9-3B1F-4AE5-B6D0-ED12752C04C1}"/>
              </a:ext>
            </a:extLst>
          </p:cNvPr>
          <p:cNvSpPr txBox="1"/>
          <p:nvPr/>
        </p:nvSpPr>
        <p:spPr>
          <a:xfrm>
            <a:off x="561600" y="6527294"/>
            <a:ext cx="234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출처 </a:t>
            </a:r>
            <a:r>
              <a:rPr lang="en-US" altLang="ko-KR" sz="1400" dirty="0">
                <a:latin typeface="+mn-ea"/>
              </a:rPr>
              <a:t>: https://12factor.net/</a:t>
            </a:r>
          </a:p>
        </p:txBody>
      </p:sp>
    </p:spTree>
    <p:extLst>
      <p:ext uri="{BB962C8B-B14F-4D97-AF65-F5344CB8AC3E}">
        <p14:creationId xmlns:p14="http://schemas.microsoft.com/office/powerpoint/2010/main" val="270124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985"/>
            <a:ext cx="8980272" cy="276999"/>
          </a:xfrm>
        </p:spPr>
        <p:txBody>
          <a:bodyPr/>
          <a:lstStyle/>
          <a:p>
            <a:pPr lvl="0">
              <a:defRPr/>
            </a:pPr>
            <a:r>
              <a:rPr lang="en-US" altLang="ko-KR" b="0" dirty="0">
                <a:latin typeface="+mj-ea"/>
                <a:ea typeface="+mj-ea"/>
              </a:rPr>
              <a:t>Cloud Native Application</a:t>
            </a:r>
            <a:r>
              <a:rPr lang="ko-KR" altLang="en-US" b="0" dirty="0">
                <a:latin typeface="+mj-ea"/>
                <a:ea typeface="+mj-ea"/>
              </a:rPr>
              <a:t> 개발 원칙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4048352" cy="333233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Cloud Native Application</a:t>
            </a:r>
            <a:r>
              <a:rPr lang="ko-KR" altLang="en-US" dirty="0">
                <a:latin typeface="+mj-ea"/>
                <a:ea typeface="+mj-ea"/>
              </a:rPr>
              <a:t>이란</a:t>
            </a:r>
            <a:r>
              <a:rPr lang="en-US" altLang="ko-KR" dirty="0">
                <a:latin typeface="+mj-ea"/>
                <a:ea typeface="+mj-ea"/>
              </a:rPr>
              <a:t>?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6835" y="511552"/>
            <a:ext cx="425450" cy="276999"/>
          </a:xfrm>
        </p:spPr>
        <p:txBody>
          <a:bodyPr/>
          <a:lstStyle/>
          <a:p>
            <a:pPr lvl="0">
              <a:defRPr/>
            </a:pPr>
            <a:r>
              <a:rPr lang="en-US" altLang="ko-KR" smtClean="0">
                <a:latin typeface="+mj-ea"/>
                <a:ea typeface="+mj-ea"/>
              </a:rPr>
              <a:t>02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xmlns="" id="{5236774B-623D-46A3-998D-8E2908E65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fld id="{2FF31CB8-EE0B-4A6A-8561-904A0AB35B79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/>
              <a:t>35</a:t>
            </a:fld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텍스트 개체 틀 7">
            <a:extLst>
              <a:ext uri="{FF2B5EF4-FFF2-40B4-BE49-F238E27FC236}">
                <a16:creationId xmlns:a16="http://schemas.microsoft.com/office/drawing/2014/main" xmlns="" id="{97C3B147-53D7-4BE9-9C9F-2F624F81FDA3}"/>
              </a:ext>
            </a:extLst>
          </p:cNvPr>
          <p:cNvSpPr txBox="1"/>
          <p:nvPr/>
        </p:nvSpPr>
        <p:spPr>
          <a:xfrm>
            <a:off x="344489" y="1570724"/>
            <a:ext cx="9217022" cy="408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anchor="ctr">
            <a:noAutofit/>
          </a:bodyPr>
          <a:lstStyle>
            <a:defPPr>
              <a:defRPr lang="en-US"/>
            </a:defPPr>
            <a:lvl1pPr indent="0" algn="ctr" defTabSz="914400" latinLnBrk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돋움체 Medium"/>
                <a:ea typeface="KoPub돋움체 Medium"/>
              </a:defRPr>
            </a:lvl1pPr>
            <a:lvl2pPr marL="685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KoPub돋움체 Medium"/>
                <a:ea typeface="KoPub돋움체 Medium"/>
              </a:defRPr>
            </a:lvl2pPr>
            <a:lvl3pPr marL="1143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KoPub돋움체 Medium"/>
                <a:ea typeface="KoPub돋움체 Medium"/>
              </a:defRPr>
            </a:lvl3pPr>
            <a:lvl4pPr marL="1600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4pPr>
            <a:lvl5pPr marL="20574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>
              <a:defRPr/>
            </a:pPr>
            <a:r>
              <a:rPr lang="en-US" altLang="ko-KR" dirty="0">
                <a:effectLst/>
              </a:rPr>
              <a:t>10. DEV / PROD </a:t>
            </a:r>
            <a:r>
              <a:rPr lang="ko-KR" altLang="en-US" dirty="0">
                <a:effectLst/>
              </a:rPr>
              <a:t>일치</a:t>
            </a:r>
            <a:endParaRPr lang="en-US" altLang="ko-KR" sz="18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48B8CC6-3F50-4DA1-961B-6417048921EA}"/>
              </a:ext>
            </a:extLst>
          </p:cNvPr>
          <p:cNvSpPr txBox="1"/>
          <p:nvPr/>
        </p:nvSpPr>
        <p:spPr>
          <a:xfrm>
            <a:off x="5217953" y="2376000"/>
            <a:ext cx="4001548" cy="742671"/>
          </a:xfrm>
          <a:prstGeom prst="roundRect">
            <a:avLst>
              <a:gd name="adj" fmla="val 21444"/>
            </a:avLst>
          </a:prstGeom>
          <a:solidFill>
            <a:schemeClr val="bg2"/>
          </a:solidFill>
        </p:spPr>
        <p:txBody>
          <a:bodyPr wrap="square" rtlCol="0" anchor="ctr">
            <a:noAutofit/>
          </a:bodyPr>
          <a:lstStyle/>
          <a:p>
            <a:pPr algn="ctr">
              <a:buSzPct val="120000"/>
            </a:pPr>
            <a:r>
              <a:rPr lang="ko-KR" altLang="en-US" dirty="0">
                <a:latin typeface="+mn-ea"/>
              </a:rPr>
              <a:t>개발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운영 환경을 최대한 비슷하게 유지</a:t>
            </a:r>
            <a:endParaRPr lang="en-US" altLang="ko-KR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9AFDA76-AE41-4479-89A2-0A2FF906C316}"/>
              </a:ext>
            </a:extLst>
          </p:cNvPr>
          <p:cNvSpPr txBox="1"/>
          <p:nvPr/>
        </p:nvSpPr>
        <p:spPr>
          <a:xfrm>
            <a:off x="5220000" y="3348000"/>
            <a:ext cx="4001548" cy="2047276"/>
          </a:xfrm>
          <a:prstGeom prst="rect">
            <a:avLst/>
          </a:prstGeom>
          <a:noFill/>
        </p:spPr>
        <p:txBody>
          <a:bodyPr wrap="square" lIns="72000" rIns="72000">
            <a:noAutofit/>
          </a:bodyPr>
          <a:lstStyle>
            <a:defPPr>
              <a:defRPr lang="en-US"/>
            </a:defPPr>
            <a:lvl1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 sz="1600">
                <a:latin typeface="KoPub돋움체 Medium" panose="020B0600000101010101" charset="-127"/>
                <a:ea typeface="KoPub돋움체 Medium" panose="020B0600000101010101" charset="-127"/>
                <a:cs typeface="Arial"/>
              </a:defRPr>
            </a:lvl1pPr>
          </a:lstStyle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개발환경과 운영환경의 차이를 작게 유지하여 지속적인 배포 유지</a:t>
            </a:r>
          </a:p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개발 환경과 운영 환경의 </a:t>
            </a:r>
            <a:r>
              <a:rPr lang="ko-KR" altLang="en-US" dirty="0" err="1">
                <a:latin typeface="+mn-ea"/>
              </a:rPr>
              <a:t>백엔드</a:t>
            </a:r>
            <a:r>
              <a:rPr lang="ko-KR" altLang="en-US" dirty="0">
                <a:latin typeface="+mn-ea"/>
              </a:rPr>
              <a:t> 서비스를 동일하게 유지하여 애플리케이션이 서로 다른 환경에서 </a:t>
            </a:r>
            <a:r>
              <a:rPr lang="ko-KR" altLang="en-US" dirty="0" err="1">
                <a:latin typeface="+mn-ea"/>
              </a:rPr>
              <a:t>백엔드</a:t>
            </a:r>
            <a:r>
              <a:rPr lang="ko-KR" altLang="en-US" dirty="0">
                <a:latin typeface="+mn-ea"/>
              </a:rPr>
              <a:t> 서비스의 차이로 오류가 나지 않도록 유지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34D805D5-3E71-4983-B9F9-3BA38D54F9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0265" y="2761520"/>
            <a:ext cx="3706689" cy="3170195"/>
          </a:xfrm>
          <a:prstGeom prst="rect">
            <a:avLst/>
          </a:prstGeom>
          <a:ln w="101600">
            <a:solidFill>
              <a:schemeClr val="bg2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0CEF664-B914-4FD9-A93A-5093E608C76D}"/>
              </a:ext>
            </a:extLst>
          </p:cNvPr>
          <p:cNvSpPr txBox="1"/>
          <p:nvPr/>
        </p:nvSpPr>
        <p:spPr>
          <a:xfrm>
            <a:off x="561600" y="6527294"/>
            <a:ext cx="234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출처 </a:t>
            </a:r>
            <a:r>
              <a:rPr lang="en-US" altLang="ko-KR" sz="1400" dirty="0">
                <a:latin typeface="+mn-ea"/>
              </a:rPr>
              <a:t>: https://12factor.net/</a:t>
            </a:r>
          </a:p>
        </p:txBody>
      </p:sp>
    </p:spTree>
    <p:extLst>
      <p:ext uri="{BB962C8B-B14F-4D97-AF65-F5344CB8AC3E}">
        <p14:creationId xmlns:p14="http://schemas.microsoft.com/office/powerpoint/2010/main" val="157985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985"/>
            <a:ext cx="8980272" cy="276999"/>
          </a:xfrm>
        </p:spPr>
        <p:txBody>
          <a:bodyPr/>
          <a:lstStyle/>
          <a:p>
            <a:pPr lvl="0">
              <a:defRPr/>
            </a:pPr>
            <a:r>
              <a:rPr lang="en-US" altLang="ko-KR" b="0" dirty="0">
                <a:latin typeface="+mj-ea"/>
                <a:ea typeface="+mj-ea"/>
              </a:rPr>
              <a:t>Cloud Native Application</a:t>
            </a:r>
            <a:r>
              <a:rPr lang="ko-KR" altLang="en-US" b="0" dirty="0">
                <a:latin typeface="+mj-ea"/>
                <a:ea typeface="+mj-ea"/>
              </a:rPr>
              <a:t> 개발 원칙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4048352" cy="333233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Cloud Native Application</a:t>
            </a:r>
            <a:r>
              <a:rPr lang="ko-KR" altLang="en-US" dirty="0">
                <a:latin typeface="+mj-ea"/>
                <a:ea typeface="+mj-ea"/>
              </a:rPr>
              <a:t>이란</a:t>
            </a:r>
            <a:r>
              <a:rPr lang="en-US" altLang="ko-KR" dirty="0">
                <a:latin typeface="+mj-ea"/>
                <a:ea typeface="+mj-ea"/>
              </a:rPr>
              <a:t>?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6835" y="511552"/>
            <a:ext cx="425450" cy="276999"/>
          </a:xfrm>
        </p:spPr>
        <p:txBody>
          <a:bodyPr/>
          <a:lstStyle/>
          <a:p>
            <a:pPr lvl="0">
              <a:defRPr/>
            </a:pPr>
            <a:r>
              <a:rPr lang="en-US" altLang="ko-KR" smtClean="0">
                <a:latin typeface="+mj-ea"/>
                <a:ea typeface="+mj-ea"/>
              </a:rPr>
              <a:t>02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xmlns="" id="{5236774B-623D-46A3-998D-8E2908E65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fld id="{2FF31CB8-EE0B-4A6A-8561-904A0AB35B79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/>
              <a:t>36</a:t>
            </a:fld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텍스트 개체 틀 7">
            <a:extLst>
              <a:ext uri="{FF2B5EF4-FFF2-40B4-BE49-F238E27FC236}">
                <a16:creationId xmlns:a16="http://schemas.microsoft.com/office/drawing/2014/main" xmlns="" id="{97C3B147-53D7-4BE9-9C9F-2F624F81FDA3}"/>
              </a:ext>
            </a:extLst>
          </p:cNvPr>
          <p:cNvSpPr txBox="1"/>
          <p:nvPr/>
        </p:nvSpPr>
        <p:spPr>
          <a:xfrm>
            <a:off x="344489" y="1570724"/>
            <a:ext cx="9217022" cy="408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anchor="ctr">
            <a:noAutofit/>
          </a:bodyPr>
          <a:lstStyle>
            <a:defPPr>
              <a:defRPr lang="en-US"/>
            </a:defPPr>
            <a:lvl1pPr indent="0" algn="ctr" defTabSz="914400" latinLnBrk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돋움체 Medium"/>
                <a:ea typeface="KoPub돋움체 Medium"/>
              </a:defRPr>
            </a:lvl1pPr>
            <a:lvl2pPr marL="685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KoPub돋움체 Medium"/>
                <a:ea typeface="KoPub돋움체 Medium"/>
              </a:defRPr>
            </a:lvl2pPr>
            <a:lvl3pPr marL="1143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KoPub돋움체 Medium"/>
                <a:ea typeface="KoPub돋움체 Medium"/>
              </a:defRPr>
            </a:lvl3pPr>
            <a:lvl4pPr marL="1600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4pPr>
            <a:lvl5pPr marL="20574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>
              <a:defRPr/>
            </a:pPr>
            <a:r>
              <a:rPr lang="en-US" altLang="ko-KR" dirty="0">
                <a:effectLst/>
              </a:rPr>
              <a:t>11. </a:t>
            </a:r>
            <a:r>
              <a:rPr lang="ko-KR" altLang="en-US" dirty="0">
                <a:effectLst/>
              </a:rPr>
              <a:t>로그</a:t>
            </a:r>
            <a:endParaRPr lang="en-US" altLang="ko-KR" sz="18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48B8CC6-3F50-4DA1-961B-6417048921EA}"/>
              </a:ext>
            </a:extLst>
          </p:cNvPr>
          <p:cNvSpPr txBox="1"/>
          <p:nvPr/>
        </p:nvSpPr>
        <p:spPr>
          <a:xfrm>
            <a:off x="5217953" y="2376000"/>
            <a:ext cx="4001548" cy="742671"/>
          </a:xfrm>
          <a:prstGeom prst="roundRect">
            <a:avLst>
              <a:gd name="adj" fmla="val 21444"/>
            </a:avLst>
          </a:prstGeom>
          <a:solidFill>
            <a:schemeClr val="bg2"/>
          </a:solidFill>
        </p:spPr>
        <p:txBody>
          <a:bodyPr wrap="square" rtlCol="0" anchor="ctr">
            <a:noAutofit/>
          </a:bodyPr>
          <a:lstStyle/>
          <a:p>
            <a:pPr algn="ctr">
              <a:buSzPct val="120000"/>
            </a:pPr>
            <a:r>
              <a:rPr lang="ko-KR" altLang="en-US" dirty="0">
                <a:latin typeface="+mn-ea"/>
              </a:rPr>
              <a:t>로그를 이벤트 스트림 취급</a:t>
            </a:r>
            <a:endParaRPr lang="en-US" altLang="ko-KR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9AFDA76-AE41-4479-89A2-0A2FF906C316}"/>
              </a:ext>
            </a:extLst>
          </p:cNvPr>
          <p:cNvSpPr txBox="1"/>
          <p:nvPr/>
        </p:nvSpPr>
        <p:spPr>
          <a:xfrm>
            <a:off x="5220000" y="3348000"/>
            <a:ext cx="4001548" cy="2047276"/>
          </a:xfrm>
          <a:prstGeom prst="rect">
            <a:avLst/>
          </a:prstGeom>
          <a:noFill/>
        </p:spPr>
        <p:txBody>
          <a:bodyPr wrap="square" lIns="72000" rIns="72000">
            <a:noAutofit/>
          </a:bodyPr>
          <a:lstStyle>
            <a:defPPr>
              <a:defRPr lang="en-US"/>
            </a:defPPr>
            <a:lvl1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 sz="1600">
                <a:latin typeface="KoPub돋움체 Medium" panose="020B0600000101010101" charset="-127"/>
                <a:ea typeface="KoPub돋움체 Medium" panose="020B0600000101010101" charset="-127"/>
                <a:cs typeface="Arial"/>
              </a:defRPr>
            </a:lvl1pPr>
          </a:lstStyle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로그는 모든 실행중인 프로세스와 백그라운드 서비스의 아웃풋 스트림</a:t>
            </a:r>
          </a:p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애플리케이션은 아웃풋 스트림의 전달이나 저장에 관여하지 않음</a:t>
            </a:r>
          </a:p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로그 스트림은 로그 분석 시스템과 범용 데이터 보관소등에 전달되어 처리 가능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E660C7DF-4582-46B5-AECC-8132E8A0EBB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7263" y="3118671"/>
            <a:ext cx="4001548" cy="2386854"/>
          </a:xfrm>
          <a:prstGeom prst="rect">
            <a:avLst/>
          </a:prstGeom>
          <a:ln w="12700"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415DD73-A0D5-4E94-B567-8B3622BE5A93}"/>
              </a:ext>
            </a:extLst>
          </p:cNvPr>
          <p:cNvSpPr txBox="1"/>
          <p:nvPr/>
        </p:nvSpPr>
        <p:spPr>
          <a:xfrm>
            <a:off x="561600" y="6527294"/>
            <a:ext cx="234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출처 </a:t>
            </a:r>
            <a:r>
              <a:rPr lang="en-US" altLang="ko-KR" sz="1400" dirty="0">
                <a:latin typeface="+mn-ea"/>
              </a:rPr>
              <a:t>: https://12factor.net/</a:t>
            </a:r>
          </a:p>
        </p:txBody>
      </p:sp>
    </p:spTree>
    <p:extLst>
      <p:ext uri="{BB962C8B-B14F-4D97-AF65-F5344CB8AC3E}">
        <p14:creationId xmlns:p14="http://schemas.microsoft.com/office/powerpoint/2010/main" val="33828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985"/>
            <a:ext cx="8980272" cy="276999"/>
          </a:xfrm>
        </p:spPr>
        <p:txBody>
          <a:bodyPr/>
          <a:lstStyle/>
          <a:p>
            <a:pPr lvl="0">
              <a:defRPr/>
            </a:pPr>
            <a:r>
              <a:rPr lang="en-US" altLang="ko-KR" b="0" dirty="0">
                <a:latin typeface="+mj-ea"/>
                <a:ea typeface="+mj-ea"/>
              </a:rPr>
              <a:t>Cloud Native Application</a:t>
            </a:r>
            <a:r>
              <a:rPr lang="ko-KR" altLang="en-US" b="0" dirty="0">
                <a:latin typeface="+mj-ea"/>
                <a:ea typeface="+mj-ea"/>
              </a:rPr>
              <a:t> 개발 원칙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4048352" cy="333233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Cloud Native Application</a:t>
            </a:r>
            <a:r>
              <a:rPr lang="ko-KR" altLang="en-US" dirty="0">
                <a:latin typeface="+mj-ea"/>
                <a:ea typeface="+mj-ea"/>
              </a:rPr>
              <a:t>이란</a:t>
            </a:r>
            <a:r>
              <a:rPr lang="en-US" altLang="ko-KR" dirty="0">
                <a:latin typeface="+mj-ea"/>
                <a:ea typeface="+mj-ea"/>
              </a:rPr>
              <a:t>?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6835" y="511552"/>
            <a:ext cx="425450" cy="276999"/>
          </a:xfrm>
        </p:spPr>
        <p:txBody>
          <a:bodyPr/>
          <a:lstStyle/>
          <a:p>
            <a:pPr lvl="0">
              <a:defRPr/>
            </a:pPr>
            <a:r>
              <a:rPr lang="en-US" altLang="ko-KR" smtClean="0">
                <a:latin typeface="+mj-ea"/>
                <a:ea typeface="+mj-ea"/>
              </a:rPr>
              <a:t>02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xmlns="" id="{5236774B-623D-46A3-998D-8E2908E65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fld id="{2FF31CB8-EE0B-4A6A-8561-904A0AB35B79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/>
              <a:t>37</a:t>
            </a:fld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텍스트 개체 틀 7">
            <a:extLst>
              <a:ext uri="{FF2B5EF4-FFF2-40B4-BE49-F238E27FC236}">
                <a16:creationId xmlns:a16="http://schemas.microsoft.com/office/drawing/2014/main" xmlns="" id="{97C3B147-53D7-4BE9-9C9F-2F624F81FDA3}"/>
              </a:ext>
            </a:extLst>
          </p:cNvPr>
          <p:cNvSpPr txBox="1"/>
          <p:nvPr/>
        </p:nvSpPr>
        <p:spPr>
          <a:xfrm>
            <a:off x="344489" y="1570724"/>
            <a:ext cx="9217022" cy="408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anchor="ctr">
            <a:noAutofit/>
          </a:bodyPr>
          <a:lstStyle>
            <a:defPPr>
              <a:defRPr lang="en-US"/>
            </a:defPPr>
            <a:lvl1pPr indent="0" algn="ctr" defTabSz="914400" latinLnBrk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돋움체 Medium"/>
                <a:ea typeface="KoPub돋움체 Medium"/>
              </a:defRPr>
            </a:lvl1pPr>
            <a:lvl2pPr marL="685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KoPub돋움체 Medium"/>
                <a:ea typeface="KoPub돋움체 Medium"/>
              </a:defRPr>
            </a:lvl2pPr>
            <a:lvl3pPr marL="1143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KoPub돋움체 Medium"/>
                <a:ea typeface="KoPub돋움체 Medium"/>
              </a:defRPr>
            </a:lvl3pPr>
            <a:lvl4pPr marL="1600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4pPr>
            <a:lvl5pPr marL="20574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>
              <a:defRPr/>
            </a:pPr>
            <a:r>
              <a:rPr lang="en-US" altLang="ko-KR" dirty="0">
                <a:effectLst/>
              </a:rPr>
              <a:t>12. Admin </a:t>
            </a:r>
            <a:r>
              <a:rPr lang="ko-KR" altLang="en-US" dirty="0">
                <a:effectLst/>
              </a:rPr>
              <a:t>프로세스</a:t>
            </a:r>
            <a:endParaRPr lang="en-US" altLang="ko-KR" sz="18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48B8CC6-3F50-4DA1-961B-6417048921EA}"/>
              </a:ext>
            </a:extLst>
          </p:cNvPr>
          <p:cNvSpPr txBox="1"/>
          <p:nvPr/>
        </p:nvSpPr>
        <p:spPr>
          <a:xfrm>
            <a:off x="5217953" y="2376000"/>
            <a:ext cx="4001548" cy="742671"/>
          </a:xfrm>
          <a:prstGeom prst="roundRect">
            <a:avLst>
              <a:gd name="adj" fmla="val 21444"/>
            </a:avLst>
          </a:prstGeom>
          <a:solidFill>
            <a:schemeClr val="bg2"/>
          </a:solidFill>
        </p:spPr>
        <p:txBody>
          <a:bodyPr wrap="square" rtlCol="0" anchor="ctr">
            <a:noAutofit/>
          </a:bodyPr>
          <a:lstStyle/>
          <a:p>
            <a:pPr algn="ctr">
              <a:buSzPct val="120000"/>
            </a:pPr>
            <a:r>
              <a:rPr lang="en-US" altLang="ko-KR" dirty="0">
                <a:latin typeface="+mn-ea"/>
              </a:rPr>
              <a:t>Admin / Maintenance </a:t>
            </a:r>
            <a:r>
              <a:rPr lang="ko-KR" altLang="en-US" dirty="0">
                <a:latin typeface="+mn-ea"/>
              </a:rPr>
              <a:t>작업을 </a:t>
            </a:r>
            <a:endParaRPr lang="en-US" altLang="ko-KR" dirty="0">
              <a:latin typeface="+mn-ea"/>
            </a:endParaRPr>
          </a:p>
          <a:p>
            <a:pPr algn="ctr">
              <a:buSzPct val="120000"/>
            </a:pPr>
            <a:r>
              <a:rPr lang="ko-KR" altLang="en-US" dirty="0">
                <a:latin typeface="+mn-ea"/>
              </a:rPr>
              <a:t>일회성 프로세스로 실행</a:t>
            </a:r>
            <a:endParaRPr lang="en-US" altLang="ko-KR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9AFDA76-AE41-4479-89A2-0A2FF906C316}"/>
              </a:ext>
            </a:extLst>
          </p:cNvPr>
          <p:cNvSpPr txBox="1"/>
          <p:nvPr/>
        </p:nvSpPr>
        <p:spPr>
          <a:xfrm>
            <a:off x="5220000" y="3348000"/>
            <a:ext cx="4001548" cy="2047276"/>
          </a:xfrm>
          <a:prstGeom prst="rect">
            <a:avLst/>
          </a:prstGeom>
          <a:noFill/>
        </p:spPr>
        <p:txBody>
          <a:bodyPr wrap="square" lIns="72000" rIns="72000">
            <a:noAutofit/>
          </a:bodyPr>
          <a:lstStyle>
            <a:defPPr>
              <a:defRPr lang="en-US"/>
            </a:defPPr>
            <a:lvl1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 sz="1600">
                <a:latin typeface="KoPub돋움체 Medium" panose="020B0600000101010101" charset="-127"/>
                <a:ea typeface="KoPub돋움체 Medium" panose="020B0600000101010101" charset="-127"/>
                <a:cs typeface="Arial"/>
              </a:defRPr>
            </a:lvl1pPr>
          </a:lstStyle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데이터베이스 마이그레이션 등 일회성 관리나 유지보수 작업을 위한 프로세스를 일회성 </a:t>
            </a:r>
            <a:r>
              <a:rPr lang="en-US" altLang="ko-KR" dirty="0">
                <a:latin typeface="+mn-ea"/>
              </a:rPr>
              <a:t>Admin </a:t>
            </a:r>
            <a:r>
              <a:rPr lang="ko-KR" altLang="en-US" dirty="0">
                <a:latin typeface="+mn-ea"/>
              </a:rPr>
              <a:t>프로세스로 수행</a:t>
            </a:r>
          </a:p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모든 프로세스와 동일한 코드베이스와 설정 사용</a:t>
            </a:r>
          </a:p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원격 수행이 가능하게끔 설정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9DFC8F51-A19B-4C99-8EE2-3B485BA7621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0005" y="3746703"/>
            <a:ext cx="4450715" cy="10407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7FB0666-2D22-4E4D-A8A5-A5E56E42F08C}"/>
              </a:ext>
            </a:extLst>
          </p:cNvPr>
          <p:cNvSpPr txBox="1"/>
          <p:nvPr/>
        </p:nvSpPr>
        <p:spPr>
          <a:xfrm>
            <a:off x="561600" y="6527294"/>
            <a:ext cx="234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출처 </a:t>
            </a:r>
            <a:r>
              <a:rPr lang="en-US" altLang="ko-KR" sz="1400" dirty="0">
                <a:latin typeface="+mn-ea"/>
              </a:rPr>
              <a:t>: https://12factor.net/</a:t>
            </a:r>
          </a:p>
        </p:txBody>
      </p:sp>
    </p:spTree>
    <p:extLst>
      <p:ext uri="{BB962C8B-B14F-4D97-AF65-F5344CB8AC3E}">
        <p14:creationId xmlns:p14="http://schemas.microsoft.com/office/powerpoint/2010/main" val="50281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985"/>
            <a:ext cx="8980272" cy="276999"/>
          </a:xfrm>
        </p:spPr>
        <p:txBody>
          <a:bodyPr/>
          <a:lstStyle/>
          <a:p>
            <a:pPr lvl="0">
              <a:defRPr/>
            </a:pPr>
            <a:r>
              <a:rPr lang="en-US" altLang="ko-KR" b="0" dirty="0">
                <a:latin typeface="+mj-ea"/>
                <a:ea typeface="+mj-ea"/>
              </a:rPr>
              <a:t>Cloud Native Application</a:t>
            </a:r>
            <a:r>
              <a:rPr lang="ko-KR" altLang="en-US" b="0" dirty="0">
                <a:latin typeface="+mj-ea"/>
                <a:ea typeface="+mj-ea"/>
              </a:rPr>
              <a:t> 사용 이유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5566396" cy="333233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왜 </a:t>
            </a:r>
            <a:r>
              <a:rPr lang="en-US" altLang="ko-KR" dirty="0"/>
              <a:t>Cloud Native Application</a:t>
            </a:r>
            <a:r>
              <a:rPr lang="ko-KR" altLang="en-US" dirty="0"/>
              <a:t>을 이용하는가</a:t>
            </a:r>
            <a:r>
              <a:rPr lang="en-US" altLang="ko-KR" dirty="0"/>
              <a:t>?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6835" y="511552"/>
            <a:ext cx="425450" cy="276999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02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xmlns="" id="{5236774B-623D-46A3-998D-8E2908E65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fld id="{2FF31CB8-EE0B-4A6A-8561-904A0AB35B79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/>
              <a:t>38</a:t>
            </a:fld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7632668-7205-4AF1-B03C-5C3D892B02C2}"/>
              </a:ext>
            </a:extLst>
          </p:cNvPr>
          <p:cNvSpPr/>
          <p:nvPr/>
        </p:nvSpPr>
        <p:spPr>
          <a:xfrm>
            <a:off x="817142" y="1774140"/>
            <a:ext cx="3960000" cy="2160000"/>
          </a:xfrm>
          <a:prstGeom prst="rect">
            <a:avLst/>
          </a:prstGeom>
          <a:solidFill>
            <a:srgbClr val="536D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Speed of Innovation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77065310-E7B9-46E9-9F81-90ACABF3C2A6}"/>
              </a:ext>
            </a:extLst>
          </p:cNvPr>
          <p:cNvSpPr/>
          <p:nvPr/>
        </p:nvSpPr>
        <p:spPr>
          <a:xfrm>
            <a:off x="5238231" y="1774141"/>
            <a:ext cx="3960000" cy="2160000"/>
          </a:xfrm>
          <a:prstGeom prst="rect">
            <a:avLst/>
          </a:prstGeom>
          <a:solidFill>
            <a:srgbClr val="D2465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Always-Available Services(Safety)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4B105670-26FC-4206-BFAE-BEF35B2626A6}"/>
              </a:ext>
            </a:extLst>
          </p:cNvPr>
          <p:cNvSpPr/>
          <p:nvPr/>
        </p:nvSpPr>
        <p:spPr>
          <a:xfrm>
            <a:off x="817142" y="4144578"/>
            <a:ext cx="3960000" cy="2160000"/>
          </a:xfrm>
          <a:prstGeom prst="rect">
            <a:avLst/>
          </a:prstGeom>
          <a:solidFill>
            <a:srgbClr val="129BA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Web Scale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780BC63E-3B95-4FD4-BC53-DF33F4731D74}"/>
              </a:ext>
            </a:extLst>
          </p:cNvPr>
          <p:cNvSpPr/>
          <p:nvPr/>
        </p:nvSpPr>
        <p:spPr>
          <a:xfrm>
            <a:off x="5238231" y="4144578"/>
            <a:ext cx="3960000" cy="2160000"/>
          </a:xfrm>
          <a:prstGeom prst="rect">
            <a:avLst/>
          </a:prstGeom>
          <a:solidFill>
            <a:srgbClr val="FF966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Mobile-Centric User Experiences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668090E-3713-40DC-818C-09CB7BCB4438}"/>
              </a:ext>
            </a:extLst>
          </p:cNvPr>
          <p:cNvSpPr/>
          <p:nvPr/>
        </p:nvSpPr>
        <p:spPr>
          <a:xfrm>
            <a:off x="817142" y="2240037"/>
            <a:ext cx="3960000" cy="1476000"/>
          </a:xfrm>
          <a:prstGeom prst="rect">
            <a:avLst/>
          </a:prstGeom>
          <a:solidFill>
            <a:srgbClr val="FCFEF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 anchorCtr="0"/>
          <a:lstStyle/>
          <a:p>
            <a:pPr marL="342900" indent="-342900">
              <a:spcAft>
                <a:spcPts val="1200"/>
              </a:spcAft>
              <a:buSzPct val="120000"/>
              <a:buBlip>
                <a:blip r:embed="rId3"/>
              </a:buBlip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다양한 신기술을 적용하여 애플리케이션 제공 또는 새 버전의 소프트웨어 배포</a:t>
            </a:r>
          </a:p>
          <a:p>
            <a:pPr marL="342900" indent="-342900">
              <a:spcAft>
                <a:spcPts val="1200"/>
              </a:spcAft>
              <a:buSzPct val="120000"/>
              <a:buBlip>
                <a:blip r:embed="rId3"/>
              </a:buBlip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잘못 배포했을 경우 즉각적인 복구 필요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C71F23F7-E453-4DFC-A37F-36F30700F2D1}"/>
              </a:ext>
            </a:extLst>
          </p:cNvPr>
          <p:cNvSpPr/>
          <p:nvPr/>
        </p:nvSpPr>
        <p:spPr>
          <a:xfrm>
            <a:off x="5238231" y="2240037"/>
            <a:ext cx="3960000" cy="1476000"/>
          </a:xfrm>
          <a:prstGeom prst="rect">
            <a:avLst/>
          </a:prstGeom>
          <a:solidFill>
            <a:srgbClr val="FCFEF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 anchorCtr="0"/>
          <a:lstStyle/>
          <a:p>
            <a:pPr marL="342900" indent="-342900">
              <a:spcAft>
                <a:spcPts val="1200"/>
              </a:spcAft>
              <a:buSzPct val="120000"/>
              <a:buBlip>
                <a:blip r:embed="rId3"/>
              </a:buBlip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장애 영향을 받는 서비스 구성범위를 제한하고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퍼지지 않도록 의존성 최소화</a:t>
            </a:r>
          </a:p>
          <a:p>
            <a:pPr marL="342900" indent="-342900">
              <a:spcAft>
                <a:spcPts val="1200"/>
              </a:spcAft>
              <a:buSzPct val="120000"/>
              <a:buBlip>
                <a:blip r:embed="rId3"/>
              </a:buBlip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정형화 된 유형의 장애들은 시스템이 자동적으로 복구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29EDC1B6-4BFE-4673-B0DC-38255C36FFFB}"/>
              </a:ext>
            </a:extLst>
          </p:cNvPr>
          <p:cNvSpPr/>
          <p:nvPr/>
        </p:nvSpPr>
        <p:spPr>
          <a:xfrm>
            <a:off x="817142" y="4631356"/>
            <a:ext cx="3960000" cy="1476000"/>
          </a:xfrm>
          <a:prstGeom prst="rect">
            <a:avLst/>
          </a:prstGeom>
          <a:solidFill>
            <a:srgbClr val="FCFEF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 anchorCtr="0"/>
          <a:lstStyle/>
          <a:p>
            <a:pPr marL="342900" indent="-342900">
              <a:spcAft>
                <a:spcPts val="1200"/>
              </a:spcAft>
              <a:buSzPct val="120000"/>
              <a:buBlip>
                <a:blip r:embed="rId3"/>
              </a:buBlip>
            </a:pP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Scale up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을 통한 수직적인 확장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비용부담이 적고 빠른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Scale Out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을 통한 수평적인 확장</a:t>
            </a:r>
          </a:p>
          <a:p>
            <a:pPr marL="342900" indent="-342900">
              <a:spcAft>
                <a:spcPts val="1200"/>
              </a:spcAft>
              <a:buSzPct val="120000"/>
              <a:buBlip>
                <a:blip r:embed="rId3"/>
              </a:buBlip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작고 균일한 서버들의 가상화를 통한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Workload Orchestration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AFA07F19-375A-4FFF-8A42-3283F2A613DE}"/>
              </a:ext>
            </a:extLst>
          </p:cNvPr>
          <p:cNvSpPr/>
          <p:nvPr/>
        </p:nvSpPr>
        <p:spPr>
          <a:xfrm>
            <a:off x="5238231" y="4631356"/>
            <a:ext cx="3960000" cy="1476000"/>
          </a:xfrm>
          <a:prstGeom prst="rect">
            <a:avLst/>
          </a:prstGeom>
          <a:solidFill>
            <a:srgbClr val="FCFEF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 anchorCtr="0"/>
          <a:lstStyle/>
          <a:p>
            <a:pPr marL="342900" indent="-342900">
              <a:spcAft>
                <a:spcPts val="1200"/>
              </a:spcAft>
              <a:buSzPct val="120000"/>
              <a:buBlip>
                <a:blip r:embed="rId3"/>
              </a:buBlip>
            </a:pP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IT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환경과 비즈니스 서비스에서 다양성의 극단적인 확대</a:t>
            </a:r>
          </a:p>
          <a:p>
            <a:pPr marL="342900" indent="-342900">
              <a:spcAft>
                <a:spcPts val="1200"/>
              </a:spcAft>
              <a:buSzPct val="120000"/>
              <a:buBlip>
                <a:blip r:embed="rId3"/>
              </a:buBlip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스마트폰 저변 확대에 따른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Mobile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중심의 개발 필요성 대두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8232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985"/>
            <a:ext cx="8980272" cy="276999"/>
          </a:xfrm>
        </p:spPr>
        <p:txBody>
          <a:bodyPr/>
          <a:lstStyle/>
          <a:p>
            <a:r>
              <a:rPr lang="ko-KR" altLang="en-US" b="0" dirty="0">
                <a:latin typeface="+mj-ea"/>
                <a:ea typeface="+mj-ea"/>
              </a:rPr>
              <a:t>기존 애플리케이션의 문제점 대두</a:t>
            </a:r>
            <a:endParaRPr lang="en-US" altLang="ko-KR" sz="1800" b="0" dirty="0">
              <a:latin typeface="+mj-ea"/>
              <a:ea typeface="+mj-ea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5566396" cy="333233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왜 </a:t>
            </a:r>
            <a:r>
              <a:rPr lang="en-US" altLang="ko-KR" dirty="0"/>
              <a:t>Cloud Native Application</a:t>
            </a:r>
            <a:r>
              <a:rPr lang="ko-KR" altLang="en-US" dirty="0"/>
              <a:t>을 이용하는가</a:t>
            </a:r>
            <a:r>
              <a:rPr lang="en-US" altLang="ko-KR" dirty="0"/>
              <a:t>?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6835" y="511552"/>
            <a:ext cx="425450" cy="276999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02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xmlns="" id="{5236774B-623D-46A3-998D-8E2908E65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fld id="{2FF31CB8-EE0B-4A6A-8561-904A0AB35B79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/>
              <a:t>39</a:t>
            </a:fld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D87FF39-03C3-4196-BA31-A887B5D3D8F1}"/>
              </a:ext>
            </a:extLst>
          </p:cNvPr>
          <p:cNvSpPr/>
          <p:nvPr/>
        </p:nvSpPr>
        <p:spPr>
          <a:xfrm>
            <a:off x="344489" y="1523708"/>
            <a:ext cx="9213046" cy="3939540"/>
          </a:xfrm>
          <a:prstGeom prst="rect">
            <a:avLst/>
          </a:prstGeom>
          <a:solidFill>
            <a:schemeClr val="bg1">
              <a:alpha val="99000"/>
            </a:schemeClr>
          </a:solidFill>
        </p:spPr>
        <p:txBody>
          <a:bodyPr wrap="square" anchor="t">
            <a:spAutoFit/>
          </a:bodyPr>
          <a:lstStyle/>
          <a:p>
            <a:pPr marL="342900" indent="-342900">
              <a:spcAft>
                <a:spcPts val="1200"/>
              </a:spcAft>
              <a:buSzPct val="120000"/>
              <a:buBlip>
                <a:blip r:embed="rId3"/>
              </a:buBlip>
            </a:pPr>
            <a:r>
              <a:rPr lang="ko-KR" altLang="en-US" dirty="0">
                <a:latin typeface="+mn-ea"/>
              </a:rPr>
              <a:t>규모가 큰 애플리케이션에서는 불리</a:t>
            </a:r>
            <a:endParaRPr lang="en-US" altLang="ko-KR" dirty="0">
              <a:latin typeface="+mn-ea"/>
            </a:endParaRPr>
          </a:p>
          <a:p>
            <a:pPr marL="720000" indent="-342900">
              <a:spcAft>
                <a:spcPts val="1200"/>
              </a:spcAft>
              <a:buSzPct val="1200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빌드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배포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서버 기동 시 시간이 오래 걸림 </a:t>
            </a:r>
          </a:p>
          <a:p>
            <a:pPr marL="720000" indent="-342900">
              <a:spcAft>
                <a:spcPts val="1200"/>
              </a:spcAft>
              <a:buSzPct val="1200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한 두 사람의 실수는 전체 시스템의 빌드 실패를 유발하여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프로젝트가 커질수록 협업하기 어려움 </a:t>
            </a:r>
          </a:p>
          <a:p>
            <a:pPr marL="720000" indent="-342900">
              <a:spcAft>
                <a:spcPts val="1200"/>
              </a:spcAft>
              <a:buSzPct val="1200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컴포넌트들이 서로 로컬 콜 </a:t>
            </a:r>
            <a:r>
              <a:rPr lang="en-US" altLang="ko-KR" dirty="0">
                <a:latin typeface="+mn-ea"/>
              </a:rPr>
              <a:t>(Call-By-Reference)</a:t>
            </a:r>
            <a:r>
              <a:rPr lang="ko-KR" altLang="en-US" dirty="0">
                <a:latin typeface="+mn-ea"/>
              </a:rPr>
              <a:t>기반으로 강하게 결합</a:t>
            </a:r>
            <a:r>
              <a:rPr lang="en-US" altLang="ko-KR" dirty="0">
                <a:latin typeface="+mn-ea"/>
              </a:rPr>
              <a:t>(Tightly Coupled)</a:t>
            </a:r>
            <a:r>
              <a:rPr lang="ko-KR" altLang="en-US" dirty="0">
                <a:latin typeface="+mn-ea"/>
              </a:rPr>
              <a:t>되어 특정 컴포넌트나 모듈에서의 성능 문제나 장애가 다른 컴포넌트에까지 영향 </a:t>
            </a:r>
          </a:p>
          <a:p>
            <a:pPr marL="720000" indent="-342900">
              <a:spcAft>
                <a:spcPts val="1200"/>
              </a:spcAft>
              <a:buSzPct val="1200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코드가 너무 커져서 유지보수 어려움 </a:t>
            </a:r>
          </a:p>
          <a:p>
            <a:pPr marL="720000" indent="-342900">
              <a:spcAft>
                <a:spcPts val="1200"/>
              </a:spcAft>
              <a:buSzPct val="1200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기존 로직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데이터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인터페이스 등의 변경에 따른 영향을 파악하기 어려움</a:t>
            </a:r>
            <a:endParaRPr lang="en-US" altLang="ko-KR" dirty="0">
              <a:latin typeface="+mn-ea"/>
            </a:endParaRPr>
          </a:p>
          <a:p>
            <a:pPr marL="342900" indent="-342900">
              <a:spcAft>
                <a:spcPts val="1200"/>
              </a:spcAft>
              <a:buSzPct val="120000"/>
              <a:buBlip>
                <a:blip r:embed="rId3"/>
              </a:buBlip>
            </a:pPr>
            <a:r>
              <a:rPr lang="ko-KR" altLang="en-US" dirty="0">
                <a:latin typeface="+mn-ea"/>
              </a:rPr>
              <a:t>배포가 잦은 시스템에 불리</a:t>
            </a:r>
            <a:endParaRPr lang="en-US" altLang="ko-KR" dirty="0">
              <a:latin typeface="+mn-ea"/>
            </a:endParaRPr>
          </a:p>
          <a:p>
            <a:pPr marL="720000" indent="-342900">
              <a:spcAft>
                <a:spcPts val="1200"/>
              </a:spcAft>
              <a:buSzPct val="1200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사소한 컴포넌트의 수정도 전체 애플리케이션을 </a:t>
            </a:r>
            <a:r>
              <a:rPr lang="ko-KR" altLang="en-US" dirty="0" err="1">
                <a:latin typeface="+mn-ea"/>
              </a:rPr>
              <a:t>재컴파일하여</a:t>
            </a:r>
            <a:r>
              <a:rPr lang="ko-KR" altLang="en-US" dirty="0">
                <a:latin typeface="+mn-ea"/>
              </a:rPr>
              <a:t> 배포하고</a:t>
            </a:r>
            <a:r>
              <a:rPr lang="en-US" altLang="ko-KR" dirty="0">
                <a:latin typeface="+mn-ea"/>
              </a:rPr>
              <a:t>, QA</a:t>
            </a:r>
            <a:r>
              <a:rPr lang="ko-KR" altLang="en-US" dirty="0">
                <a:latin typeface="+mn-ea"/>
              </a:rPr>
              <a:t>를 거쳐야 함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070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25"/>
          <p:cNvSpPr txBox="1">
            <a:spLocks/>
          </p:cNvSpPr>
          <p:nvPr/>
        </p:nvSpPr>
        <p:spPr>
          <a:xfrm>
            <a:off x="118996" y="1040690"/>
            <a:ext cx="1002774" cy="264072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3800" b="1" dirty="0">
                <a:solidFill>
                  <a:schemeClr val="tx1">
                    <a:lumMod val="50000"/>
                    <a:lumOff val="50000"/>
                    <a:alpha val="37000"/>
                  </a:schemeClr>
                </a:solidFill>
              </a:rPr>
              <a:t>“</a:t>
            </a:r>
            <a:endParaRPr lang="ko-KR" altLang="en-US" sz="13800" b="1" dirty="0">
              <a:solidFill>
                <a:schemeClr val="tx1">
                  <a:lumMod val="50000"/>
                  <a:lumOff val="50000"/>
                  <a:alpha val="37000"/>
                </a:scheme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F31CB8-EE0B-4A6A-8561-904A0AB35B7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1070806" cy="333233"/>
          </a:xfrm>
        </p:spPr>
        <p:txBody>
          <a:bodyPr/>
          <a:lstStyle/>
          <a:p>
            <a:r>
              <a:rPr lang="ko-KR" altLang="en-US" dirty="0"/>
              <a:t>기본속성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0" dirty="0">
                <a:latin typeface="+mj-ea"/>
                <a:ea typeface="+mj-ea"/>
              </a:rPr>
              <a:t>클라우드 정의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0388" y="6373405"/>
            <a:ext cx="261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출처 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NIST(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미국 국립표준기술원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1144522" y="1802933"/>
            <a:ext cx="2980944" cy="530352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클라우드 컴퓨팅이란</a:t>
            </a:r>
          </a:p>
        </p:txBody>
      </p:sp>
      <p:sp>
        <p:nvSpPr>
          <p:cNvPr id="17" name="텍스트 개체 틀 25"/>
          <p:cNvSpPr txBox="1">
            <a:spLocks/>
          </p:cNvSpPr>
          <p:nvPr/>
        </p:nvSpPr>
        <p:spPr>
          <a:xfrm>
            <a:off x="4968612" y="2790086"/>
            <a:ext cx="4607719" cy="508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2400" b="1" dirty="0">
                <a:solidFill>
                  <a:schemeClr val="accent5"/>
                </a:solidFill>
              </a:rPr>
              <a:t>네트워크 기반의 컴퓨팅 기술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85" y="2495923"/>
            <a:ext cx="4369956" cy="3434582"/>
          </a:xfrm>
          <a:prstGeom prst="rect">
            <a:avLst/>
          </a:prstGeom>
        </p:spPr>
      </p:pic>
      <p:sp>
        <p:nvSpPr>
          <p:cNvPr id="16" name="텍스트 개체 틀 25"/>
          <p:cNvSpPr txBox="1">
            <a:spLocks/>
          </p:cNvSpPr>
          <p:nvPr/>
        </p:nvSpPr>
        <p:spPr>
          <a:xfrm>
            <a:off x="5098425" y="3626242"/>
            <a:ext cx="4394918" cy="145495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49528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1" kern="1200" dirty="0" smtClean="0">
                <a:solidFill>
                  <a:srgbClr val="21569E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defRPr>
            </a:lvl1pPr>
            <a:lvl2pPr marL="495285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9057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485854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981139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컴퓨팅 리소스를 데이터센터에 대량으로 </a:t>
            </a:r>
            <a:r>
              <a:rPr lang="ko-KR" altLang="en-US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집적시킨</a:t>
            </a:r>
            <a:r>
              <a:rPr lang="ko-KR" altLang="en-US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후</a:t>
            </a:r>
            <a:r>
              <a:rPr lang="en-US" altLang="ko-KR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개별 이용자가 요구하는 만큼 가상으로 분리하여 정보통신망을 통해 제공하는 서비스</a:t>
            </a:r>
          </a:p>
        </p:txBody>
      </p:sp>
    </p:spTree>
    <p:extLst>
      <p:ext uri="{BB962C8B-B14F-4D97-AF65-F5344CB8AC3E}">
        <p14:creationId xmlns:p14="http://schemas.microsoft.com/office/powerpoint/2010/main" val="185082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985"/>
            <a:ext cx="8980272" cy="276999"/>
          </a:xfrm>
        </p:spPr>
        <p:txBody>
          <a:bodyPr/>
          <a:lstStyle/>
          <a:p>
            <a:r>
              <a:rPr lang="ko-KR" altLang="en-US" b="0" dirty="0">
                <a:latin typeface="+mj-ea"/>
                <a:ea typeface="+mj-ea"/>
              </a:rPr>
              <a:t>기존 애플리케이션의 문제점 대두</a:t>
            </a:r>
            <a:endParaRPr lang="en-US" altLang="ko-KR" sz="1800" b="0" dirty="0">
              <a:latin typeface="+mj-ea"/>
              <a:ea typeface="+mj-ea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5566396" cy="333233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왜 </a:t>
            </a:r>
            <a:r>
              <a:rPr lang="en-US" altLang="ko-KR" dirty="0"/>
              <a:t>Cloud Native Application</a:t>
            </a:r>
            <a:r>
              <a:rPr lang="ko-KR" altLang="en-US" dirty="0"/>
              <a:t>을 이용하는가</a:t>
            </a:r>
            <a:r>
              <a:rPr lang="en-US" altLang="ko-KR" dirty="0"/>
              <a:t>?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6835" y="511552"/>
            <a:ext cx="425450" cy="276999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02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xmlns="" id="{5236774B-623D-46A3-998D-8E2908E65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fld id="{2FF31CB8-EE0B-4A6A-8561-904A0AB35B79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/>
              <a:t>40</a:t>
            </a:fld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D87FF39-03C3-4196-BA31-A887B5D3D8F1}"/>
              </a:ext>
            </a:extLst>
          </p:cNvPr>
          <p:cNvSpPr/>
          <p:nvPr/>
        </p:nvSpPr>
        <p:spPr>
          <a:xfrm>
            <a:off x="344489" y="1523708"/>
            <a:ext cx="9213046" cy="4801314"/>
          </a:xfrm>
          <a:prstGeom prst="rect">
            <a:avLst/>
          </a:prstGeom>
          <a:solidFill>
            <a:schemeClr val="bg1">
              <a:alpha val="99000"/>
            </a:schemeClr>
          </a:solidFill>
        </p:spPr>
        <p:txBody>
          <a:bodyPr wrap="square" anchor="t">
            <a:spAutoFit/>
          </a:bodyPr>
          <a:lstStyle/>
          <a:p>
            <a:pPr marL="342900" indent="-342900">
              <a:spcAft>
                <a:spcPts val="1200"/>
              </a:spcAft>
              <a:buSzPct val="120000"/>
              <a:buBlip>
                <a:blip r:embed="rId3"/>
              </a:buBlip>
            </a:pPr>
            <a:r>
              <a:rPr lang="ko-KR" altLang="en-US" dirty="0">
                <a:latin typeface="+mn-ea"/>
              </a:rPr>
              <a:t>새로운 기술에 대한 도입 어려움</a:t>
            </a:r>
            <a:endParaRPr lang="en-US" altLang="ko-KR" dirty="0">
              <a:latin typeface="+mn-ea"/>
            </a:endParaRPr>
          </a:p>
          <a:p>
            <a:pPr marL="720000" indent="-342900">
              <a:spcAft>
                <a:spcPts val="1200"/>
              </a:spcAft>
              <a:buSzPct val="1200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컴포넌트 별로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비기능적 특성에 맞춰서 다른 기술을 도입하고자 할 때 유연하지 않음 </a:t>
            </a:r>
          </a:p>
          <a:p>
            <a:pPr marL="720000">
              <a:spcAft>
                <a:spcPts val="1200"/>
              </a:spcAft>
              <a:buSzPct val="120000"/>
            </a:pPr>
            <a:r>
              <a:rPr lang="ko-KR" altLang="en-US" dirty="0">
                <a:latin typeface="+mn-ea"/>
              </a:rPr>
              <a:t>예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파일 업로드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다운 로드와 같이 </a:t>
            </a:r>
            <a:r>
              <a:rPr lang="en-US" altLang="ko-KR" dirty="0">
                <a:latin typeface="+mn-ea"/>
              </a:rPr>
              <a:t>IO </a:t>
            </a:r>
            <a:r>
              <a:rPr lang="ko-KR" altLang="en-US" dirty="0">
                <a:latin typeface="+mn-ea"/>
              </a:rPr>
              <a:t>작업이 많은 컴포넌트의 경우 </a:t>
            </a:r>
            <a:r>
              <a:rPr lang="en-US" altLang="ko-KR" dirty="0">
                <a:latin typeface="+mn-ea"/>
              </a:rPr>
              <a:t>node.js</a:t>
            </a:r>
            <a:r>
              <a:rPr lang="ko-KR" altLang="en-US" dirty="0">
                <a:latin typeface="+mn-ea"/>
              </a:rPr>
              <a:t>를 사용하는 것이 좋을 수 있으나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애플리케이션이 자바로 개발되면 다른 기술 추가가 매우 어려움 </a:t>
            </a:r>
          </a:p>
          <a:p>
            <a:pPr marL="720000" indent="-342900">
              <a:spcAft>
                <a:spcPts val="12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On-Premise Cloud, CI</a:t>
            </a:r>
            <a:r>
              <a:rPr lang="ko-KR" altLang="en-US" dirty="0">
                <a:latin typeface="+mn-ea"/>
              </a:rPr>
              <a:t>와 연계된 배포 자동화</a:t>
            </a:r>
            <a:r>
              <a:rPr lang="en-US" altLang="ko-KR" dirty="0">
                <a:latin typeface="+mn-ea"/>
              </a:rPr>
              <a:t>(Jarvis), </a:t>
            </a:r>
            <a:r>
              <a:rPr lang="ko-KR" altLang="en-US" dirty="0">
                <a:latin typeface="+mn-ea"/>
              </a:rPr>
              <a:t>향후 </a:t>
            </a:r>
            <a:r>
              <a:rPr lang="en-US" altLang="ko-KR" dirty="0">
                <a:latin typeface="+mn-ea"/>
              </a:rPr>
              <a:t>Docker</a:t>
            </a:r>
            <a:r>
              <a:rPr lang="ko-KR" altLang="en-US" dirty="0">
                <a:latin typeface="+mn-ea"/>
              </a:rPr>
              <a:t>와 같은 </a:t>
            </a:r>
            <a:r>
              <a:rPr lang="en-US" altLang="ko-KR" dirty="0">
                <a:latin typeface="+mn-ea"/>
              </a:rPr>
              <a:t>Container </a:t>
            </a:r>
            <a:r>
              <a:rPr lang="ko-KR" altLang="en-US" dirty="0">
                <a:latin typeface="+mn-ea"/>
              </a:rPr>
              <a:t>기술과 연계 어려움</a:t>
            </a:r>
            <a:endParaRPr lang="en-US" altLang="ko-KR" dirty="0">
              <a:latin typeface="+mn-ea"/>
            </a:endParaRPr>
          </a:p>
          <a:p>
            <a:pPr marL="342900" indent="-342900">
              <a:spcAft>
                <a:spcPts val="1200"/>
              </a:spcAft>
              <a:buSzPct val="120000"/>
              <a:buBlip>
                <a:blip r:embed="rId3"/>
              </a:buBlip>
            </a:pPr>
            <a:r>
              <a:rPr lang="ko-KR" altLang="en-US" dirty="0">
                <a:latin typeface="+mn-ea"/>
              </a:rPr>
              <a:t>경직성</a:t>
            </a:r>
            <a:endParaRPr lang="en-US" altLang="ko-KR" dirty="0">
              <a:latin typeface="+mn-ea"/>
            </a:endParaRPr>
          </a:p>
          <a:p>
            <a:pPr marL="720000" indent="-342900">
              <a:spcAft>
                <a:spcPts val="1200"/>
              </a:spcAft>
              <a:buSzPct val="1200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시스템을 분리</a:t>
            </a:r>
            <a:r>
              <a:rPr lang="en-US" altLang="ko-KR" dirty="0">
                <a:latin typeface="+mn-ea"/>
              </a:rPr>
              <a:t>, DB</a:t>
            </a:r>
            <a:r>
              <a:rPr lang="ko-KR" altLang="en-US" dirty="0">
                <a:latin typeface="+mn-ea"/>
              </a:rPr>
              <a:t>의 분리 어려움 </a:t>
            </a:r>
          </a:p>
          <a:p>
            <a:pPr marL="720000" indent="-342900">
              <a:spcAft>
                <a:spcPts val="1200"/>
              </a:spcAft>
              <a:buSzPct val="1200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시스템간 연계의 증대에 대한 유연한 대응이 어려움 </a:t>
            </a:r>
          </a:p>
          <a:p>
            <a:pPr marL="720000" indent="-342900">
              <a:spcAft>
                <a:spcPts val="1200"/>
              </a:spcAft>
              <a:buSzPct val="1200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새로운 버전이나 기술의 도입 어려움 또는 불가능 </a:t>
            </a:r>
          </a:p>
          <a:p>
            <a:pPr marL="720000" indent="-342900">
              <a:spcAft>
                <a:spcPts val="1200"/>
              </a:spcAft>
              <a:buSzPct val="1200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조직의 비대화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코드의 비대화로 인한 변화에 대한 저항 또는 장벽으로 작용 </a:t>
            </a:r>
          </a:p>
          <a:p>
            <a:pPr marL="720000" indent="-342900">
              <a:spcAft>
                <a:spcPts val="1200"/>
              </a:spcAft>
              <a:buSzPct val="1200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한 애플리케이션에서 개발한 기능은 타 애플리케이션에서 사용하기 어려움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567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2FF31CB8-EE0B-4A6A-8561-904A0AB35B79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1469"/>
            <a:ext cx="6012543" cy="332399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왜 </a:t>
            </a:r>
            <a:r>
              <a:rPr lang="en-US" altLang="ko-KR" dirty="0"/>
              <a:t>Cloud Native Application</a:t>
            </a:r>
            <a:r>
              <a:rPr lang="ko-KR" altLang="en-US" dirty="0"/>
              <a:t>을 이용하는가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0" dirty="0">
                <a:latin typeface="+mj-ea"/>
                <a:ea typeface="+mj-ea"/>
              </a:rPr>
              <a:t>다양한 기술 적용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7" name="육각형 46">
            <a:extLst>
              <a:ext uri="{FF2B5EF4-FFF2-40B4-BE49-F238E27FC236}">
                <a16:creationId xmlns:a16="http://schemas.microsoft.com/office/drawing/2014/main" xmlns="" id="{427B1E96-4D74-46AC-91A3-03C87335EFC3}"/>
              </a:ext>
            </a:extLst>
          </p:cNvPr>
          <p:cNvSpPr/>
          <p:nvPr/>
        </p:nvSpPr>
        <p:spPr>
          <a:xfrm>
            <a:off x="2617637" y="2883419"/>
            <a:ext cx="1748525" cy="1491234"/>
          </a:xfrm>
          <a:prstGeom prst="hexagon">
            <a:avLst/>
          </a:prstGeom>
          <a:solidFill>
            <a:schemeClr val="bg1"/>
          </a:solidFill>
          <a:ln w="635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ko-KR" altLang="en-US" sz="1400" spc="-80" dirty="0">
                <a:solidFill>
                  <a:schemeClr val="tx1"/>
                </a:solidFill>
                <a:latin typeface="+mn-ea"/>
              </a:rPr>
              <a:t>계좌관리</a:t>
            </a:r>
            <a:endParaRPr lang="en-US" altLang="ko-KR" sz="1400" spc="-8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 spc="-80" dirty="0">
                <a:solidFill>
                  <a:schemeClr val="tx1"/>
                </a:solidFill>
                <a:latin typeface="+mn-ea"/>
              </a:rPr>
              <a:t>서비스</a:t>
            </a:r>
            <a:endParaRPr lang="en-US" altLang="ko-KR" sz="1400" spc="-8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육각형 47">
            <a:extLst>
              <a:ext uri="{FF2B5EF4-FFF2-40B4-BE49-F238E27FC236}">
                <a16:creationId xmlns:a16="http://schemas.microsoft.com/office/drawing/2014/main" xmlns="" id="{A2BB6881-96B5-47CC-94B0-B8A935109A24}"/>
              </a:ext>
            </a:extLst>
          </p:cNvPr>
          <p:cNvSpPr/>
          <p:nvPr/>
        </p:nvSpPr>
        <p:spPr>
          <a:xfrm>
            <a:off x="4114347" y="3734250"/>
            <a:ext cx="1748525" cy="1491234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spc="-80" dirty="0">
                <a:latin typeface="+mn-ea"/>
              </a:rPr>
              <a:t>G / W</a:t>
            </a:r>
            <a:endParaRPr lang="ko-KR" altLang="en-US" sz="2000" spc="-80" dirty="0">
              <a:latin typeface="+mn-ea"/>
            </a:endParaRPr>
          </a:p>
        </p:txBody>
      </p:sp>
      <p:sp>
        <p:nvSpPr>
          <p:cNvPr id="49" name="육각형 48">
            <a:extLst>
              <a:ext uri="{FF2B5EF4-FFF2-40B4-BE49-F238E27FC236}">
                <a16:creationId xmlns:a16="http://schemas.microsoft.com/office/drawing/2014/main" xmlns="" id="{D570E1CB-F9F5-4648-BF45-CBF43699FDB2}"/>
              </a:ext>
            </a:extLst>
          </p:cNvPr>
          <p:cNvSpPr/>
          <p:nvPr/>
        </p:nvSpPr>
        <p:spPr>
          <a:xfrm>
            <a:off x="5624508" y="2887464"/>
            <a:ext cx="1748525" cy="1491234"/>
          </a:xfrm>
          <a:prstGeom prst="hexagon">
            <a:avLst/>
          </a:prstGeom>
          <a:solidFill>
            <a:schemeClr val="bg1"/>
          </a:solidFill>
          <a:ln w="6350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ko-KR" altLang="en-US" sz="1400" spc="-80" dirty="0">
                <a:solidFill>
                  <a:schemeClr val="tx1"/>
                </a:solidFill>
                <a:latin typeface="+mn-ea"/>
              </a:rPr>
              <a:t>분석 </a:t>
            </a:r>
            <a:endParaRPr lang="en-US" altLang="ko-KR" sz="1400" spc="-8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 spc="-80" dirty="0">
                <a:solidFill>
                  <a:schemeClr val="tx1"/>
                </a:solidFill>
                <a:latin typeface="+mn-ea"/>
              </a:rPr>
              <a:t>서비스</a:t>
            </a:r>
            <a:endParaRPr lang="en-US" altLang="ko-KR" sz="1400" spc="-8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육각형 49">
            <a:extLst>
              <a:ext uri="{FF2B5EF4-FFF2-40B4-BE49-F238E27FC236}">
                <a16:creationId xmlns:a16="http://schemas.microsoft.com/office/drawing/2014/main" xmlns="" id="{E915E413-D79B-455A-9279-6EE39030B454}"/>
              </a:ext>
            </a:extLst>
          </p:cNvPr>
          <p:cNvSpPr/>
          <p:nvPr/>
        </p:nvSpPr>
        <p:spPr>
          <a:xfrm>
            <a:off x="4114347" y="2104002"/>
            <a:ext cx="1748525" cy="1491234"/>
          </a:xfrm>
          <a:prstGeom prst="hexagon">
            <a:avLst/>
          </a:prstGeom>
          <a:solidFill>
            <a:schemeClr val="bg1"/>
          </a:solidFill>
          <a:ln w="6350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ko-KR" altLang="en-US" sz="1400" spc="-80" dirty="0">
                <a:solidFill>
                  <a:schemeClr val="tx1"/>
                </a:solidFill>
                <a:latin typeface="+mn-ea"/>
              </a:rPr>
              <a:t>회원관리</a:t>
            </a:r>
            <a:endParaRPr lang="en-US" altLang="ko-KR" sz="1400" spc="-8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 spc="-80" dirty="0">
                <a:solidFill>
                  <a:schemeClr val="tx1"/>
                </a:solidFill>
                <a:latin typeface="+mn-ea"/>
              </a:rPr>
              <a:t>서비스</a:t>
            </a:r>
            <a:endParaRPr lang="en-US" altLang="ko-KR" sz="1400" spc="-8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육각형 50">
            <a:extLst>
              <a:ext uri="{FF2B5EF4-FFF2-40B4-BE49-F238E27FC236}">
                <a16:creationId xmlns:a16="http://schemas.microsoft.com/office/drawing/2014/main" xmlns="" id="{D9D38C56-0792-4D09-B25F-CC0011F08274}"/>
              </a:ext>
            </a:extLst>
          </p:cNvPr>
          <p:cNvSpPr/>
          <p:nvPr/>
        </p:nvSpPr>
        <p:spPr>
          <a:xfrm>
            <a:off x="5624508" y="4505374"/>
            <a:ext cx="1748525" cy="1491234"/>
          </a:xfrm>
          <a:prstGeom prst="hexagon">
            <a:avLst/>
          </a:prstGeom>
          <a:solidFill>
            <a:schemeClr val="bg1"/>
          </a:solidFill>
          <a:ln w="6350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ko-KR" altLang="en-US" sz="1400" spc="-80" dirty="0">
                <a:solidFill>
                  <a:schemeClr val="tx1"/>
                </a:solidFill>
                <a:latin typeface="+mn-ea"/>
              </a:rPr>
              <a:t>추천 </a:t>
            </a:r>
            <a:endParaRPr lang="en-US" altLang="ko-KR" sz="1400" spc="-8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 spc="-80" dirty="0">
                <a:solidFill>
                  <a:schemeClr val="tx1"/>
                </a:solidFill>
                <a:latin typeface="+mn-ea"/>
              </a:rPr>
              <a:t>서비스</a:t>
            </a:r>
            <a:endParaRPr lang="en-US" altLang="ko-KR" sz="1400" spc="-8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육각형 51">
            <a:extLst>
              <a:ext uri="{FF2B5EF4-FFF2-40B4-BE49-F238E27FC236}">
                <a16:creationId xmlns:a16="http://schemas.microsoft.com/office/drawing/2014/main" xmlns="" id="{AED5BA81-0C0F-4B1D-B1DE-C5ABD6F79452}"/>
              </a:ext>
            </a:extLst>
          </p:cNvPr>
          <p:cNvSpPr/>
          <p:nvPr/>
        </p:nvSpPr>
        <p:spPr>
          <a:xfrm>
            <a:off x="2617637" y="4535516"/>
            <a:ext cx="1748525" cy="1491234"/>
          </a:xfrm>
          <a:prstGeom prst="hexagon">
            <a:avLst/>
          </a:prstGeom>
          <a:solidFill>
            <a:schemeClr val="bg1"/>
          </a:solidFill>
          <a:ln w="6350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ko-KR" altLang="en-US" sz="1400" spc="-80" dirty="0">
                <a:solidFill>
                  <a:schemeClr val="tx1"/>
                </a:solidFill>
                <a:latin typeface="+mn-ea"/>
              </a:rPr>
              <a:t>문서관리</a:t>
            </a:r>
            <a:endParaRPr lang="en-US" altLang="ko-KR" sz="1400" spc="-8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 spc="-80" dirty="0">
                <a:solidFill>
                  <a:schemeClr val="tx1"/>
                </a:solidFill>
                <a:latin typeface="+mn-ea"/>
              </a:rPr>
              <a:t>서비스</a:t>
            </a:r>
            <a:endParaRPr lang="en-US" altLang="ko-KR" sz="1400" spc="-8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3" name="Picture 40">
            <a:extLst>
              <a:ext uri="{FF2B5EF4-FFF2-40B4-BE49-F238E27FC236}">
                <a16:creationId xmlns:a16="http://schemas.microsoft.com/office/drawing/2014/main" xmlns="" id="{4F356AF8-DF7C-4027-BFB5-61B3BA304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41151" y="5250991"/>
            <a:ext cx="448539" cy="576064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</p:spPr>
      </p:pic>
      <p:pic>
        <p:nvPicPr>
          <p:cNvPr id="54" name="Picture 37">
            <a:extLst>
              <a:ext uri="{FF2B5EF4-FFF2-40B4-BE49-F238E27FC236}">
                <a16:creationId xmlns:a16="http://schemas.microsoft.com/office/drawing/2014/main" xmlns="" id="{E2E38CC0-196F-4054-87B0-7E09A7452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90513" y="2883419"/>
            <a:ext cx="45569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0">
            <a:extLst>
              <a:ext uri="{FF2B5EF4-FFF2-40B4-BE49-F238E27FC236}">
                <a16:creationId xmlns:a16="http://schemas.microsoft.com/office/drawing/2014/main" xmlns="" id="{AB8AFB76-F91E-4418-9C8B-5D0AD8FA6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59810" y="3749041"/>
            <a:ext cx="501770" cy="486331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</p:spPr>
      </p:pic>
      <p:pic>
        <p:nvPicPr>
          <p:cNvPr id="57" name="Picture 52">
            <a:extLst>
              <a:ext uri="{FF2B5EF4-FFF2-40B4-BE49-F238E27FC236}">
                <a16:creationId xmlns:a16="http://schemas.microsoft.com/office/drawing/2014/main" xmlns="" id="{228A4737-2886-4CF1-B823-C51663F6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17563" y="3629036"/>
            <a:ext cx="219281" cy="237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3337560F-1C4E-4EDC-91D0-3700D569E7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063" y="2330210"/>
            <a:ext cx="1338443" cy="17491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xmlns="" id="{1B01CA5A-7002-43EF-B372-E1394C29CE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39" y="3345405"/>
            <a:ext cx="1338443" cy="174916"/>
          </a:xfrm>
          <a:prstGeom prst="rect">
            <a:avLst/>
          </a:prstGeom>
        </p:spPr>
      </p:pic>
      <p:pic>
        <p:nvPicPr>
          <p:cNvPr id="60" name="Picture 4" descr="Sparkì ëí ì´ë¯¸ì§ ê²ìê²°ê³¼">
            <a:extLst>
              <a:ext uri="{FF2B5EF4-FFF2-40B4-BE49-F238E27FC236}">
                <a16:creationId xmlns:a16="http://schemas.microsoft.com/office/drawing/2014/main" xmlns="" id="{D4640DFC-BCFF-4C01-AA81-F2DB3B262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3" t="12147" r="18495" b="33491"/>
          <a:stretch/>
        </p:blipFill>
        <p:spPr bwMode="auto">
          <a:xfrm>
            <a:off x="8178948" y="3285738"/>
            <a:ext cx="1281725" cy="64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xmlns="" id="{AD61AA4E-05A4-45A0-94B7-B1EF3C3530C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88" y="5059322"/>
            <a:ext cx="1419779" cy="474738"/>
          </a:xfrm>
          <a:prstGeom prst="rect">
            <a:avLst/>
          </a:prstGeom>
        </p:spPr>
      </p:pic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xmlns="" id="{A17DE0FC-A497-440C-9564-330A794747AB}"/>
              </a:ext>
            </a:extLst>
          </p:cNvPr>
          <p:cNvCxnSpPr/>
          <p:nvPr/>
        </p:nvCxnSpPr>
        <p:spPr>
          <a:xfrm>
            <a:off x="7427498" y="3648620"/>
            <a:ext cx="641907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xmlns="" id="{093C8C3B-F7DA-49B7-A1B6-820CB8E37FB3}"/>
              </a:ext>
            </a:extLst>
          </p:cNvPr>
          <p:cNvCxnSpPr/>
          <p:nvPr/>
        </p:nvCxnSpPr>
        <p:spPr>
          <a:xfrm>
            <a:off x="7427498" y="5286495"/>
            <a:ext cx="641907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10" descr="mongodbì ëí ì´ë¯¸ì§ ê²ìê²°ê³¼">
            <a:extLst>
              <a:ext uri="{FF2B5EF4-FFF2-40B4-BE49-F238E27FC236}">
                <a16:creationId xmlns:a16="http://schemas.microsoft.com/office/drawing/2014/main" xmlns="" id="{AEA1B445-AC8B-40CA-BF23-FFD297620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52" y="4633943"/>
            <a:ext cx="1691183" cy="45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xmlns="" id="{D3F7BEBF-FA70-428A-8A39-14DA5380D451}"/>
              </a:ext>
            </a:extLst>
          </p:cNvPr>
          <p:cNvCxnSpPr/>
          <p:nvPr/>
        </p:nvCxnSpPr>
        <p:spPr>
          <a:xfrm>
            <a:off x="3481929" y="2408815"/>
            <a:ext cx="632417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xmlns="" id="{062FF53A-4862-450C-AAD0-CDEB1DF6E573}"/>
              </a:ext>
            </a:extLst>
          </p:cNvPr>
          <p:cNvCxnSpPr/>
          <p:nvPr/>
        </p:nvCxnSpPr>
        <p:spPr>
          <a:xfrm flipV="1">
            <a:off x="1975144" y="3422403"/>
            <a:ext cx="636978" cy="160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xmlns="" id="{74D38380-0FFE-490E-A639-A9702E136D83}"/>
              </a:ext>
            </a:extLst>
          </p:cNvPr>
          <p:cNvCxnSpPr/>
          <p:nvPr/>
        </p:nvCxnSpPr>
        <p:spPr>
          <a:xfrm flipV="1">
            <a:off x="2054101" y="4933262"/>
            <a:ext cx="636978" cy="160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모서리가 둥근 직사각형 93">
            <a:extLst>
              <a:ext uri="{FF2B5EF4-FFF2-40B4-BE49-F238E27FC236}">
                <a16:creationId xmlns:a16="http://schemas.microsoft.com/office/drawing/2014/main" xmlns="" id="{81E966C0-1D96-49A9-A022-5E10B81A07FF}"/>
              </a:ext>
            </a:extLst>
          </p:cNvPr>
          <p:cNvSpPr/>
          <p:nvPr/>
        </p:nvSpPr>
        <p:spPr>
          <a:xfrm>
            <a:off x="3835579" y="3476939"/>
            <a:ext cx="327660" cy="342900"/>
          </a:xfrm>
          <a:prstGeom prst="roundRect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latin typeface="+mn-ea"/>
              </a:rPr>
              <a:t>API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xmlns="" id="{AC797BC0-C6C3-463F-BA3C-B8474674231F}"/>
              </a:ext>
            </a:extLst>
          </p:cNvPr>
          <p:cNvCxnSpPr/>
          <p:nvPr/>
        </p:nvCxnSpPr>
        <p:spPr>
          <a:xfrm>
            <a:off x="4081752" y="3722958"/>
            <a:ext cx="292419" cy="225293"/>
          </a:xfrm>
          <a:prstGeom prst="straightConnector1">
            <a:avLst/>
          </a:prstGeom>
          <a:ln w="25400">
            <a:solidFill>
              <a:srgbClr val="0070C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모서리가 둥근 직사각형 102">
            <a:extLst>
              <a:ext uri="{FF2B5EF4-FFF2-40B4-BE49-F238E27FC236}">
                <a16:creationId xmlns:a16="http://schemas.microsoft.com/office/drawing/2014/main" xmlns="" id="{1AD2F7BB-0131-4F71-8CDC-B9B478C1D56B}"/>
              </a:ext>
            </a:extLst>
          </p:cNvPr>
          <p:cNvSpPr/>
          <p:nvPr/>
        </p:nvSpPr>
        <p:spPr>
          <a:xfrm>
            <a:off x="4468635" y="2942838"/>
            <a:ext cx="327660" cy="342900"/>
          </a:xfrm>
          <a:prstGeom prst="roundRect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latin typeface="+mn-ea"/>
              </a:rPr>
              <a:t>API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xmlns="" id="{E8F1E828-ADA1-4695-B291-D4E1953F8B4F}"/>
              </a:ext>
            </a:extLst>
          </p:cNvPr>
          <p:cNvCxnSpPr>
            <a:cxnSpLocks/>
          </p:cNvCxnSpPr>
          <p:nvPr/>
        </p:nvCxnSpPr>
        <p:spPr>
          <a:xfrm>
            <a:off x="4632465" y="3285738"/>
            <a:ext cx="0" cy="462075"/>
          </a:xfrm>
          <a:prstGeom prst="straightConnector1">
            <a:avLst/>
          </a:prstGeom>
          <a:ln w="25400">
            <a:solidFill>
              <a:srgbClr val="0070C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모서리가 둥근 직사각형 106">
            <a:extLst>
              <a:ext uri="{FF2B5EF4-FFF2-40B4-BE49-F238E27FC236}">
                <a16:creationId xmlns:a16="http://schemas.microsoft.com/office/drawing/2014/main" xmlns="" id="{DEBE5777-EA4E-48DE-8888-225B61C08EC1}"/>
              </a:ext>
            </a:extLst>
          </p:cNvPr>
          <p:cNvSpPr/>
          <p:nvPr/>
        </p:nvSpPr>
        <p:spPr>
          <a:xfrm>
            <a:off x="5837623" y="3493941"/>
            <a:ext cx="327660" cy="342900"/>
          </a:xfrm>
          <a:prstGeom prst="roundRect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latin typeface="+mn-ea"/>
              </a:rPr>
              <a:t>API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xmlns="" id="{6F736707-97CE-4561-A1D1-E2D2A367773D}"/>
              </a:ext>
            </a:extLst>
          </p:cNvPr>
          <p:cNvCxnSpPr>
            <a:cxnSpLocks/>
          </p:cNvCxnSpPr>
          <p:nvPr/>
        </p:nvCxnSpPr>
        <p:spPr>
          <a:xfrm flipH="1">
            <a:off x="5584104" y="3806012"/>
            <a:ext cx="253521" cy="142239"/>
          </a:xfrm>
          <a:prstGeom prst="straightConnector1">
            <a:avLst/>
          </a:prstGeom>
          <a:ln w="25400">
            <a:solidFill>
              <a:srgbClr val="0070C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모서리가 둥근 직사각형 110">
            <a:extLst>
              <a:ext uri="{FF2B5EF4-FFF2-40B4-BE49-F238E27FC236}">
                <a16:creationId xmlns:a16="http://schemas.microsoft.com/office/drawing/2014/main" xmlns="" id="{8F8B4367-76F9-4D34-A85F-24EADB00F930}"/>
              </a:ext>
            </a:extLst>
          </p:cNvPr>
          <p:cNvSpPr/>
          <p:nvPr/>
        </p:nvSpPr>
        <p:spPr>
          <a:xfrm>
            <a:off x="5837623" y="5071355"/>
            <a:ext cx="327660" cy="342900"/>
          </a:xfrm>
          <a:prstGeom prst="roundRect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latin typeface="+mn-ea"/>
              </a:rPr>
              <a:t>API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14" name="모서리가 둥근 직사각형 114">
            <a:extLst>
              <a:ext uri="{FF2B5EF4-FFF2-40B4-BE49-F238E27FC236}">
                <a16:creationId xmlns:a16="http://schemas.microsoft.com/office/drawing/2014/main" xmlns="" id="{BFBBA0E2-FF17-4F56-A5DD-7624921B9C10}"/>
              </a:ext>
            </a:extLst>
          </p:cNvPr>
          <p:cNvSpPr/>
          <p:nvPr/>
        </p:nvSpPr>
        <p:spPr>
          <a:xfrm>
            <a:off x="3847220" y="5071355"/>
            <a:ext cx="327660" cy="342900"/>
          </a:xfrm>
          <a:prstGeom prst="roundRect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latin typeface="+mn-ea"/>
              </a:rPr>
              <a:t>API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xmlns="" id="{EA81BE91-8268-4111-9731-99E779EB62AC}"/>
              </a:ext>
            </a:extLst>
          </p:cNvPr>
          <p:cNvCxnSpPr>
            <a:cxnSpLocks/>
          </p:cNvCxnSpPr>
          <p:nvPr/>
        </p:nvCxnSpPr>
        <p:spPr>
          <a:xfrm flipV="1">
            <a:off x="4126965" y="4968173"/>
            <a:ext cx="239197" cy="154922"/>
          </a:xfrm>
          <a:prstGeom prst="straightConnector1">
            <a:avLst/>
          </a:prstGeom>
          <a:ln w="25400">
            <a:solidFill>
              <a:srgbClr val="0070C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그림 115">
            <a:extLst>
              <a:ext uri="{FF2B5EF4-FFF2-40B4-BE49-F238E27FC236}">
                <a16:creationId xmlns:a16="http://schemas.microsoft.com/office/drawing/2014/main" xmlns="" id="{C4F80DDD-D648-409C-9214-00B0651EF27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0880" y="5225484"/>
            <a:ext cx="442487" cy="617153"/>
          </a:xfrm>
          <a:prstGeom prst="rect">
            <a:avLst/>
          </a:prstGeom>
        </p:spPr>
      </p:pic>
      <p:pic>
        <p:nvPicPr>
          <p:cNvPr id="117" name="Picture 14" descr="íµì¥ ìì´ì½ì ëí ì´ë¯¸ì§ ê²ìê²°ê³¼">
            <a:extLst>
              <a:ext uri="{FF2B5EF4-FFF2-40B4-BE49-F238E27FC236}">
                <a16:creationId xmlns:a16="http://schemas.microsoft.com/office/drawing/2014/main" xmlns="" id="{9CAC222B-7498-4B5A-8964-8C85A0142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73"/>
          <a:stretch/>
        </p:blipFill>
        <p:spPr bwMode="auto">
          <a:xfrm>
            <a:off x="3112087" y="3717012"/>
            <a:ext cx="746174" cy="42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xmlns="" id="{9A548D17-81A6-44E8-ABB3-185D8B9CCB50}"/>
              </a:ext>
            </a:extLst>
          </p:cNvPr>
          <p:cNvCxnSpPr>
            <a:cxnSpLocks/>
          </p:cNvCxnSpPr>
          <p:nvPr/>
        </p:nvCxnSpPr>
        <p:spPr>
          <a:xfrm flipH="1" flipV="1">
            <a:off x="5584904" y="5006777"/>
            <a:ext cx="252719" cy="116318"/>
          </a:xfrm>
          <a:prstGeom prst="straightConnector1">
            <a:avLst/>
          </a:prstGeom>
          <a:ln w="25400">
            <a:solidFill>
              <a:srgbClr val="0070C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29856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xmlns="" id="{DC0EE674-53D2-422B-895B-B8819598C4FA}"/>
              </a:ext>
            </a:extLst>
          </p:cNvPr>
          <p:cNvCxnSpPr>
            <a:cxnSpLocks/>
            <a:stCxn id="96" idx="3"/>
            <a:endCxn id="81" idx="1"/>
          </p:cNvCxnSpPr>
          <p:nvPr/>
        </p:nvCxnSpPr>
        <p:spPr>
          <a:xfrm flipV="1">
            <a:off x="1357338" y="4678452"/>
            <a:ext cx="858434" cy="29883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2FF31CB8-EE0B-4A6A-8561-904A0AB35B79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1469"/>
            <a:ext cx="6012543" cy="332399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왜 </a:t>
            </a:r>
            <a:r>
              <a:rPr lang="en-US" altLang="ko-KR" dirty="0"/>
              <a:t>Cloud Native Application</a:t>
            </a:r>
            <a:r>
              <a:rPr lang="ko-KR" altLang="en-US" dirty="0"/>
              <a:t>을 이용하는가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0" dirty="0">
                <a:latin typeface="+mj-ea"/>
                <a:ea typeface="+mj-ea"/>
              </a:rPr>
              <a:t>선택적 확장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02</a:t>
            </a:r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5F7BB14-275C-4A21-93B8-182EE3F3F9DC}"/>
              </a:ext>
            </a:extLst>
          </p:cNvPr>
          <p:cNvSpPr txBox="1"/>
          <p:nvPr/>
        </p:nvSpPr>
        <p:spPr>
          <a:xfrm>
            <a:off x="4681321" y="1394914"/>
            <a:ext cx="543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vs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1677D97B-37C8-4384-91B5-A5B3BDF2648A}"/>
              </a:ext>
            </a:extLst>
          </p:cNvPr>
          <p:cNvSpPr txBox="1">
            <a:spLocks noChangeAspect="1"/>
          </p:cNvSpPr>
          <p:nvPr/>
        </p:nvSpPr>
        <p:spPr>
          <a:xfrm>
            <a:off x="344488" y="1474806"/>
            <a:ext cx="4287346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noAutofit/>
          </a:bodyPr>
          <a:lstStyle/>
          <a:p>
            <a:pPr algn="ctr"/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전통적인 아키텍처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D659022D-D95F-498A-A79E-1D4D883DC64D}"/>
              </a:ext>
            </a:extLst>
          </p:cNvPr>
          <p:cNvSpPr txBox="1">
            <a:spLocks noChangeAspect="1"/>
          </p:cNvSpPr>
          <p:nvPr/>
        </p:nvSpPr>
        <p:spPr>
          <a:xfrm>
            <a:off x="5274164" y="1474806"/>
            <a:ext cx="4283370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noAutofit/>
          </a:bodyPr>
          <a:lstStyle/>
          <a:p>
            <a:pPr algn="ctr"/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클라우드 네이티브 아키텍처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56B173F7-0150-46CB-A126-CB6B34F7974C}"/>
              </a:ext>
            </a:extLst>
          </p:cNvPr>
          <p:cNvSpPr/>
          <p:nvPr/>
        </p:nvSpPr>
        <p:spPr>
          <a:xfrm>
            <a:off x="344489" y="1920912"/>
            <a:ext cx="4287344" cy="646331"/>
          </a:xfrm>
          <a:prstGeom prst="rect">
            <a:avLst/>
          </a:prstGeom>
          <a:solidFill>
            <a:schemeClr val="bg1">
              <a:alpha val="99000"/>
            </a:schemeClr>
          </a:solidFill>
        </p:spPr>
        <p:txBody>
          <a:bodyPr wrap="square" anchor="ctr">
            <a:spAutoFit/>
          </a:bodyPr>
          <a:lstStyle/>
          <a:p>
            <a:pPr marL="342900" indent="-342900">
              <a:spcAft>
                <a:spcPts val="1200"/>
              </a:spcAft>
              <a:buSzPct val="120000"/>
              <a:buBlip>
                <a:blip r:embed="rId3"/>
              </a:buBlip>
            </a:pPr>
            <a:r>
              <a:rPr lang="ko-KR" altLang="en-US" dirty="0">
                <a:latin typeface="+mn-ea"/>
              </a:rPr>
              <a:t>특정 업무의 트래픽 증가 시에도 전체 서버 단위로 증설</a:t>
            </a:r>
            <a:endParaRPr lang="en-US" altLang="ko-KR" dirty="0"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D14FE7AE-E9F5-4098-A23D-2C6538BC3F1F}"/>
              </a:ext>
            </a:extLst>
          </p:cNvPr>
          <p:cNvSpPr/>
          <p:nvPr/>
        </p:nvSpPr>
        <p:spPr>
          <a:xfrm>
            <a:off x="5274163" y="1920912"/>
            <a:ext cx="4287344" cy="646331"/>
          </a:xfrm>
          <a:prstGeom prst="rect">
            <a:avLst/>
          </a:prstGeom>
          <a:solidFill>
            <a:schemeClr val="bg1">
              <a:alpha val="99000"/>
            </a:schemeClr>
          </a:solidFill>
        </p:spPr>
        <p:txBody>
          <a:bodyPr wrap="square" anchor="ctr">
            <a:spAutoFit/>
          </a:bodyPr>
          <a:lstStyle/>
          <a:p>
            <a:pPr marL="342900" indent="-342900">
              <a:spcAft>
                <a:spcPts val="1200"/>
              </a:spcAft>
              <a:buSzPct val="120000"/>
              <a:buBlip>
                <a:blip r:embed="rId3"/>
              </a:buBlip>
            </a:pPr>
            <a:r>
              <a:rPr lang="ko-KR" altLang="en-US" dirty="0">
                <a:latin typeface="+mn-ea"/>
              </a:rPr>
              <a:t>트래픽이 증가한 서비스의 컨테이너만 유연하게 확장과 축소</a:t>
            </a:r>
            <a:endParaRPr lang="en-US" altLang="ko-KR" dirty="0">
              <a:latin typeface="+mn-ea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183FD8AA-070A-44FE-9B8F-0B8D614DF679}"/>
              </a:ext>
            </a:extLst>
          </p:cNvPr>
          <p:cNvGrpSpPr/>
          <p:nvPr/>
        </p:nvGrpSpPr>
        <p:grpSpPr>
          <a:xfrm>
            <a:off x="2831565" y="3346952"/>
            <a:ext cx="1615613" cy="1994611"/>
            <a:chOff x="1825219" y="3068960"/>
            <a:chExt cx="1615613" cy="1994611"/>
          </a:xfrm>
        </p:grpSpPr>
        <p:sp>
          <p:nvSpPr>
            <p:cNvPr id="89" name="모서리가 둥근 직사각형 174">
              <a:extLst>
                <a:ext uri="{FF2B5EF4-FFF2-40B4-BE49-F238E27FC236}">
                  <a16:creationId xmlns:a16="http://schemas.microsoft.com/office/drawing/2014/main" xmlns="" id="{0F970F3D-11F4-412B-BA09-88D1D98F60A5}"/>
                </a:ext>
              </a:extLst>
            </p:cNvPr>
            <p:cNvSpPr/>
            <p:nvPr/>
          </p:nvSpPr>
          <p:spPr bwMode="gray">
            <a:xfrm>
              <a:off x="1825219" y="3068960"/>
              <a:ext cx="1615613" cy="1994611"/>
            </a:xfrm>
            <a:prstGeom prst="roundRect">
              <a:avLst>
                <a:gd name="adj" fmla="val 542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t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chemeClr val="dk1"/>
                </a:solidFill>
                <a:latin typeface="+mn-ea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DA36ABDB-66AB-4D8D-BDC1-7C2384670447}"/>
                </a:ext>
              </a:extLst>
            </p:cNvPr>
            <p:cNvSpPr/>
            <p:nvPr/>
          </p:nvSpPr>
          <p:spPr bwMode="gray">
            <a:xfrm>
              <a:off x="1969234" y="3459965"/>
              <a:ext cx="1327582" cy="3807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pc="-7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업무 </a:t>
              </a:r>
              <a:r>
                <a:rPr lang="en-US" altLang="ko-KR" spc="-7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14755963-04E6-490D-9AE9-5A3CC2B1BF4B}"/>
                </a:ext>
              </a:extLst>
            </p:cNvPr>
            <p:cNvSpPr/>
            <p:nvPr/>
          </p:nvSpPr>
          <p:spPr bwMode="gray">
            <a:xfrm>
              <a:off x="1969234" y="3916308"/>
              <a:ext cx="1327582" cy="3807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pc="-7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업무 </a:t>
              </a:r>
              <a:r>
                <a:rPr lang="en-US" altLang="ko-KR" spc="-7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B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288753F8-ABE4-435F-89F6-96439FE04DCA}"/>
                </a:ext>
              </a:extLst>
            </p:cNvPr>
            <p:cNvSpPr/>
            <p:nvPr/>
          </p:nvSpPr>
          <p:spPr bwMode="gray">
            <a:xfrm>
              <a:off x="1969234" y="4411043"/>
              <a:ext cx="1327582" cy="3807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pc="-7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업무 </a:t>
              </a:r>
              <a:r>
                <a:rPr lang="en-US" altLang="ko-KR" spc="-7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6CD6207E-F778-45A7-A7D8-7E21A441BF20}"/>
              </a:ext>
            </a:extLst>
          </p:cNvPr>
          <p:cNvGrpSpPr/>
          <p:nvPr/>
        </p:nvGrpSpPr>
        <p:grpSpPr>
          <a:xfrm>
            <a:off x="2539515" y="3490968"/>
            <a:ext cx="1615613" cy="1994611"/>
            <a:chOff x="1825219" y="3068960"/>
            <a:chExt cx="1615613" cy="1994611"/>
          </a:xfrm>
          <a:effectLst>
            <a:outerShdw blurRad="63500" dist="38100" algn="l" rotWithShape="0">
              <a:prstClr val="black">
                <a:alpha val="30000"/>
              </a:prstClr>
            </a:outerShdw>
          </a:effectLst>
        </p:grpSpPr>
        <p:sp>
          <p:nvSpPr>
            <p:cNvPr id="85" name="모서리가 둥근 직사각형 189">
              <a:extLst>
                <a:ext uri="{FF2B5EF4-FFF2-40B4-BE49-F238E27FC236}">
                  <a16:creationId xmlns:a16="http://schemas.microsoft.com/office/drawing/2014/main" xmlns="" id="{6523869E-69BF-4A32-81E8-F4DBE710C3A4}"/>
                </a:ext>
              </a:extLst>
            </p:cNvPr>
            <p:cNvSpPr/>
            <p:nvPr/>
          </p:nvSpPr>
          <p:spPr bwMode="gray">
            <a:xfrm>
              <a:off x="1825219" y="3068960"/>
              <a:ext cx="1615613" cy="1994611"/>
            </a:xfrm>
            <a:prstGeom prst="roundRect">
              <a:avLst>
                <a:gd name="adj" fmla="val 542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t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>
                  <a:latin typeface="+mn-ea"/>
                </a:rPr>
                <a:t>Server</a:t>
              </a:r>
              <a:endParaRPr lang="en-US" altLang="ko-KR">
                <a:solidFill>
                  <a:schemeClr val="dk1"/>
                </a:solidFill>
                <a:latin typeface="+mn-ea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xmlns="" id="{CD423226-FDEF-4176-A479-558D6B71413D}"/>
                </a:ext>
              </a:extLst>
            </p:cNvPr>
            <p:cNvSpPr/>
            <p:nvPr/>
          </p:nvSpPr>
          <p:spPr bwMode="gray">
            <a:xfrm>
              <a:off x="1969234" y="3459965"/>
              <a:ext cx="1327582" cy="3807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pc="-7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업무 </a:t>
              </a:r>
              <a:r>
                <a:rPr lang="en-US" altLang="ko-KR" spc="-7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xmlns="" id="{EEF8121D-247E-43C1-9C36-3D70A58F5243}"/>
                </a:ext>
              </a:extLst>
            </p:cNvPr>
            <p:cNvSpPr/>
            <p:nvPr/>
          </p:nvSpPr>
          <p:spPr bwMode="gray">
            <a:xfrm>
              <a:off x="1969234" y="3916308"/>
              <a:ext cx="1327582" cy="3807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pc="-7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업무 </a:t>
              </a:r>
              <a:r>
                <a:rPr lang="en-US" altLang="ko-KR" spc="-7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B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6C0317AD-E333-45F4-8A80-AC45F0911D16}"/>
                </a:ext>
              </a:extLst>
            </p:cNvPr>
            <p:cNvSpPr/>
            <p:nvPr/>
          </p:nvSpPr>
          <p:spPr bwMode="gray">
            <a:xfrm>
              <a:off x="1969234" y="4411043"/>
              <a:ext cx="1327582" cy="3807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pc="-7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업무 </a:t>
              </a:r>
              <a:r>
                <a:rPr lang="en-US" altLang="ko-KR" spc="-7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2DCF5062-6FB3-4399-BA7B-ACFE4C081C9E}"/>
              </a:ext>
            </a:extLst>
          </p:cNvPr>
          <p:cNvGrpSpPr/>
          <p:nvPr/>
        </p:nvGrpSpPr>
        <p:grpSpPr>
          <a:xfrm>
            <a:off x="2215772" y="3681146"/>
            <a:ext cx="1615613" cy="1994611"/>
            <a:chOff x="1825219" y="3068960"/>
            <a:chExt cx="1615613" cy="1994611"/>
          </a:xfrm>
          <a:effectLst>
            <a:outerShdw blurRad="63500" dist="38100" algn="l" rotWithShape="0">
              <a:prstClr val="black">
                <a:alpha val="30000"/>
              </a:prstClr>
            </a:outerShdw>
          </a:effectLst>
        </p:grpSpPr>
        <p:sp>
          <p:nvSpPr>
            <p:cNvPr id="81" name="모서리가 둥근 직사각형 152">
              <a:extLst>
                <a:ext uri="{FF2B5EF4-FFF2-40B4-BE49-F238E27FC236}">
                  <a16:creationId xmlns:a16="http://schemas.microsoft.com/office/drawing/2014/main" xmlns="" id="{2273D2A6-0579-4A79-BE63-B9388BCFBABD}"/>
                </a:ext>
              </a:extLst>
            </p:cNvPr>
            <p:cNvSpPr/>
            <p:nvPr/>
          </p:nvSpPr>
          <p:spPr bwMode="gray">
            <a:xfrm>
              <a:off x="1825219" y="3068960"/>
              <a:ext cx="1615613" cy="1994611"/>
            </a:xfrm>
            <a:prstGeom prst="roundRect">
              <a:avLst>
                <a:gd name="adj" fmla="val 542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t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dirty="0">
                  <a:latin typeface="+mn-ea"/>
                </a:rPr>
                <a:t>Server</a:t>
              </a:r>
              <a:endParaRPr lang="en-US" altLang="ko-KR" dirty="0">
                <a:solidFill>
                  <a:schemeClr val="dk1"/>
                </a:solidFill>
                <a:latin typeface="+mn-ea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xmlns="" id="{9AA9DDA5-CE64-4EE6-BCA8-2F1ADF186FC3}"/>
                </a:ext>
              </a:extLst>
            </p:cNvPr>
            <p:cNvSpPr/>
            <p:nvPr/>
          </p:nvSpPr>
          <p:spPr bwMode="gray">
            <a:xfrm>
              <a:off x="1969234" y="3459965"/>
              <a:ext cx="1327582" cy="3807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pc="-7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업무 </a:t>
              </a:r>
              <a:r>
                <a:rPr lang="en-US" altLang="ko-KR" spc="-7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</a:t>
              </a: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xmlns="" id="{56F2702C-E4A3-44D6-8089-EF6A468363F3}"/>
                </a:ext>
              </a:extLst>
            </p:cNvPr>
            <p:cNvSpPr/>
            <p:nvPr/>
          </p:nvSpPr>
          <p:spPr bwMode="gray">
            <a:xfrm>
              <a:off x="1969234" y="3916308"/>
              <a:ext cx="1327582" cy="3807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pc="-7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업무 </a:t>
              </a:r>
              <a:r>
                <a:rPr lang="en-US" altLang="ko-KR" spc="-7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B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xmlns="" id="{CBCFAFF6-0B51-4D05-9B43-37747BC48B1A}"/>
                </a:ext>
              </a:extLst>
            </p:cNvPr>
            <p:cNvSpPr/>
            <p:nvPr/>
          </p:nvSpPr>
          <p:spPr bwMode="gray">
            <a:xfrm>
              <a:off x="1969234" y="4411043"/>
              <a:ext cx="1327582" cy="3807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pc="-7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업무 </a:t>
              </a:r>
              <a:r>
                <a:rPr lang="en-US" altLang="ko-KR" spc="-7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38B76220-DC38-4BFD-BD89-3F8859A5E1DF}"/>
              </a:ext>
            </a:extLst>
          </p:cNvPr>
          <p:cNvSpPr txBox="1"/>
          <p:nvPr/>
        </p:nvSpPr>
        <p:spPr>
          <a:xfrm>
            <a:off x="418634" y="3496799"/>
            <a:ext cx="11484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</a:t>
            </a:r>
          </a:p>
          <a:p>
            <a:pPr algn="ctr"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트래픽 증가</a:t>
            </a:r>
          </a:p>
        </p:txBody>
      </p:sp>
      <p:sp>
        <p:nvSpPr>
          <p:cNvPr id="95" name="AutoShape 61">
            <a:extLst>
              <a:ext uri="{FF2B5EF4-FFF2-40B4-BE49-F238E27FC236}">
                <a16:creationId xmlns:a16="http://schemas.microsoft.com/office/drawing/2014/main" xmlns="" id="{0025D2CB-9150-4C13-BE1B-D7A5E32ED10B}"/>
              </a:ext>
            </a:extLst>
          </p:cNvPr>
          <p:cNvSpPr>
            <a:spLocks noChangeArrowheads="1"/>
          </p:cNvSpPr>
          <p:nvPr/>
        </p:nvSpPr>
        <p:spPr>
          <a:xfrm rot="9000000">
            <a:off x="431617" y="4204172"/>
            <a:ext cx="1122475" cy="969410"/>
          </a:xfrm>
          <a:prstGeom prst="hexagon">
            <a:avLst>
              <a:gd name="adj" fmla="val 28947"/>
              <a:gd name="vf" fmla="val 115470"/>
            </a:avLst>
          </a:prstGeom>
          <a:solidFill>
            <a:schemeClr val="bg1"/>
          </a:solidFill>
          <a:ln w="63500" algn="ctr">
            <a:solidFill>
              <a:srgbClr val="FF9664"/>
            </a:solidFill>
            <a:miter/>
          </a:ln>
          <a:effectLst/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365125" indent="92075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730250" indent="184150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096963" indent="274638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462088" indent="366713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785EF3D5-87C7-4AD9-88C2-8311896014B7}"/>
              </a:ext>
            </a:extLst>
          </p:cNvPr>
          <p:cNvSpPr txBox="1"/>
          <p:nvPr/>
        </p:nvSpPr>
        <p:spPr>
          <a:xfrm>
            <a:off x="628370" y="4539058"/>
            <a:ext cx="7289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UI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0C5BBCED-3CAA-4D6B-B2CE-EFE24B4875C2}"/>
              </a:ext>
            </a:extLst>
          </p:cNvPr>
          <p:cNvSpPr txBox="1"/>
          <p:nvPr/>
        </p:nvSpPr>
        <p:spPr>
          <a:xfrm>
            <a:off x="2139731" y="5735770"/>
            <a:ext cx="17676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latin typeface="+mn-ea"/>
              </a:rPr>
              <a:t>전체 서버 증설</a:t>
            </a: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xmlns="" id="{E50A17E1-C5AE-4451-8980-70A1D479489F}"/>
              </a:ext>
            </a:extLst>
          </p:cNvPr>
          <p:cNvCxnSpPr>
            <a:cxnSpLocks/>
            <a:stCxn id="126" idx="2"/>
            <a:endCxn id="120" idx="1"/>
          </p:cNvCxnSpPr>
          <p:nvPr/>
        </p:nvCxnSpPr>
        <p:spPr>
          <a:xfrm>
            <a:off x="5843740" y="4832580"/>
            <a:ext cx="1477483" cy="119266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xmlns="" id="{4D43220B-A7AC-477A-8408-AED6F3088ED9}"/>
              </a:ext>
            </a:extLst>
          </p:cNvPr>
          <p:cNvCxnSpPr>
            <a:cxnSpLocks/>
            <a:stCxn id="126" idx="3"/>
            <a:endCxn id="113" idx="1"/>
          </p:cNvCxnSpPr>
          <p:nvPr/>
        </p:nvCxnSpPr>
        <p:spPr>
          <a:xfrm flipV="1">
            <a:off x="6208224" y="4644629"/>
            <a:ext cx="1101903" cy="18674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xmlns="" id="{69F873F0-AA4A-44F5-B0FB-A8E6ADC34F20}"/>
              </a:ext>
            </a:extLst>
          </p:cNvPr>
          <p:cNvCxnSpPr>
            <a:cxnSpLocks/>
            <a:stCxn id="126" idx="0"/>
            <a:endCxn id="107" idx="1"/>
          </p:cNvCxnSpPr>
          <p:nvPr/>
        </p:nvCxnSpPr>
        <p:spPr>
          <a:xfrm flipV="1">
            <a:off x="5843740" y="3286993"/>
            <a:ext cx="1477483" cy="1207033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xmlns="" id="{371B3FFB-AB6A-4083-8B7D-FB8EA5AD7337}"/>
              </a:ext>
            </a:extLst>
          </p:cNvPr>
          <p:cNvGrpSpPr/>
          <p:nvPr/>
        </p:nvGrpSpPr>
        <p:grpSpPr>
          <a:xfrm>
            <a:off x="7321223" y="2824538"/>
            <a:ext cx="1615613" cy="924910"/>
            <a:chOff x="6693504" y="2945365"/>
            <a:chExt cx="1615613" cy="924910"/>
          </a:xfrm>
        </p:grpSpPr>
        <p:sp>
          <p:nvSpPr>
            <p:cNvPr id="107" name="모서리가 둥근 직사각형 200">
              <a:extLst>
                <a:ext uri="{FF2B5EF4-FFF2-40B4-BE49-F238E27FC236}">
                  <a16:creationId xmlns:a16="http://schemas.microsoft.com/office/drawing/2014/main" xmlns="" id="{E1822B48-5114-46EC-BDA7-1CB54D168564}"/>
                </a:ext>
              </a:extLst>
            </p:cNvPr>
            <p:cNvSpPr/>
            <p:nvPr/>
          </p:nvSpPr>
          <p:spPr bwMode="gray">
            <a:xfrm>
              <a:off x="6693504" y="2945365"/>
              <a:ext cx="1615613" cy="924910"/>
            </a:xfrm>
            <a:prstGeom prst="roundRect">
              <a:avLst>
                <a:gd name="adj" fmla="val 5427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t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dirty="0">
                  <a:solidFill>
                    <a:schemeClr val="dk1"/>
                  </a:solidFill>
                  <a:latin typeface="+mn-ea"/>
                </a:rPr>
                <a:t>VM/Container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F0CDFE7B-19C5-4513-92A3-97889672F6AB}"/>
                </a:ext>
              </a:extLst>
            </p:cNvPr>
            <p:cNvSpPr/>
            <p:nvPr/>
          </p:nvSpPr>
          <p:spPr bwMode="gray">
            <a:xfrm>
              <a:off x="6837519" y="3336369"/>
              <a:ext cx="1327582" cy="3807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pc="-7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서비스 </a:t>
              </a:r>
              <a:r>
                <a:rPr lang="en-US" altLang="ko-KR" spc="-7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</a:t>
              </a: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xmlns="" id="{F2567A79-ACAC-463B-90E7-0AC31DF517E7}"/>
              </a:ext>
            </a:extLst>
          </p:cNvPr>
          <p:cNvGrpSpPr/>
          <p:nvPr/>
        </p:nvGrpSpPr>
        <p:grpSpPr>
          <a:xfrm>
            <a:off x="7310127" y="3998277"/>
            <a:ext cx="1852027" cy="1108807"/>
            <a:chOff x="7207868" y="3944250"/>
            <a:chExt cx="1852027" cy="1108807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xmlns="" id="{5B8C54AC-DBC9-4438-90D3-F7D87AC885A9}"/>
                </a:ext>
              </a:extLst>
            </p:cNvPr>
            <p:cNvGrpSpPr/>
            <p:nvPr/>
          </p:nvGrpSpPr>
          <p:grpSpPr>
            <a:xfrm>
              <a:off x="7444282" y="3944250"/>
              <a:ext cx="1615613" cy="924910"/>
              <a:chOff x="6693504" y="2945365"/>
              <a:chExt cx="1615613" cy="924910"/>
            </a:xfrm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grpSpPr>
          <p:sp>
            <p:nvSpPr>
              <p:cNvPr id="117" name="모서리가 둥근 직사각형 210">
                <a:extLst>
                  <a:ext uri="{FF2B5EF4-FFF2-40B4-BE49-F238E27FC236}">
                    <a16:creationId xmlns:a16="http://schemas.microsoft.com/office/drawing/2014/main" xmlns="" id="{CAB3EB4C-2024-4171-8322-4C5D44EBE26C}"/>
                  </a:ext>
                </a:extLst>
              </p:cNvPr>
              <p:cNvSpPr/>
              <p:nvPr/>
            </p:nvSpPr>
            <p:spPr bwMode="gray">
              <a:xfrm>
                <a:off x="6693504" y="2945365"/>
                <a:ext cx="1615613" cy="924910"/>
              </a:xfrm>
              <a:prstGeom prst="roundRect">
                <a:avLst>
                  <a:gd name="adj" fmla="val 542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t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chemeClr val="dk1"/>
                  </a:solidFill>
                  <a:latin typeface="+mn-ea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xmlns="" id="{A7905A7B-1B28-4ACF-B513-761F516FEF42}"/>
                  </a:ext>
                </a:extLst>
              </p:cNvPr>
              <p:cNvSpPr/>
              <p:nvPr/>
            </p:nvSpPr>
            <p:spPr bwMode="gray">
              <a:xfrm>
                <a:off x="6837519" y="3336369"/>
                <a:ext cx="1327582" cy="3807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ko-KR" altLang="en-US" spc="-7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서비스 </a:t>
                </a:r>
                <a:r>
                  <a:rPr lang="en-US" altLang="ko-KR" spc="-7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B</a:t>
                </a:r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xmlns="" id="{0145CD25-2BD2-4BDC-9216-637F7A4A1F04}"/>
                </a:ext>
              </a:extLst>
            </p:cNvPr>
            <p:cNvGrpSpPr/>
            <p:nvPr/>
          </p:nvGrpSpPr>
          <p:grpSpPr>
            <a:xfrm>
              <a:off x="7326075" y="4032876"/>
              <a:ext cx="1615613" cy="924910"/>
              <a:chOff x="6693504" y="2945365"/>
              <a:chExt cx="1615613" cy="924910"/>
            </a:xfrm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grpSpPr>
          <p:sp>
            <p:nvSpPr>
              <p:cNvPr id="115" name="모서리가 둥근 직사각형 207">
                <a:extLst>
                  <a:ext uri="{FF2B5EF4-FFF2-40B4-BE49-F238E27FC236}">
                    <a16:creationId xmlns:a16="http://schemas.microsoft.com/office/drawing/2014/main" xmlns="" id="{92EFF976-F194-4158-BC80-5D4C290DF34B}"/>
                  </a:ext>
                </a:extLst>
              </p:cNvPr>
              <p:cNvSpPr/>
              <p:nvPr/>
            </p:nvSpPr>
            <p:spPr bwMode="gray">
              <a:xfrm>
                <a:off x="6693504" y="2945365"/>
                <a:ext cx="1615613" cy="924910"/>
              </a:xfrm>
              <a:prstGeom prst="roundRect">
                <a:avLst>
                  <a:gd name="adj" fmla="val 542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t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chemeClr val="dk1"/>
                  </a:solidFill>
                  <a:latin typeface="+mn-ea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xmlns="" id="{5D2A8B26-AA5E-457D-B923-A72B8A1A033E}"/>
                  </a:ext>
                </a:extLst>
              </p:cNvPr>
              <p:cNvSpPr/>
              <p:nvPr/>
            </p:nvSpPr>
            <p:spPr bwMode="gray">
              <a:xfrm>
                <a:off x="6837519" y="3336369"/>
                <a:ext cx="1327582" cy="3807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ko-KR" altLang="en-US" spc="-7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서비스 </a:t>
                </a:r>
                <a:r>
                  <a:rPr lang="en-US" altLang="ko-KR" spc="-7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B</a:t>
                </a:r>
              </a:p>
            </p:txBody>
          </p: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xmlns="" id="{F37C9FAE-DCE9-49A6-B787-0422B5818D03}"/>
                </a:ext>
              </a:extLst>
            </p:cNvPr>
            <p:cNvGrpSpPr/>
            <p:nvPr/>
          </p:nvGrpSpPr>
          <p:grpSpPr>
            <a:xfrm>
              <a:off x="7207868" y="4128147"/>
              <a:ext cx="1615613" cy="924910"/>
              <a:chOff x="6693504" y="2945365"/>
              <a:chExt cx="1615613" cy="924910"/>
            </a:xfrm>
            <a:effectLst>
              <a:outerShdw blurRad="50800" dist="25400" algn="l" rotWithShape="0">
                <a:prstClr val="black">
                  <a:alpha val="30000"/>
                </a:prstClr>
              </a:outerShdw>
            </a:effectLst>
          </p:grpSpPr>
          <p:sp>
            <p:nvSpPr>
              <p:cNvPr id="113" name="모서리가 둥근 직사각형 204">
                <a:extLst>
                  <a:ext uri="{FF2B5EF4-FFF2-40B4-BE49-F238E27FC236}">
                    <a16:creationId xmlns:a16="http://schemas.microsoft.com/office/drawing/2014/main" xmlns="" id="{6EB2CC7A-26E3-403F-A9C8-155ECDEED4A4}"/>
                  </a:ext>
                </a:extLst>
              </p:cNvPr>
              <p:cNvSpPr/>
              <p:nvPr/>
            </p:nvSpPr>
            <p:spPr bwMode="gray">
              <a:xfrm>
                <a:off x="6693504" y="2945365"/>
                <a:ext cx="1615613" cy="924910"/>
              </a:xfrm>
              <a:prstGeom prst="roundRect">
                <a:avLst>
                  <a:gd name="adj" fmla="val 542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t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ko-KR">
                    <a:solidFill>
                      <a:schemeClr val="dk1"/>
                    </a:solidFill>
                    <a:latin typeface="+mn-ea"/>
                  </a:rPr>
                  <a:t>VM/Container</a:t>
                </a: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xmlns="" id="{42E8F839-5483-4D01-AC96-18591B3C33EF}"/>
                  </a:ext>
                </a:extLst>
              </p:cNvPr>
              <p:cNvSpPr/>
              <p:nvPr/>
            </p:nvSpPr>
            <p:spPr bwMode="gray">
              <a:xfrm>
                <a:off x="6837519" y="3336369"/>
                <a:ext cx="1327582" cy="3807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ko-KR" altLang="en-US" spc="-7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서비스 </a:t>
                </a:r>
                <a:r>
                  <a:rPr lang="en-US" altLang="ko-KR" spc="-7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B</a:t>
                </a:r>
              </a:p>
            </p:txBody>
          </p:sp>
        </p:grp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xmlns="" id="{990818D6-85BB-46C7-8B77-8AAEF9AD0BE6}"/>
              </a:ext>
            </a:extLst>
          </p:cNvPr>
          <p:cNvGrpSpPr/>
          <p:nvPr/>
        </p:nvGrpSpPr>
        <p:grpSpPr>
          <a:xfrm>
            <a:off x="7321223" y="5562792"/>
            <a:ext cx="1615613" cy="924910"/>
            <a:chOff x="6693504" y="2945365"/>
            <a:chExt cx="1615613" cy="924910"/>
          </a:xfrm>
        </p:grpSpPr>
        <p:sp>
          <p:nvSpPr>
            <p:cNvPr id="120" name="모서리가 둥근 직사각형 214">
              <a:extLst>
                <a:ext uri="{FF2B5EF4-FFF2-40B4-BE49-F238E27FC236}">
                  <a16:creationId xmlns:a16="http://schemas.microsoft.com/office/drawing/2014/main" xmlns="" id="{7047584F-6CBF-408E-863A-63FDC2AE0B16}"/>
                </a:ext>
              </a:extLst>
            </p:cNvPr>
            <p:cNvSpPr/>
            <p:nvPr/>
          </p:nvSpPr>
          <p:spPr bwMode="gray">
            <a:xfrm>
              <a:off x="6693504" y="2945365"/>
              <a:ext cx="1615613" cy="924910"/>
            </a:xfrm>
            <a:prstGeom prst="roundRect">
              <a:avLst>
                <a:gd name="adj" fmla="val 5427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t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>
                  <a:solidFill>
                    <a:schemeClr val="dk1"/>
                  </a:solidFill>
                  <a:latin typeface="+mn-ea"/>
                </a:rPr>
                <a:t>VM/Container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ED334FBF-010C-4E80-B116-1465D48CABDA}"/>
                </a:ext>
              </a:extLst>
            </p:cNvPr>
            <p:cNvSpPr/>
            <p:nvPr/>
          </p:nvSpPr>
          <p:spPr bwMode="gray">
            <a:xfrm>
              <a:off x="6837519" y="3336369"/>
              <a:ext cx="1327582" cy="3807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pc="-7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서비스 </a:t>
              </a:r>
              <a:r>
                <a:rPr lang="en-US" altLang="ko-KR" spc="-7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xmlns="" id="{550C8B44-DF42-4E79-B608-ACAA18E3E70D}"/>
              </a:ext>
            </a:extLst>
          </p:cNvPr>
          <p:cNvSpPr txBox="1"/>
          <p:nvPr/>
        </p:nvSpPr>
        <p:spPr>
          <a:xfrm>
            <a:off x="7310127" y="5150146"/>
            <a:ext cx="1615613" cy="30777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latin typeface="+mn-ea"/>
              </a:rPr>
              <a:t>단일 서비스 증설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xmlns="" id="{95B4CFFB-80D4-4F4B-8571-C126643887DD}"/>
              </a:ext>
            </a:extLst>
          </p:cNvPr>
          <p:cNvSpPr txBox="1"/>
          <p:nvPr/>
        </p:nvSpPr>
        <p:spPr>
          <a:xfrm>
            <a:off x="5269520" y="3451767"/>
            <a:ext cx="11484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</a:t>
            </a:r>
          </a:p>
          <a:p>
            <a:pPr algn="ctr">
              <a:defRPr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트래픽 증가</a:t>
            </a:r>
          </a:p>
        </p:txBody>
      </p:sp>
      <p:sp>
        <p:nvSpPr>
          <p:cNvPr id="125" name="AutoShape 61">
            <a:extLst>
              <a:ext uri="{FF2B5EF4-FFF2-40B4-BE49-F238E27FC236}">
                <a16:creationId xmlns:a16="http://schemas.microsoft.com/office/drawing/2014/main" xmlns="" id="{0B7EEAAF-EAF6-4DC7-9D50-FCC0A2DBE534}"/>
              </a:ext>
            </a:extLst>
          </p:cNvPr>
          <p:cNvSpPr>
            <a:spLocks noChangeArrowheads="1"/>
          </p:cNvSpPr>
          <p:nvPr/>
        </p:nvSpPr>
        <p:spPr>
          <a:xfrm rot="9000000">
            <a:off x="5282503" y="4159140"/>
            <a:ext cx="1122475" cy="969410"/>
          </a:xfrm>
          <a:prstGeom prst="hexagon">
            <a:avLst>
              <a:gd name="adj" fmla="val 28947"/>
              <a:gd name="vf" fmla="val 115470"/>
            </a:avLst>
          </a:prstGeom>
          <a:solidFill>
            <a:schemeClr val="bg1"/>
          </a:solidFill>
          <a:ln w="63500" algn="ctr">
            <a:solidFill>
              <a:srgbClr val="FF9664"/>
            </a:solidFill>
            <a:miter/>
          </a:ln>
          <a:effectLst/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365125" indent="92075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730250" indent="184150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096963" indent="274638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462088" indent="366713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xmlns="" id="{48C1DA6E-1A3F-4C8E-8930-A0E29AF00F5C}"/>
              </a:ext>
            </a:extLst>
          </p:cNvPr>
          <p:cNvSpPr txBox="1"/>
          <p:nvPr/>
        </p:nvSpPr>
        <p:spPr>
          <a:xfrm>
            <a:off x="5479256" y="4494026"/>
            <a:ext cx="72896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UI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454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2FF31CB8-EE0B-4A6A-8561-904A0AB35B79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1469"/>
            <a:ext cx="6012543" cy="332399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왜 </a:t>
            </a:r>
            <a:r>
              <a:rPr lang="en-US" altLang="ko-KR" dirty="0"/>
              <a:t>Cloud Native Application</a:t>
            </a:r>
            <a:r>
              <a:rPr lang="ko-KR" altLang="en-US" dirty="0"/>
              <a:t>을 이용하는가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0" dirty="0">
                <a:latin typeface="+mj-ea"/>
                <a:ea typeface="+mj-ea"/>
              </a:rPr>
              <a:t>가볍고 손쉬운 배포방식의 필요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ECC54F4-B6D2-468A-8050-F26058657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41" y="2275489"/>
            <a:ext cx="3545605" cy="3320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4D4099A-4BE5-4173-8F4E-528C922F8E52}"/>
              </a:ext>
            </a:extLst>
          </p:cNvPr>
          <p:cNvSpPr txBox="1"/>
          <p:nvPr/>
        </p:nvSpPr>
        <p:spPr>
          <a:xfrm>
            <a:off x="561600" y="6527294"/>
            <a:ext cx="4169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출처 </a:t>
            </a:r>
            <a:r>
              <a:rPr lang="en-US" altLang="ko-KR" sz="1400" dirty="0">
                <a:latin typeface="+mn-ea"/>
              </a:rPr>
              <a:t>: Werner </a:t>
            </a:r>
            <a:r>
              <a:rPr lang="en-US" altLang="ko-KR" sz="1400" dirty="0" err="1">
                <a:latin typeface="+mn-ea"/>
              </a:rPr>
              <a:t>Vogels</a:t>
            </a:r>
            <a:r>
              <a:rPr lang="en-US" altLang="ko-KR" sz="1400" dirty="0">
                <a:latin typeface="+mn-ea"/>
              </a:rPr>
              <a:t> (CTO, Amazon.com, 2015)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2B5EF0A4-0922-4E9F-9600-8695ED24AC0C}"/>
              </a:ext>
            </a:extLst>
          </p:cNvPr>
          <p:cNvGrpSpPr/>
          <p:nvPr/>
        </p:nvGrpSpPr>
        <p:grpSpPr>
          <a:xfrm>
            <a:off x="5252018" y="2552660"/>
            <a:ext cx="3623041" cy="2765959"/>
            <a:chOff x="5252018" y="2441849"/>
            <a:chExt cx="3623041" cy="276595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54A10398-6150-47B1-AFA8-CF124F1116F8}"/>
                </a:ext>
              </a:extLst>
            </p:cNvPr>
            <p:cNvSpPr/>
            <p:nvPr/>
          </p:nvSpPr>
          <p:spPr>
            <a:xfrm>
              <a:off x="5773890" y="2441849"/>
              <a:ext cx="3101169" cy="15472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2000" spc="-100" dirty="0">
                  <a:latin typeface="+mn-ea"/>
                </a:rPr>
                <a:t>수 </a:t>
              </a:r>
              <a:r>
                <a:rPr lang="ko-KR" altLang="en-US" sz="2000" spc="-100" dirty="0" err="1">
                  <a:latin typeface="+mn-ea"/>
                </a:rPr>
                <a:t>천개</a:t>
              </a:r>
              <a:r>
                <a:rPr lang="ko-KR" altLang="en-US" sz="2000" spc="-100" dirty="0">
                  <a:latin typeface="+mn-ea"/>
                </a:rPr>
                <a:t> 팀 </a:t>
              </a:r>
              <a:r>
                <a:rPr lang="en-US" altLang="ko-KR" sz="2000" spc="-100" dirty="0">
                  <a:latin typeface="+mn-ea"/>
                </a:rPr>
                <a:t>(</a:t>
              </a:r>
              <a:r>
                <a:rPr lang="ko-KR" altLang="en-US" sz="2000" spc="-100" dirty="0">
                  <a:latin typeface="+mn-ea"/>
                </a:rPr>
                <a:t>자율적 </a:t>
              </a:r>
              <a:r>
                <a:rPr lang="en-US" altLang="ko-KR" sz="2000" spc="-100" dirty="0">
                  <a:latin typeface="+mn-ea"/>
                </a:rPr>
                <a:t>DevOps</a:t>
              </a:r>
              <a:r>
                <a:rPr lang="ko-KR" altLang="en-US" sz="2000" spc="-100" dirty="0">
                  <a:latin typeface="+mn-ea"/>
                </a:rPr>
                <a:t>팀</a:t>
              </a:r>
              <a:r>
                <a:rPr lang="en-US" altLang="ko-KR" sz="2000" spc="-100" dirty="0">
                  <a:latin typeface="+mn-ea"/>
                </a:rPr>
                <a:t>)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ko-KR" sz="2000" spc="-100" dirty="0">
                  <a:latin typeface="+mn-ea"/>
                </a:rPr>
                <a:t>× </a:t>
              </a:r>
              <a:r>
                <a:rPr lang="ko-KR" altLang="en-US" sz="2000" spc="-100" dirty="0" err="1">
                  <a:latin typeface="+mn-ea"/>
                </a:rPr>
                <a:t>마이크로서비스</a:t>
              </a:r>
              <a:r>
                <a:rPr lang="ko-KR" altLang="en-US" sz="2000" spc="-100" dirty="0">
                  <a:latin typeface="+mn-ea"/>
                </a:rPr>
                <a:t> 아키텍처</a:t>
              </a:r>
              <a:endParaRPr lang="en-US" altLang="ko-KR" sz="2000" spc="-100" dirty="0">
                <a:latin typeface="+mn-ea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ko-KR" sz="2000" spc="-100" dirty="0">
                  <a:latin typeface="+mn-ea"/>
                </a:rPr>
                <a:t>× </a:t>
              </a:r>
              <a:r>
                <a:rPr lang="ko-KR" altLang="en-US" sz="2000" spc="-100" dirty="0">
                  <a:latin typeface="+mn-ea"/>
                </a:rPr>
                <a:t>지속적 배포</a:t>
              </a:r>
              <a:r>
                <a:rPr lang="en-US" altLang="ko-KR" sz="2000" spc="-100" dirty="0">
                  <a:latin typeface="+mn-ea"/>
                </a:rPr>
                <a:t>(CD)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ko-KR" sz="2000" spc="-100" dirty="0">
                  <a:latin typeface="+mn-ea"/>
                </a:rPr>
                <a:t>×</a:t>
              </a:r>
              <a:r>
                <a:rPr lang="ko-KR" altLang="en-US" sz="2000" spc="-100" dirty="0">
                  <a:latin typeface="+mn-ea"/>
                </a:rPr>
                <a:t>다양한 개발 환경</a:t>
              </a:r>
              <a:endParaRPr lang="en-US" altLang="ko-KR" sz="2000" spc="-100" dirty="0">
                <a:latin typeface="+mn-ea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27793773-DAEB-4FEE-BD18-AC2423D454C2}"/>
                </a:ext>
              </a:extLst>
            </p:cNvPr>
            <p:cNvSpPr/>
            <p:nvPr/>
          </p:nvSpPr>
          <p:spPr bwMode="auto">
            <a:xfrm>
              <a:off x="5252018" y="4180339"/>
              <a:ext cx="3623041" cy="36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ko-KR" altLang="en-US" sz="2000" spc="-80" dirty="0">
                <a:latin typeface="+mn-ea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2402F374-22A3-4316-96F5-C115AE63159B}"/>
                </a:ext>
              </a:extLst>
            </p:cNvPr>
            <p:cNvSpPr/>
            <p:nvPr/>
          </p:nvSpPr>
          <p:spPr>
            <a:xfrm>
              <a:off x="5843460" y="4399189"/>
              <a:ext cx="3031599" cy="8086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ko-KR" sz="2000" spc="-100" dirty="0">
                  <a:latin typeface="+mn-ea"/>
                </a:rPr>
                <a:t>= </a:t>
              </a:r>
              <a:r>
                <a:rPr lang="ko-KR" altLang="en-US" sz="2000" b="1" spc="-100" dirty="0">
                  <a:solidFill>
                    <a:srgbClr val="FF0000"/>
                  </a:solidFill>
                  <a:latin typeface="+mn-ea"/>
                </a:rPr>
                <a:t>연간 </a:t>
              </a:r>
              <a:r>
                <a:rPr lang="en-US" altLang="ko-KR" sz="2000" b="1" spc="-100" dirty="0">
                  <a:solidFill>
                    <a:srgbClr val="FF0000"/>
                  </a:solidFill>
                  <a:latin typeface="+mn-ea"/>
                </a:rPr>
                <a:t>5</a:t>
              </a:r>
              <a:r>
                <a:rPr lang="ko-KR" altLang="en-US" sz="2000" b="1" spc="-100" dirty="0" err="1">
                  <a:solidFill>
                    <a:srgbClr val="FF0000"/>
                  </a:solidFill>
                  <a:latin typeface="+mn-ea"/>
                </a:rPr>
                <a:t>천만회</a:t>
              </a:r>
              <a:r>
                <a:rPr lang="ko-KR" altLang="en-US" sz="2000" b="1" spc="-100" dirty="0">
                  <a:solidFill>
                    <a:srgbClr val="FF0000"/>
                  </a:solidFill>
                  <a:latin typeface="+mn-ea"/>
                </a:rPr>
                <a:t> 배포</a:t>
              </a:r>
              <a:r>
                <a:rPr lang="en-US" altLang="ko-KR" sz="2000" spc="-100" dirty="0">
                  <a:latin typeface="+mn-ea"/>
                </a:rPr>
                <a:t>(2014</a:t>
              </a:r>
              <a:r>
                <a:rPr lang="ko-KR" altLang="en-US" sz="2000" spc="-100" dirty="0">
                  <a:latin typeface="+mn-ea"/>
                </a:rPr>
                <a:t>년</a:t>
              </a:r>
              <a:r>
                <a:rPr lang="en-US" altLang="ko-KR" sz="2000" spc="-100" dirty="0">
                  <a:latin typeface="+mn-ea"/>
                </a:rPr>
                <a:t>)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ko-KR" sz="2000" spc="-100" dirty="0">
                  <a:latin typeface="+mn-ea"/>
                </a:rPr>
                <a:t>(</a:t>
              </a:r>
              <a:r>
                <a:rPr lang="ko-KR" altLang="en-US" sz="2000" spc="-100" dirty="0">
                  <a:latin typeface="+mn-ea"/>
                </a:rPr>
                <a:t>시간당 </a:t>
              </a:r>
              <a:r>
                <a:rPr lang="en-US" altLang="ko-KR" sz="2000" spc="-100" dirty="0">
                  <a:latin typeface="+mn-ea"/>
                </a:rPr>
                <a:t>5708</a:t>
              </a:r>
              <a:r>
                <a:rPr lang="ko-KR" altLang="en-US" sz="2000" spc="-100" dirty="0">
                  <a:latin typeface="+mn-ea"/>
                </a:rPr>
                <a:t>회</a:t>
              </a:r>
              <a:r>
                <a:rPr lang="en-US" altLang="ko-KR" sz="2000" spc="-100" dirty="0">
                  <a:latin typeface="+mn-ea"/>
                </a:rPr>
                <a:t>, </a:t>
              </a:r>
              <a:r>
                <a:rPr lang="ko-KR" altLang="en-US" sz="2000" spc="-100" dirty="0">
                  <a:latin typeface="+mn-ea"/>
                </a:rPr>
                <a:t>또는 </a:t>
              </a:r>
              <a:r>
                <a:rPr lang="en-US" altLang="ko-KR" sz="2000" spc="-100" dirty="0">
                  <a:latin typeface="+mn-ea"/>
                </a:rPr>
                <a:t>0.63</a:t>
              </a:r>
              <a:r>
                <a:rPr lang="ko-KR" altLang="en-US" sz="2000" spc="-100" dirty="0">
                  <a:latin typeface="+mn-ea"/>
                </a:rPr>
                <a:t>초</a:t>
              </a:r>
              <a:r>
                <a:rPr lang="en-US" altLang="ko-KR" sz="2000" spc="-100" dirty="0">
                  <a:latin typeface="+mn-ea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66177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632"/>
            <a:ext cx="8980272" cy="277705"/>
          </a:xfrm>
        </p:spPr>
        <p:txBody>
          <a:bodyPr/>
          <a:lstStyle/>
          <a:p>
            <a:pPr lvl="0">
              <a:defRPr/>
            </a:pPr>
            <a:r>
              <a:rPr lang="en-US" altLang="ko-KR" b="0" dirty="0">
                <a:latin typeface="+mj-ea"/>
                <a:ea typeface="+mj-ea"/>
              </a:rPr>
              <a:t>Cloud Native Application </a:t>
            </a:r>
            <a:r>
              <a:rPr lang="ko-KR" altLang="en-US" b="0" dirty="0">
                <a:latin typeface="+mj-ea"/>
                <a:ea typeface="+mj-ea"/>
              </a:rPr>
              <a:t>장점</a:t>
            </a:r>
            <a:endParaRPr lang="en-US" altLang="ko-KR" b="0" dirty="0">
              <a:latin typeface="+mj-ea"/>
              <a:ea typeface="+mj-ea"/>
            </a:endParaRPr>
          </a:p>
        </p:txBody>
      </p:sp>
      <p:sp>
        <p:nvSpPr>
          <p:cNvPr id="1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pPr lvl="0">
              <a:defRPr/>
            </a:pPr>
            <a:fld id="{2FF31CB8-EE0B-4A6A-8561-904A0AB35B79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5149615" cy="333233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Cloud Native Application</a:t>
            </a:r>
            <a:r>
              <a:rPr lang="ko-KR" altLang="en-US" dirty="0">
                <a:latin typeface="+mj-ea"/>
                <a:ea typeface="+mj-ea"/>
              </a:rPr>
              <a:t>의 장점과 단점</a:t>
            </a:r>
          </a:p>
        </p:txBody>
      </p:sp>
      <p:sp>
        <p:nvSpPr>
          <p:cNvPr id="19" name="텍스트 개체 틀 2"/>
          <p:cNvSpPr txBox="1"/>
          <p:nvPr/>
        </p:nvSpPr>
        <p:spPr>
          <a:xfrm>
            <a:off x="76835" y="511552"/>
            <a:ext cx="425450" cy="276999"/>
          </a:xfrm>
          <a:prstGeom prst="rect">
            <a:avLst/>
          </a:prstGeom>
        </p:spPr>
        <p:txBody>
          <a:bodyPr vert="horz" lIns="0" tIns="0" rIns="0" bIns="0" anchor="ctr">
            <a:sp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lang="ko-KR" altLang="en-US" sz="2000" kern="1200" dirty="0">
                <a:solidFill>
                  <a:schemeClr val="lt1"/>
                </a:solidFill>
                <a:latin typeface="KoPub돋움체 Bold"/>
                <a:ea typeface="KoPub돋움체 Bold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mtClean="0">
                <a:latin typeface="+mj-ea"/>
                <a:ea typeface="+mj-ea"/>
              </a:rPr>
              <a:t>02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4" name="텍스트 개체 틀 7">
            <a:extLst>
              <a:ext uri="{FF2B5EF4-FFF2-40B4-BE49-F238E27FC236}">
                <a16:creationId xmlns:a16="http://schemas.microsoft.com/office/drawing/2014/main" xmlns="" id="{610B9201-A85F-4A68-91B5-CC9D75457FE4}"/>
              </a:ext>
            </a:extLst>
          </p:cNvPr>
          <p:cNvSpPr txBox="1"/>
          <p:nvPr/>
        </p:nvSpPr>
        <p:spPr>
          <a:xfrm>
            <a:off x="344489" y="1570724"/>
            <a:ext cx="9217022" cy="408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anchor="ctr">
            <a:noAutofit/>
          </a:bodyPr>
          <a:lstStyle>
            <a:defPPr>
              <a:defRPr lang="en-US"/>
            </a:defPPr>
            <a:lvl1pPr indent="0" algn="ctr" defTabSz="914400" latinLnBrk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돋움체 Medium"/>
                <a:ea typeface="KoPub돋움체 Medium"/>
              </a:defRPr>
            </a:lvl1pPr>
            <a:lvl2pPr marL="685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KoPub돋움체 Medium"/>
                <a:ea typeface="KoPub돋움체 Medium"/>
              </a:defRPr>
            </a:lvl2pPr>
            <a:lvl3pPr marL="1143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KoPub돋움체 Medium"/>
                <a:ea typeface="KoPub돋움체 Medium"/>
              </a:defRPr>
            </a:lvl3pPr>
            <a:lvl4pPr marL="1600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4pPr>
            <a:lvl5pPr marL="20574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>
              <a:defRPr/>
            </a:pPr>
            <a:r>
              <a:rPr lang="ko-KR" altLang="en-US" dirty="0">
                <a:effectLst/>
              </a:rPr>
              <a:t>장점</a:t>
            </a:r>
            <a:r>
              <a:rPr lang="en-US" altLang="ko-KR" dirty="0">
                <a:effectLst/>
              </a:rPr>
              <a:t>(1/5)</a:t>
            </a:r>
            <a:endParaRPr lang="en-US" altLang="ko-KR" sz="1800" dirty="0">
              <a:effectLst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0048FE0-5A28-4F11-BC1B-922460E19128}"/>
              </a:ext>
            </a:extLst>
          </p:cNvPr>
          <p:cNvSpPr txBox="1"/>
          <p:nvPr/>
        </p:nvSpPr>
        <p:spPr>
          <a:xfrm>
            <a:off x="5217953" y="2376000"/>
            <a:ext cx="4001548" cy="742671"/>
          </a:xfrm>
          <a:prstGeom prst="roundRect">
            <a:avLst>
              <a:gd name="adj" fmla="val 21444"/>
            </a:avLst>
          </a:prstGeom>
          <a:solidFill>
            <a:schemeClr val="bg2"/>
          </a:solidFill>
        </p:spPr>
        <p:txBody>
          <a:bodyPr wrap="square" rtlCol="0" anchor="ctr">
            <a:noAutofit/>
          </a:bodyPr>
          <a:lstStyle/>
          <a:p>
            <a:pPr algn="ctr">
              <a:buSzPct val="120000"/>
            </a:pPr>
            <a:r>
              <a:rPr lang="ko-KR" altLang="en-US" dirty="0">
                <a:latin typeface="+mn-ea"/>
              </a:rPr>
              <a:t>최적화된 언어와 아키텍처 선택</a:t>
            </a:r>
            <a:endParaRPr lang="en-US" altLang="ko-KR" dirty="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F4AFAED-AB71-40A4-A6E3-2FF6018420B6}"/>
              </a:ext>
            </a:extLst>
          </p:cNvPr>
          <p:cNvSpPr txBox="1"/>
          <p:nvPr/>
        </p:nvSpPr>
        <p:spPr>
          <a:xfrm>
            <a:off x="5217953" y="3348000"/>
            <a:ext cx="4001548" cy="2047276"/>
          </a:xfrm>
          <a:prstGeom prst="rect">
            <a:avLst/>
          </a:prstGeom>
          <a:noFill/>
        </p:spPr>
        <p:txBody>
          <a:bodyPr wrap="square" lIns="72000" rIns="72000">
            <a:noAutofit/>
          </a:bodyPr>
          <a:lstStyle>
            <a:defPPr>
              <a:defRPr lang="en-US"/>
            </a:defPPr>
            <a:lvl1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 sz="1600">
                <a:latin typeface="KoPub돋움체 Medium" panose="020B0600000101010101" charset="-127"/>
                <a:ea typeface="KoPub돋움체 Medium" panose="020B0600000101010101" charset="-127"/>
                <a:cs typeface="Arial"/>
              </a:defRPr>
            </a:lvl1pPr>
          </a:lstStyle>
          <a:p>
            <a:pPr marL="377100">
              <a:spcAft>
                <a:spcPts val="1200"/>
              </a:spcAft>
            </a:pPr>
            <a:r>
              <a:rPr lang="en-US" altLang="ko-KR" dirty="0">
                <a:latin typeface="+mn-ea"/>
                <a:ea typeface="+mn-ea"/>
              </a:rPr>
              <a:t>Cloud Native Application</a:t>
            </a:r>
            <a:r>
              <a:rPr lang="ko-KR" altLang="en-US" dirty="0">
                <a:latin typeface="+mn-ea"/>
                <a:ea typeface="+mn-ea"/>
              </a:rPr>
              <a:t>을 이루고 있는 각각의 </a:t>
            </a:r>
            <a:r>
              <a:rPr lang="en-US" altLang="ko-KR" dirty="0">
                <a:latin typeface="+mn-ea"/>
                <a:ea typeface="+mn-ea"/>
              </a:rPr>
              <a:t>Micro Service</a:t>
            </a:r>
            <a:r>
              <a:rPr lang="ko-KR" altLang="en-US" dirty="0">
                <a:latin typeface="+mn-ea"/>
                <a:ea typeface="+mn-ea"/>
              </a:rPr>
              <a:t>는 독립적으로 운영</a:t>
            </a:r>
          </a:p>
          <a:p>
            <a:pPr marL="377100">
              <a:spcAft>
                <a:spcPts val="1200"/>
              </a:spcAft>
            </a:pPr>
            <a:r>
              <a:rPr lang="en-US" altLang="ko-KR" dirty="0">
                <a:latin typeface="+mn-ea"/>
                <a:ea typeface="+mn-ea"/>
              </a:rPr>
              <a:t>Service </a:t>
            </a:r>
            <a:r>
              <a:rPr lang="ko-KR" altLang="en-US" dirty="0">
                <a:latin typeface="+mn-ea"/>
                <a:ea typeface="+mn-ea"/>
              </a:rPr>
              <a:t>간의 호출은 </a:t>
            </a:r>
            <a:r>
              <a:rPr lang="en-US" altLang="ko-KR" dirty="0">
                <a:latin typeface="+mn-ea"/>
                <a:ea typeface="+mn-ea"/>
              </a:rPr>
              <a:t>HTTP Restful API</a:t>
            </a:r>
            <a:r>
              <a:rPr lang="ko-KR" altLang="en-US" dirty="0">
                <a:latin typeface="+mn-ea"/>
                <a:ea typeface="+mn-ea"/>
              </a:rPr>
              <a:t>를 통한 느슨한 결합</a:t>
            </a:r>
          </a:p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  <a:ea typeface="+mn-ea"/>
              </a:rPr>
              <a:t>각 시스템의 프로그래밍 언어가 다르거나 이기종의 </a:t>
            </a:r>
            <a:r>
              <a:rPr lang="en-US" altLang="ko-KR" dirty="0">
                <a:latin typeface="+mn-ea"/>
                <a:ea typeface="+mn-ea"/>
              </a:rPr>
              <a:t>Database</a:t>
            </a:r>
            <a:r>
              <a:rPr lang="ko-KR" altLang="en-US" dirty="0">
                <a:latin typeface="+mn-ea"/>
                <a:ea typeface="+mn-ea"/>
              </a:rPr>
              <a:t>를 사용하여도 </a:t>
            </a:r>
            <a:r>
              <a:rPr lang="en-US" altLang="ko-KR" dirty="0">
                <a:latin typeface="+mn-ea"/>
                <a:ea typeface="+mn-ea"/>
              </a:rPr>
              <a:t>API </a:t>
            </a:r>
            <a:r>
              <a:rPr lang="ko-KR" altLang="en-US" dirty="0">
                <a:latin typeface="+mn-ea"/>
                <a:ea typeface="+mn-ea"/>
              </a:rPr>
              <a:t>규약에 따른 통신가능</a:t>
            </a:r>
          </a:p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  <a:ea typeface="+mn-ea"/>
              </a:rPr>
              <a:t>각 서비스에 최적화된 언어와 아키텍처 구성 가능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8B2B4245-7D0E-4595-9628-AFB10552735D}"/>
              </a:ext>
            </a:extLst>
          </p:cNvPr>
          <p:cNvSpPr/>
          <p:nvPr/>
        </p:nvSpPr>
        <p:spPr>
          <a:xfrm>
            <a:off x="1807717" y="2542419"/>
            <a:ext cx="1440000" cy="54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UI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xmlns="" id="{3B93558E-04CE-4B19-AA7D-4EEBC02B6858}"/>
              </a:ext>
            </a:extLst>
          </p:cNvPr>
          <p:cNvSpPr/>
          <p:nvPr/>
        </p:nvSpPr>
        <p:spPr>
          <a:xfrm>
            <a:off x="1807717" y="3392748"/>
            <a:ext cx="1440000" cy="672856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  <a:latin typeface="+mn-ea"/>
              </a:rPr>
              <a:t>API</a:t>
            </a:r>
          </a:p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  <a:latin typeface="+mn-ea"/>
              </a:rPr>
              <a:t>Gateway</a:t>
            </a:r>
            <a:endParaRPr lang="ko-KR" altLang="en-US" sz="14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4" name="직선 화살표 연결선 89">
            <a:extLst>
              <a:ext uri="{FF2B5EF4-FFF2-40B4-BE49-F238E27FC236}">
                <a16:creationId xmlns:a16="http://schemas.microsoft.com/office/drawing/2014/main" xmlns="" id="{FE0EDE30-78BC-42A4-B5CE-8800E40B69CD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527717" y="3082419"/>
            <a:ext cx="0" cy="330272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02631E28-D25A-4988-BBC8-98EC94926339}"/>
              </a:ext>
            </a:extLst>
          </p:cNvPr>
          <p:cNvSpPr/>
          <p:nvPr/>
        </p:nvSpPr>
        <p:spPr>
          <a:xfrm>
            <a:off x="686499" y="4498044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JAVA Application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A1DD4BDE-E21C-4490-BE22-19BD5D5368CF}"/>
              </a:ext>
            </a:extLst>
          </p:cNvPr>
          <p:cNvSpPr/>
          <p:nvPr/>
        </p:nvSpPr>
        <p:spPr>
          <a:xfrm>
            <a:off x="2840949" y="4498044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C# Application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원통형 36">
            <a:extLst>
              <a:ext uri="{FF2B5EF4-FFF2-40B4-BE49-F238E27FC236}">
                <a16:creationId xmlns:a16="http://schemas.microsoft.com/office/drawing/2014/main" xmlns="" id="{EE9E42E1-1A4F-4D16-9619-B59FDA878FDA}"/>
              </a:ext>
            </a:extLst>
          </p:cNvPr>
          <p:cNvSpPr/>
          <p:nvPr/>
        </p:nvSpPr>
        <p:spPr>
          <a:xfrm>
            <a:off x="766360" y="5554666"/>
            <a:ext cx="1280279" cy="578841"/>
          </a:xfrm>
          <a:prstGeom prst="can">
            <a:avLst>
              <a:gd name="adj" fmla="val 25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MySQL</a:t>
            </a:r>
          </a:p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Database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원통형 41">
            <a:extLst>
              <a:ext uri="{FF2B5EF4-FFF2-40B4-BE49-F238E27FC236}">
                <a16:creationId xmlns:a16="http://schemas.microsoft.com/office/drawing/2014/main" xmlns="" id="{E25E125D-1A4B-4A40-B77F-CA1AF1DEC452}"/>
              </a:ext>
            </a:extLst>
          </p:cNvPr>
          <p:cNvSpPr/>
          <p:nvPr/>
        </p:nvSpPr>
        <p:spPr>
          <a:xfrm>
            <a:off x="2920810" y="5554665"/>
            <a:ext cx="1280279" cy="578841"/>
          </a:xfrm>
          <a:prstGeom prst="can">
            <a:avLst>
              <a:gd name="adj" fmla="val 25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Mongo</a:t>
            </a:r>
          </a:p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Database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4" name="직선 화살표 연결선 89">
            <a:extLst>
              <a:ext uri="{FF2B5EF4-FFF2-40B4-BE49-F238E27FC236}">
                <a16:creationId xmlns:a16="http://schemas.microsoft.com/office/drawing/2014/main" xmlns="" id="{64A34C22-D72C-4D81-903E-5A90FE7CACAA}"/>
              </a:ext>
            </a:extLst>
          </p:cNvPr>
          <p:cNvCxnSpPr>
            <a:cxnSpLocks/>
            <a:stCxn id="23" idx="3"/>
            <a:endCxn id="31" idx="0"/>
          </p:cNvCxnSpPr>
          <p:nvPr/>
        </p:nvCxnSpPr>
        <p:spPr>
          <a:xfrm rot="10800000" flipV="1">
            <a:off x="1406499" y="3729176"/>
            <a:ext cx="401218" cy="768868"/>
          </a:xfrm>
          <a:prstGeom prst="bentConnector2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89">
            <a:extLst>
              <a:ext uri="{FF2B5EF4-FFF2-40B4-BE49-F238E27FC236}">
                <a16:creationId xmlns:a16="http://schemas.microsoft.com/office/drawing/2014/main" xmlns="" id="{361D1C36-7F4A-40CF-A13C-DF0B05603648}"/>
              </a:ext>
            </a:extLst>
          </p:cNvPr>
          <p:cNvCxnSpPr>
            <a:cxnSpLocks/>
            <a:stCxn id="23" idx="0"/>
            <a:endCxn id="32" idx="0"/>
          </p:cNvCxnSpPr>
          <p:nvPr/>
        </p:nvCxnSpPr>
        <p:spPr>
          <a:xfrm>
            <a:off x="3247717" y="3729176"/>
            <a:ext cx="313232" cy="768868"/>
          </a:xfrm>
          <a:prstGeom prst="bentConnector2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89">
            <a:extLst>
              <a:ext uri="{FF2B5EF4-FFF2-40B4-BE49-F238E27FC236}">
                <a16:creationId xmlns:a16="http://schemas.microsoft.com/office/drawing/2014/main" xmlns="" id="{BFB87502-48EF-4C96-AD2B-4E18CE70496F}"/>
              </a:ext>
            </a:extLst>
          </p:cNvPr>
          <p:cNvCxnSpPr>
            <a:cxnSpLocks/>
            <a:stCxn id="31" idx="2"/>
            <a:endCxn id="37" idx="1"/>
          </p:cNvCxnSpPr>
          <p:nvPr/>
        </p:nvCxnSpPr>
        <p:spPr>
          <a:xfrm>
            <a:off x="1406499" y="5038044"/>
            <a:ext cx="1" cy="516622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89">
            <a:extLst>
              <a:ext uri="{FF2B5EF4-FFF2-40B4-BE49-F238E27FC236}">
                <a16:creationId xmlns:a16="http://schemas.microsoft.com/office/drawing/2014/main" xmlns="" id="{4F104AD4-4C85-4AC1-A0E8-3C2C46F56DD7}"/>
              </a:ext>
            </a:extLst>
          </p:cNvPr>
          <p:cNvCxnSpPr>
            <a:cxnSpLocks/>
            <a:stCxn id="32" idx="2"/>
            <a:endCxn id="42" idx="1"/>
          </p:cNvCxnSpPr>
          <p:nvPr/>
        </p:nvCxnSpPr>
        <p:spPr>
          <a:xfrm>
            <a:off x="3560949" y="5038044"/>
            <a:ext cx="1" cy="516621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632"/>
            <a:ext cx="8980272" cy="277705"/>
          </a:xfrm>
        </p:spPr>
        <p:txBody>
          <a:bodyPr/>
          <a:lstStyle/>
          <a:p>
            <a:pPr lvl="0">
              <a:defRPr/>
            </a:pPr>
            <a:r>
              <a:rPr lang="en-US" altLang="ko-KR" b="0" dirty="0">
                <a:latin typeface="+mj-ea"/>
                <a:ea typeface="+mj-ea"/>
              </a:rPr>
              <a:t>Cloud Native Application </a:t>
            </a:r>
            <a:r>
              <a:rPr lang="ko-KR" altLang="en-US" b="0" dirty="0">
                <a:latin typeface="+mj-ea"/>
                <a:ea typeface="+mj-ea"/>
              </a:rPr>
              <a:t>장점</a:t>
            </a:r>
            <a:endParaRPr lang="en-US" altLang="ko-KR" b="0" dirty="0">
              <a:latin typeface="+mj-ea"/>
              <a:ea typeface="+mj-ea"/>
            </a:endParaRPr>
          </a:p>
        </p:txBody>
      </p:sp>
      <p:sp>
        <p:nvSpPr>
          <p:cNvPr id="1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pPr lvl="0">
              <a:defRPr/>
            </a:pPr>
            <a:fld id="{2FF31CB8-EE0B-4A6A-8561-904A0AB35B79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5149615" cy="333233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Cloud Native Application</a:t>
            </a:r>
            <a:r>
              <a:rPr lang="ko-KR" altLang="en-US" dirty="0">
                <a:latin typeface="+mj-ea"/>
                <a:ea typeface="+mj-ea"/>
              </a:rPr>
              <a:t>의 장점과 단점</a:t>
            </a:r>
          </a:p>
        </p:txBody>
      </p:sp>
      <p:sp>
        <p:nvSpPr>
          <p:cNvPr id="19" name="텍스트 개체 틀 2"/>
          <p:cNvSpPr txBox="1"/>
          <p:nvPr/>
        </p:nvSpPr>
        <p:spPr>
          <a:xfrm>
            <a:off x="76835" y="511552"/>
            <a:ext cx="425450" cy="276999"/>
          </a:xfrm>
          <a:prstGeom prst="rect">
            <a:avLst/>
          </a:prstGeom>
        </p:spPr>
        <p:txBody>
          <a:bodyPr vert="horz" lIns="0" tIns="0" rIns="0" bIns="0" anchor="ctr">
            <a:sp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lang="ko-KR" altLang="en-US" sz="2000" kern="1200" dirty="0">
                <a:solidFill>
                  <a:schemeClr val="lt1"/>
                </a:solidFill>
                <a:latin typeface="KoPub돋움체 Bold"/>
                <a:ea typeface="KoPub돋움체 Bold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mtClean="0">
                <a:latin typeface="+mj-ea"/>
                <a:ea typeface="+mj-ea"/>
              </a:rPr>
              <a:t>02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4" name="텍스트 개체 틀 7">
            <a:extLst>
              <a:ext uri="{FF2B5EF4-FFF2-40B4-BE49-F238E27FC236}">
                <a16:creationId xmlns:a16="http://schemas.microsoft.com/office/drawing/2014/main" xmlns="" id="{610B9201-A85F-4A68-91B5-CC9D75457FE4}"/>
              </a:ext>
            </a:extLst>
          </p:cNvPr>
          <p:cNvSpPr txBox="1"/>
          <p:nvPr/>
        </p:nvSpPr>
        <p:spPr>
          <a:xfrm>
            <a:off x="344489" y="1570724"/>
            <a:ext cx="9217022" cy="408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anchor="ctr">
            <a:noAutofit/>
          </a:bodyPr>
          <a:lstStyle>
            <a:defPPr>
              <a:defRPr lang="en-US"/>
            </a:defPPr>
            <a:lvl1pPr indent="0" algn="ctr" defTabSz="914400" latinLnBrk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돋움체 Medium"/>
                <a:ea typeface="KoPub돋움체 Medium"/>
              </a:defRPr>
            </a:lvl1pPr>
            <a:lvl2pPr marL="685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KoPub돋움체 Medium"/>
                <a:ea typeface="KoPub돋움체 Medium"/>
              </a:defRPr>
            </a:lvl2pPr>
            <a:lvl3pPr marL="1143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KoPub돋움체 Medium"/>
                <a:ea typeface="KoPub돋움체 Medium"/>
              </a:defRPr>
            </a:lvl3pPr>
            <a:lvl4pPr marL="1600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4pPr>
            <a:lvl5pPr marL="20574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>
              <a:defRPr/>
            </a:pPr>
            <a:r>
              <a:rPr lang="ko-KR" altLang="en-US" dirty="0">
                <a:effectLst/>
              </a:rPr>
              <a:t>장점</a:t>
            </a:r>
            <a:r>
              <a:rPr lang="en-US" altLang="ko-KR" dirty="0">
                <a:effectLst/>
              </a:rPr>
              <a:t>(2/5)</a:t>
            </a:r>
            <a:endParaRPr lang="en-US" altLang="ko-KR" sz="1800" dirty="0">
              <a:effectLst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0048FE0-5A28-4F11-BC1B-922460E19128}"/>
              </a:ext>
            </a:extLst>
          </p:cNvPr>
          <p:cNvSpPr txBox="1"/>
          <p:nvPr/>
        </p:nvSpPr>
        <p:spPr>
          <a:xfrm>
            <a:off x="5217953" y="2376000"/>
            <a:ext cx="4001548" cy="742671"/>
          </a:xfrm>
          <a:prstGeom prst="roundRect">
            <a:avLst>
              <a:gd name="adj" fmla="val 21444"/>
            </a:avLst>
          </a:prstGeom>
          <a:solidFill>
            <a:schemeClr val="bg2"/>
          </a:solidFill>
        </p:spPr>
        <p:txBody>
          <a:bodyPr wrap="square" rtlCol="0" anchor="ctr">
            <a:noAutofit/>
          </a:bodyPr>
          <a:lstStyle/>
          <a:p>
            <a:pPr algn="ctr">
              <a:buSzPct val="120000"/>
            </a:pPr>
            <a:r>
              <a:rPr lang="ko-KR" altLang="en-US" dirty="0">
                <a:latin typeface="+mn-ea"/>
              </a:rPr>
              <a:t>탄력적인 시스템 운영</a:t>
            </a:r>
            <a:endParaRPr lang="en-US" altLang="ko-KR" dirty="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F4AFAED-AB71-40A4-A6E3-2FF6018420B6}"/>
              </a:ext>
            </a:extLst>
          </p:cNvPr>
          <p:cNvSpPr txBox="1"/>
          <p:nvPr/>
        </p:nvSpPr>
        <p:spPr>
          <a:xfrm>
            <a:off x="5217953" y="3348000"/>
            <a:ext cx="4001548" cy="2047276"/>
          </a:xfrm>
          <a:prstGeom prst="rect">
            <a:avLst/>
          </a:prstGeom>
          <a:noFill/>
        </p:spPr>
        <p:txBody>
          <a:bodyPr wrap="square" lIns="72000" rIns="72000">
            <a:noAutofit/>
          </a:bodyPr>
          <a:lstStyle>
            <a:defPPr>
              <a:defRPr lang="en-US"/>
            </a:defPPr>
            <a:lvl1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 sz="1600">
                <a:latin typeface="KoPub돋움체 Medium" panose="020B0600000101010101" charset="-127"/>
                <a:ea typeface="KoPub돋움체 Medium" panose="020B0600000101010101" charset="-127"/>
                <a:cs typeface="Arial"/>
              </a:defRPr>
            </a:lvl1pPr>
          </a:lstStyle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장애 발생 시 복구될 때까지 요청 기능 서비스에서 제외하여 무의미한 커넥션 방지</a:t>
            </a:r>
          </a:p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수평적 확장된 서비스에서 장애 시 장애 발생 시 </a:t>
            </a:r>
            <a:r>
              <a:rPr lang="ko-KR" altLang="en-US" dirty="0" err="1">
                <a:latin typeface="+mn-ea"/>
              </a:rPr>
              <a:t>로드밸런서를</a:t>
            </a:r>
            <a:r>
              <a:rPr lang="ko-KR" altLang="en-US" dirty="0">
                <a:latin typeface="+mn-ea"/>
              </a:rPr>
              <a:t> 통해 장애 발생 된 인스턴스를 제외하여 서비스 정상 운영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50E9FF80-0654-41F9-B394-3FE8A007C05F}"/>
              </a:ext>
            </a:extLst>
          </p:cNvPr>
          <p:cNvSpPr/>
          <p:nvPr/>
        </p:nvSpPr>
        <p:spPr>
          <a:xfrm>
            <a:off x="1444342" y="4840086"/>
            <a:ext cx="170170" cy="170170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018165D6-70AE-4A0F-A959-43BD88C7747D}"/>
              </a:ext>
            </a:extLst>
          </p:cNvPr>
          <p:cNvSpPr/>
          <p:nvPr/>
        </p:nvSpPr>
        <p:spPr>
          <a:xfrm>
            <a:off x="2953770" y="3000487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MSA A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65CCB525-B30F-4C26-9B40-48B62303F02A}"/>
              </a:ext>
            </a:extLst>
          </p:cNvPr>
          <p:cNvSpPr/>
          <p:nvPr/>
        </p:nvSpPr>
        <p:spPr>
          <a:xfrm>
            <a:off x="2789670" y="3385604"/>
            <a:ext cx="1440000" cy="54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MSA A(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장애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2A5C7F87-1E9E-4267-ABDB-96C0DE513944}"/>
              </a:ext>
            </a:extLst>
          </p:cNvPr>
          <p:cNvSpPr/>
          <p:nvPr/>
        </p:nvSpPr>
        <p:spPr>
          <a:xfrm>
            <a:off x="2631076" y="5320154"/>
            <a:ext cx="1440000" cy="54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MSA B(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장애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F93F236F-0103-477A-A342-D55E743782EB}"/>
              </a:ext>
            </a:extLst>
          </p:cNvPr>
          <p:cNvSpPr/>
          <p:nvPr/>
        </p:nvSpPr>
        <p:spPr>
          <a:xfrm>
            <a:off x="2631076" y="3797400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MSA A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8" name="직선 화살표 연결선 89">
            <a:extLst>
              <a:ext uri="{FF2B5EF4-FFF2-40B4-BE49-F238E27FC236}">
                <a16:creationId xmlns:a16="http://schemas.microsoft.com/office/drawing/2014/main" xmlns="" id="{09AF8FF8-8916-4242-9AA0-7D2D395CF7BA}"/>
              </a:ext>
            </a:extLst>
          </p:cNvPr>
          <p:cNvCxnSpPr>
            <a:cxnSpLocks/>
            <a:stCxn id="10" idx="4"/>
            <a:endCxn id="29" idx="1"/>
          </p:cNvCxnSpPr>
          <p:nvPr/>
        </p:nvCxnSpPr>
        <p:spPr>
          <a:xfrm rot="16200000" flipH="1">
            <a:off x="1790302" y="4749380"/>
            <a:ext cx="579898" cy="1101649"/>
          </a:xfrm>
          <a:prstGeom prst="bentConnector2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37C58A2C-AB57-4505-97B4-B2CAD28F5909}"/>
              </a:ext>
            </a:extLst>
          </p:cNvPr>
          <p:cNvSpPr/>
          <p:nvPr/>
        </p:nvSpPr>
        <p:spPr>
          <a:xfrm>
            <a:off x="1444342" y="4337790"/>
            <a:ext cx="170170" cy="170170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41" name="직선 화살표 연결선 89">
            <a:extLst>
              <a:ext uri="{FF2B5EF4-FFF2-40B4-BE49-F238E27FC236}">
                <a16:creationId xmlns:a16="http://schemas.microsoft.com/office/drawing/2014/main" xmlns="" id="{95D9D374-C362-4CD3-A7AE-607AC8E7AD82}"/>
              </a:ext>
            </a:extLst>
          </p:cNvPr>
          <p:cNvCxnSpPr>
            <a:cxnSpLocks/>
            <a:stCxn id="40" idx="0"/>
            <a:endCxn id="27" idx="1"/>
          </p:cNvCxnSpPr>
          <p:nvPr/>
        </p:nvCxnSpPr>
        <p:spPr>
          <a:xfrm rot="5400000" flipH="1" flipV="1">
            <a:off x="1707947" y="3091968"/>
            <a:ext cx="1067303" cy="1424343"/>
          </a:xfrm>
          <a:prstGeom prst="bentConnector2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89">
            <a:extLst>
              <a:ext uri="{FF2B5EF4-FFF2-40B4-BE49-F238E27FC236}">
                <a16:creationId xmlns:a16="http://schemas.microsoft.com/office/drawing/2014/main" xmlns="" id="{E018B5F1-9DC6-4866-9544-832D2BDFFC50}"/>
              </a:ext>
            </a:extLst>
          </p:cNvPr>
          <p:cNvCxnSpPr>
            <a:cxnSpLocks/>
            <a:stCxn id="40" idx="0"/>
            <a:endCxn id="28" idx="1"/>
          </p:cNvCxnSpPr>
          <p:nvPr/>
        </p:nvCxnSpPr>
        <p:spPr>
          <a:xfrm rot="5400000" flipH="1" flipV="1">
            <a:off x="1818455" y="3366576"/>
            <a:ext cx="682186" cy="1260243"/>
          </a:xfrm>
          <a:prstGeom prst="bentConnector2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89">
            <a:extLst>
              <a:ext uri="{FF2B5EF4-FFF2-40B4-BE49-F238E27FC236}">
                <a16:creationId xmlns:a16="http://schemas.microsoft.com/office/drawing/2014/main" xmlns="" id="{68756590-21D9-42B4-81C9-2268F0517D1A}"/>
              </a:ext>
            </a:extLst>
          </p:cNvPr>
          <p:cNvCxnSpPr>
            <a:cxnSpLocks/>
            <a:stCxn id="40" idx="0"/>
            <a:endCxn id="26" idx="1"/>
          </p:cNvCxnSpPr>
          <p:nvPr/>
        </p:nvCxnSpPr>
        <p:spPr>
          <a:xfrm rot="5400000" flipH="1" flipV="1">
            <a:off x="1945056" y="3651771"/>
            <a:ext cx="270390" cy="1101649"/>
          </a:xfrm>
          <a:prstGeom prst="bentConnector2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육각형 24">
            <a:extLst>
              <a:ext uri="{FF2B5EF4-FFF2-40B4-BE49-F238E27FC236}">
                <a16:creationId xmlns:a16="http://schemas.microsoft.com/office/drawing/2014/main" xmlns="" id="{4BEE6266-3401-418C-934B-5A4BB061E309}"/>
              </a:ext>
            </a:extLst>
          </p:cNvPr>
          <p:cNvSpPr/>
          <p:nvPr/>
        </p:nvSpPr>
        <p:spPr>
          <a:xfrm>
            <a:off x="809427" y="4337400"/>
            <a:ext cx="1440000" cy="672856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API</a:t>
            </a:r>
          </a:p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Gateway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828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632"/>
            <a:ext cx="8980272" cy="277705"/>
          </a:xfrm>
        </p:spPr>
        <p:txBody>
          <a:bodyPr/>
          <a:lstStyle/>
          <a:p>
            <a:pPr lvl="0">
              <a:defRPr/>
            </a:pPr>
            <a:r>
              <a:rPr lang="en-US" altLang="ko-KR" b="0" dirty="0">
                <a:latin typeface="+mj-ea"/>
                <a:ea typeface="+mj-ea"/>
              </a:rPr>
              <a:t>Cloud Native Application </a:t>
            </a:r>
            <a:r>
              <a:rPr lang="ko-KR" altLang="en-US" b="0" dirty="0">
                <a:latin typeface="+mj-ea"/>
                <a:ea typeface="+mj-ea"/>
              </a:rPr>
              <a:t>장점</a:t>
            </a:r>
            <a:endParaRPr lang="en-US" altLang="ko-KR" b="0" dirty="0">
              <a:latin typeface="+mj-ea"/>
              <a:ea typeface="+mj-ea"/>
            </a:endParaRPr>
          </a:p>
        </p:txBody>
      </p:sp>
      <p:sp>
        <p:nvSpPr>
          <p:cNvPr id="1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pPr lvl="0">
              <a:defRPr/>
            </a:pPr>
            <a:fld id="{2FF31CB8-EE0B-4A6A-8561-904A0AB35B79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5149615" cy="333233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Cloud Native Application</a:t>
            </a:r>
            <a:r>
              <a:rPr lang="ko-KR" altLang="en-US" dirty="0">
                <a:latin typeface="+mj-ea"/>
                <a:ea typeface="+mj-ea"/>
              </a:rPr>
              <a:t>의 장점과 단점</a:t>
            </a:r>
          </a:p>
        </p:txBody>
      </p:sp>
      <p:sp>
        <p:nvSpPr>
          <p:cNvPr id="19" name="텍스트 개체 틀 2"/>
          <p:cNvSpPr txBox="1"/>
          <p:nvPr/>
        </p:nvSpPr>
        <p:spPr>
          <a:xfrm>
            <a:off x="76835" y="511552"/>
            <a:ext cx="425450" cy="276999"/>
          </a:xfrm>
          <a:prstGeom prst="rect">
            <a:avLst/>
          </a:prstGeom>
        </p:spPr>
        <p:txBody>
          <a:bodyPr vert="horz" lIns="0" tIns="0" rIns="0" bIns="0" anchor="ctr">
            <a:sp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lang="ko-KR" altLang="en-US" sz="2000" kern="1200" dirty="0">
                <a:solidFill>
                  <a:schemeClr val="lt1"/>
                </a:solidFill>
                <a:latin typeface="KoPub돋움체 Bold"/>
                <a:ea typeface="KoPub돋움체 Bold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mtClean="0">
                <a:latin typeface="+mj-ea"/>
                <a:ea typeface="+mj-ea"/>
              </a:rPr>
              <a:t>02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4" name="텍스트 개체 틀 7">
            <a:extLst>
              <a:ext uri="{FF2B5EF4-FFF2-40B4-BE49-F238E27FC236}">
                <a16:creationId xmlns:a16="http://schemas.microsoft.com/office/drawing/2014/main" xmlns="" id="{610B9201-A85F-4A68-91B5-CC9D75457FE4}"/>
              </a:ext>
            </a:extLst>
          </p:cNvPr>
          <p:cNvSpPr txBox="1"/>
          <p:nvPr/>
        </p:nvSpPr>
        <p:spPr>
          <a:xfrm>
            <a:off x="344489" y="1570724"/>
            <a:ext cx="9217022" cy="408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anchor="ctr">
            <a:noAutofit/>
          </a:bodyPr>
          <a:lstStyle>
            <a:defPPr>
              <a:defRPr lang="en-US"/>
            </a:defPPr>
            <a:lvl1pPr indent="0" algn="ctr" defTabSz="914400" latinLnBrk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돋움체 Medium"/>
                <a:ea typeface="KoPub돋움체 Medium"/>
              </a:defRPr>
            </a:lvl1pPr>
            <a:lvl2pPr marL="685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KoPub돋움체 Medium"/>
                <a:ea typeface="KoPub돋움체 Medium"/>
              </a:defRPr>
            </a:lvl2pPr>
            <a:lvl3pPr marL="1143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KoPub돋움체 Medium"/>
                <a:ea typeface="KoPub돋움체 Medium"/>
              </a:defRPr>
            </a:lvl3pPr>
            <a:lvl4pPr marL="1600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4pPr>
            <a:lvl5pPr marL="20574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>
              <a:defRPr/>
            </a:pPr>
            <a:r>
              <a:rPr lang="ko-KR" altLang="en-US" dirty="0">
                <a:effectLst/>
              </a:rPr>
              <a:t>장점</a:t>
            </a:r>
            <a:r>
              <a:rPr lang="en-US" altLang="ko-KR" dirty="0">
                <a:effectLst/>
              </a:rPr>
              <a:t>(3/5)</a:t>
            </a:r>
            <a:endParaRPr lang="en-US" altLang="ko-KR" sz="1800" dirty="0">
              <a:effectLst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0048FE0-5A28-4F11-BC1B-922460E19128}"/>
              </a:ext>
            </a:extLst>
          </p:cNvPr>
          <p:cNvSpPr txBox="1"/>
          <p:nvPr/>
        </p:nvSpPr>
        <p:spPr>
          <a:xfrm>
            <a:off x="5217953" y="2376000"/>
            <a:ext cx="4001548" cy="742671"/>
          </a:xfrm>
          <a:prstGeom prst="roundRect">
            <a:avLst>
              <a:gd name="adj" fmla="val 21444"/>
            </a:avLst>
          </a:prstGeom>
          <a:solidFill>
            <a:schemeClr val="bg2"/>
          </a:solidFill>
        </p:spPr>
        <p:txBody>
          <a:bodyPr wrap="square" rtlCol="0" anchor="ctr">
            <a:noAutofit/>
          </a:bodyPr>
          <a:lstStyle/>
          <a:p>
            <a:pPr algn="ctr">
              <a:buSzPct val="120000"/>
            </a:pPr>
            <a:r>
              <a:rPr lang="ko-KR" altLang="en-US" dirty="0">
                <a:latin typeface="+mn-ea"/>
              </a:rPr>
              <a:t>독립적 확장성</a:t>
            </a:r>
            <a:endParaRPr lang="en-US" altLang="ko-KR" dirty="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F4AFAED-AB71-40A4-A6E3-2FF6018420B6}"/>
              </a:ext>
            </a:extLst>
          </p:cNvPr>
          <p:cNvSpPr txBox="1"/>
          <p:nvPr/>
        </p:nvSpPr>
        <p:spPr>
          <a:xfrm>
            <a:off x="5217953" y="3348000"/>
            <a:ext cx="4001548" cy="2047276"/>
          </a:xfrm>
          <a:prstGeom prst="rect">
            <a:avLst/>
          </a:prstGeom>
          <a:noFill/>
        </p:spPr>
        <p:txBody>
          <a:bodyPr wrap="square" lIns="72000" rIns="72000">
            <a:noAutofit/>
          </a:bodyPr>
          <a:lstStyle>
            <a:defPPr>
              <a:defRPr lang="en-US"/>
            </a:defPPr>
            <a:lvl1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 sz="1600">
                <a:latin typeface="KoPub돋움체 Medium" panose="020B0600000101010101" charset="-127"/>
                <a:ea typeface="KoPub돋움체 Medium" panose="020B0600000101010101" charset="-127"/>
                <a:cs typeface="Arial"/>
              </a:defRPr>
            </a:lvl1pPr>
          </a:lstStyle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서비스들은 서로 독립적이므로 타 서비스에 영향을 주지 않고 서비스 단위로 확장 가능</a:t>
            </a:r>
          </a:p>
          <a:p>
            <a:pPr marL="377100">
              <a:spcAft>
                <a:spcPts val="1200"/>
              </a:spcAft>
            </a:pPr>
            <a:r>
              <a:rPr lang="en-US" altLang="ko-KR" dirty="0">
                <a:latin typeface="+mn-ea"/>
              </a:rPr>
              <a:t>X</a:t>
            </a:r>
            <a:r>
              <a:rPr lang="ko-KR" altLang="en-US" dirty="0">
                <a:latin typeface="+mn-ea"/>
              </a:rPr>
              <a:t>축 확장으로 불리는 멀티 애플리케이션 확장과 </a:t>
            </a:r>
            <a:r>
              <a:rPr lang="en-US" altLang="ko-KR" dirty="0">
                <a:latin typeface="+mn-ea"/>
              </a:rPr>
              <a:t>Z</a:t>
            </a:r>
            <a:r>
              <a:rPr lang="ko-KR" altLang="en-US" dirty="0">
                <a:latin typeface="+mn-ea"/>
              </a:rPr>
              <a:t>축 확장</a:t>
            </a:r>
            <a:r>
              <a:rPr lang="en-US" altLang="ko-KR" dirty="0">
                <a:latin typeface="+mn-ea"/>
              </a:rPr>
              <a:t>(Partitioning </a:t>
            </a:r>
            <a:r>
              <a:rPr lang="ko-KR" altLang="en-US" dirty="0">
                <a:latin typeface="+mn-ea"/>
              </a:rPr>
              <a:t>또는 </a:t>
            </a:r>
            <a:r>
              <a:rPr lang="en-US" altLang="ko-KR" dirty="0" err="1">
                <a:latin typeface="+mn-ea"/>
              </a:rPr>
              <a:t>Sharding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을 독립적으로 수행</a:t>
            </a:r>
          </a:p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전체 시스템을 확장하여야 하는 </a:t>
            </a:r>
            <a:r>
              <a:rPr lang="ko-KR" altLang="en-US" dirty="0" err="1">
                <a:latin typeface="+mn-ea"/>
              </a:rPr>
              <a:t>모놀리식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(Monolithic) </a:t>
            </a:r>
            <a:r>
              <a:rPr lang="ko-KR" altLang="en-US" dirty="0">
                <a:latin typeface="+mn-ea"/>
              </a:rPr>
              <a:t>방식에 비해 적은 리소스로 시스템 확장 가능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CF528442-B7D5-4F71-9123-E0E887AF3E59}"/>
              </a:ext>
            </a:extLst>
          </p:cNvPr>
          <p:cNvSpPr/>
          <p:nvPr/>
        </p:nvSpPr>
        <p:spPr>
          <a:xfrm>
            <a:off x="1444342" y="4840086"/>
            <a:ext cx="170170" cy="170170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xmlns="" id="{B0AD0391-B2F4-4218-A709-315FC382CDBC}"/>
              </a:ext>
            </a:extLst>
          </p:cNvPr>
          <p:cNvSpPr/>
          <p:nvPr/>
        </p:nvSpPr>
        <p:spPr>
          <a:xfrm>
            <a:off x="2927503" y="3774222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4B39AB17-F28E-4BEE-BF93-89CC5A2BC17B}"/>
              </a:ext>
            </a:extLst>
          </p:cNvPr>
          <p:cNvSpPr/>
          <p:nvPr/>
        </p:nvSpPr>
        <p:spPr>
          <a:xfrm>
            <a:off x="2789670" y="2857828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MSA A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9" name="직선 화살표 연결선 89">
            <a:extLst>
              <a:ext uri="{FF2B5EF4-FFF2-40B4-BE49-F238E27FC236}">
                <a16:creationId xmlns:a16="http://schemas.microsoft.com/office/drawing/2014/main" xmlns="" id="{CBE665ED-7869-4B23-AA94-BF3DF9A45CE3}"/>
              </a:ext>
            </a:extLst>
          </p:cNvPr>
          <p:cNvCxnSpPr>
            <a:cxnSpLocks/>
            <a:stCxn id="24" idx="4"/>
            <a:endCxn id="49" idx="1"/>
          </p:cNvCxnSpPr>
          <p:nvPr/>
        </p:nvCxnSpPr>
        <p:spPr>
          <a:xfrm rot="16200000" flipH="1">
            <a:off x="1983416" y="4556267"/>
            <a:ext cx="352265" cy="1260242"/>
          </a:xfrm>
          <a:prstGeom prst="bentConnector2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30A23C5F-3E27-4B66-999B-BB4B4130814E}"/>
              </a:ext>
            </a:extLst>
          </p:cNvPr>
          <p:cNvSpPr/>
          <p:nvPr/>
        </p:nvSpPr>
        <p:spPr>
          <a:xfrm>
            <a:off x="1446973" y="4361042"/>
            <a:ext cx="170170" cy="170170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44" name="직선 화살표 연결선 89">
            <a:extLst>
              <a:ext uri="{FF2B5EF4-FFF2-40B4-BE49-F238E27FC236}">
                <a16:creationId xmlns:a16="http://schemas.microsoft.com/office/drawing/2014/main" xmlns="" id="{E99ECE06-EB7A-4748-AC17-DD6AAE5E393D}"/>
              </a:ext>
            </a:extLst>
          </p:cNvPr>
          <p:cNvCxnSpPr>
            <a:cxnSpLocks/>
            <a:stCxn id="42" idx="0"/>
            <a:endCxn id="31" idx="1"/>
          </p:cNvCxnSpPr>
          <p:nvPr/>
        </p:nvCxnSpPr>
        <p:spPr>
          <a:xfrm rot="5400000" flipH="1" flipV="1">
            <a:off x="1544257" y="3115629"/>
            <a:ext cx="1233214" cy="1257612"/>
          </a:xfrm>
          <a:prstGeom prst="bentConnector2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xmlns="" id="{03DAB6D8-CA94-4667-B0E9-C13024885815}"/>
              </a:ext>
            </a:extLst>
          </p:cNvPr>
          <p:cNvSpPr/>
          <p:nvPr/>
        </p:nvSpPr>
        <p:spPr>
          <a:xfrm>
            <a:off x="2789669" y="5092521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MSA C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xmlns="" id="{5A035D35-1250-46C1-9404-40F22DBA2F6D}"/>
              </a:ext>
            </a:extLst>
          </p:cNvPr>
          <p:cNvSpPr/>
          <p:nvPr/>
        </p:nvSpPr>
        <p:spPr>
          <a:xfrm>
            <a:off x="2789669" y="3906127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MSA B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1" name="직선 화살표 연결선 89">
            <a:extLst>
              <a:ext uri="{FF2B5EF4-FFF2-40B4-BE49-F238E27FC236}">
                <a16:creationId xmlns:a16="http://schemas.microsoft.com/office/drawing/2014/main" xmlns="" id="{6F5DC8C6-7856-48A9-A8A4-95DFF52D7BDC}"/>
              </a:ext>
            </a:extLst>
          </p:cNvPr>
          <p:cNvCxnSpPr>
            <a:cxnSpLocks/>
            <a:stCxn id="42" idx="0"/>
            <a:endCxn id="50" idx="1"/>
          </p:cNvCxnSpPr>
          <p:nvPr/>
        </p:nvCxnSpPr>
        <p:spPr>
          <a:xfrm rot="5400000" flipH="1" flipV="1">
            <a:off x="2068406" y="3639780"/>
            <a:ext cx="184915" cy="1257611"/>
          </a:xfrm>
          <a:prstGeom prst="bentConnector2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육각형 46">
            <a:extLst>
              <a:ext uri="{FF2B5EF4-FFF2-40B4-BE49-F238E27FC236}">
                <a16:creationId xmlns:a16="http://schemas.microsoft.com/office/drawing/2014/main" xmlns="" id="{0CB9FD6B-FBAD-44A6-B243-3FF7D8ED320A}"/>
              </a:ext>
            </a:extLst>
          </p:cNvPr>
          <p:cNvSpPr/>
          <p:nvPr/>
        </p:nvSpPr>
        <p:spPr>
          <a:xfrm>
            <a:off x="809427" y="4337400"/>
            <a:ext cx="1440000" cy="672856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API</a:t>
            </a:r>
          </a:p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Gateway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93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C8BC2F1-E5CC-4A88-8D8D-4C3204550CC7}"/>
              </a:ext>
            </a:extLst>
          </p:cNvPr>
          <p:cNvSpPr/>
          <p:nvPr/>
        </p:nvSpPr>
        <p:spPr>
          <a:xfrm>
            <a:off x="577263" y="3410133"/>
            <a:ext cx="1787909" cy="232364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Service A</a:t>
            </a:r>
          </a:p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Service B</a:t>
            </a:r>
          </a:p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Service C</a:t>
            </a:r>
          </a:p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Service K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632"/>
            <a:ext cx="8980272" cy="277705"/>
          </a:xfrm>
        </p:spPr>
        <p:txBody>
          <a:bodyPr/>
          <a:lstStyle/>
          <a:p>
            <a:pPr lvl="0">
              <a:defRPr/>
            </a:pPr>
            <a:r>
              <a:rPr lang="en-US" altLang="ko-KR" b="0" dirty="0">
                <a:latin typeface="+mj-ea"/>
                <a:ea typeface="+mj-ea"/>
              </a:rPr>
              <a:t>Cloud Native Application </a:t>
            </a:r>
            <a:r>
              <a:rPr lang="ko-KR" altLang="en-US" b="0" dirty="0">
                <a:latin typeface="+mj-ea"/>
                <a:ea typeface="+mj-ea"/>
              </a:rPr>
              <a:t>장점</a:t>
            </a:r>
            <a:endParaRPr lang="en-US" altLang="ko-KR" b="0" dirty="0">
              <a:latin typeface="+mj-ea"/>
              <a:ea typeface="+mj-ea"/>
            </a:endParaRPr>
          </a:p>
        </p:txBody>
      </p:sp>
      <p:sp>
        <p:nvSpPr>
          <p:cNvPr id="1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pPr lvl="0">
              <a:defRPr/>
            </a:pPr>
            <a:fld id="{2FF31CB8-EE0B-4A6A-8561-904A0AB35B79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5149615" cy="333233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Cloud Native Application</a:t>
            </a:r>
            <a:r>
              <a:rPr lang="ko-KR" altLang="en-US" dirty="0">
                <a:latin typeface="+mj-ea"/>
                <a:ea typeface="+mj-ea"/>
              </a:rPr>
              <a:t>의 장점과 단점</a:t>
            </a:r>
          </a:p>
        </p:txBody>
      </p:sp>
      <p:sp>
        <p:nvSpPr>
          <p:cNvPr id="19" name="텍스트 개체 틀 2"/>
          <p:cNvSpPr txBox="1"/>
          <p:nvPr/>
        </p:nvSpPr>
        <p:spPr>
          <a:xfrm>
            <a:off x="76835" y="511552"/>
            <a:ext cx="425450" cy="276999"/>
          </a:xfrm>
          <a:prstGeom prst="rect">
            <a:avLst/>
          </a:prstGeom>
        </p:spPr>
        <p:txBody>
          <a:bodyPr vert="horz" lIns="0" tIns="0" rIns="0" bIns="0" anchor="ctr">
            <a:sp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lang="ko-KR" altLang="en-US" sz="2000" kern="1200" dirty="0">
                <a:solidFill>
                  <a:schemeClr val="lt1"/>
                </a:solidFill>
                <a:latin typeface="KoPub돋움체 Bold"/>
                <a:ea typeface="KoPub돋움체 Bold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mtClean="0">
                <a:latin typeface="+mj-ea"/>
                <a:ea typeface="+mj-ea"/>
              </a:rPr>
              <a:t>02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4" name="텍스트 개체 틀 7">
            <a:extLst>
              <a:ext uri="{FF2B5EF4-FFF2-40B4-BE49-F238E27FC236}">
                <a16:creationId xmlns:a16="http://schemas.microsoft.com/office/drawing/2014/main" xmlns="" id="{610B9201-A85F-4A68-91B5-CC9D75457FE4}"/>
              </a:ext>
            </a:extLst>
          </p:cNvPr>
          <p:cNvSpPr txBox="1"/>
          <p:nvPr/>
        </p:nvSpPr>
        <p:spPr>
          <a:xfrm>
            <a:off x="344489" y="1570724"/>
            <a:ext cx="9217022" cy="408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anchor="ctr">
            <a:noAutofit/>
          </a:bodyPr>
          <a:lstStyle>
            <a:defPPr>
              <a:defRPr lang="en-US"/>
            </a:defPPr>
            <a:lvl1pPr indent="0" algn="ctr" defTabSz="914400" latinLnBrk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돋움체 Medium"/>
                <a:ea typeface="KoPub돋움체 Medium"/>
              </a:defRPr>
            </a:lvl1pPr>
            <a:lvl2pPr marL="685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KoPub돋움체 Medium"/>
                <a:ea typeface="KoPub돋움체 Medium"/>
              </a:defRPr>
            </a:lvl2pPr>
            <a:lvl3pPr marL="1143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KoPub돋움체 Medium"/>
                <a:ea typeface="KoPub돋움체 Medium"/>
              </a:defRPr>
            </a:lvl3pPr>
            <a:lvl4pPr marL="1600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4pPr>
            <a:lvl5pPr marL="20574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>
              <a:defRPr/>
            </a:pPr>
            <a:r>
              <a:rPr lang="ko-KR" altLang="en-US" dirty="0">
                <a:effectLst/>
              </a:rPr>
              <a:t>장점</a:t>
            </a:r>
            <a:r>
              <a:rPr lang="en-US" altLang="ko-KR" dirty="0">
                <a:effectLst/>
              </a:rPr>
              <a:t>(4/5)</a:t>
            </a:r>
            <a:endParaRPr lang="en-US" altLang="ko-KR" sz="1800" dirty="0">
              <a:effectLst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0048FE0-5A28-4F11-BC1B-922460E19128}"/>
              </a:ext>
            </a:extLst>
          </p:cNvPr>
          <p:cNvSpPr txBox="1"/>
          <p:nvPr/>
        </p:nvSpPr>
        <p:spPr>
          <a:xfrm>
            <a:off x="5217953" y="2376000"/>
            <a:ext cx="4001548" cy="742671"/>
          </a:xfrm>
          <a:prstGeom prst="roundRect">
            <a:avLst>
              <a:gd name="adj" fmla="val 21444"/>
            </a:avLst>
          </a:prstGeom>
          <a:solidFill>
            <a:schemeClr val="bg2"/>
          </a:solidFill>
        </p:spPr>
        <p:txBody>
          <a:bodyPr wrap="square" rtlCol="0" anchor="ctr">
            <a:noAutofit/>
          </a:bodyPr>
          <a:lstStyle/>
          <a:p>
            <a:pPr algn="ctr">
              <a:buSzPct val="120000"/>
            </a:pPr>
            <a:r>
              <a:rPr lang="ko-KR" altLang="en-US" dirty="0">
                <a:latin typeface="+mn-ea"/>
              </a:rPr>
              <a:t>손쉬운 개발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F4AFAED-AB71-40A4-A6E3-2FF6018420B6}"/>
              </a:ext>
            </a:extLst>
          </p:cNvPr>
          <p:cNvSpPr txBox="1"/>
          <p:nvPr/>
        </p:nvSpPr>
        <p:spPr>
          <a:xfrm>
            <a:off x="5217953" y="3348000"/>
            <a:ext cx="4001548" cy="2047276"/>
          </a:xfrm>
          <a:prstGeom prst="rect">
            <a:avLst/>
          </a:prstGeom>
          <a:noFill/>
        </p:spPr>
        <p:txBody>
          <a:bodyPr wrap="square" lIns="72000" rIns="72000">
            <a:noAutofit/>
          </a:bodyPr>
          <a:lstStyle>
            <a:defPPr>
              <a:defRPr lang="en-US"/>
            </a:defPPr>
            <a:lvl1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 sz="1600">
                <a:latin typeface="KoPub돋움체 Medium" panose="020B0600000101010101" charset="-127"/>
                <a:ea typeface="KoPub돋움체 Medium" panose="020B0600000101010101" charset="-127"/>
                <a:cs typeface="Arial"/>
              </a:defRPr>
            </a:lvl1pPr>
          </a:lstStyle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각각의 마이크로 서비스는 단일 기능만 수행하는 단순한 구조로 개발 속도와 개선에 높은 효율성 보유</a:t>
            </a:r>
          </a:p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클라우드에서 제공하는 하드웨어와 소프트웨어를 이용하여 빠른 구축 가능</a:t>
            </a:r>
          </a:p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자동화된 단위 테스트와 시나리오 테스트를 통해 빠른 배포 주기에도 불구 뛰어난 품질 유지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02D2CC9D-F2F5-482A-B7A3-AC6BC9910C70}"/>
              </a:ext>
            </a:extLst>
          </p:cNvPr>
          <p:cNvSpPr/>
          <p:nvPr/>
        </p:nvSpPr>
        <p:spPr>
          <a:xfrm>
            <a:off x="761478" y="3028312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Monolithic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02671138-67EB-4F0E-8367-B04264179057}"/>
              </a:ext>
            </a:extLst>
          </p:cNvPr>
          <p:cNvSpPr/>
          <p:nvPr/>
        </p:nvSpPr>
        <p:spPr>
          <a:xfrm>
            <a:off x="2667520" y="3429000"/>
            <a:ext cx="1787909" cy="232364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Service A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5611ECFE-A028-4663-A6EF-10F280A5B6B5}"/>
              </a:ext>
            </a:extLst>
          </p:cNvPr>
          <p:cNvSpPr/>
          <p:nvPr/>
        </p:nvSpPr>
        <p:spPr>
          <a:xfrm>
            <a:off x="2841474" y="3028312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MSA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522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632"/>
            <a:ext cx="8980272" cy="277705"/>
          </a:xfrm>
        </p:spPr>
        <p:txBody>
          <a:bodyPr/>
          <a:lstStyle/>
          <a:p>
            <a:pPr lvl="0">
              <a:defRPr/>
            </a:pPr>
            <a:r>
              <a:rPr lang="en-US" altLang="ko-KR" b="0" dirty="0">
                <a:latin typeface="+mj-ea"/>
                <a:ea typeface="+mj-ea"/>
              </a:rPr>
              <a:t>Cloud Native Application </a:t>
            </a:r>
            <a:r>
              <a:rPr lang="ko-KR" altLang="en-US" b="0" dirty="0">
                <a:latin typeface="+mj-ea"/>
                <a:ea typeface="+mj-ea"/>
              </a:rPr>
              <a:t>장점</a:t>
            </a:r>
            <a:endParaRPr lang="en-US" altLang="ko-KR" b="0" dirty="0">
              <a:latin typeface="+mj-ea"/>
              <a:ea typeface="+mj-ea"/>
            </a:endParaRPr>
          </a:p>
        </p:txBody>
      </p:sp>
      <p:sp>
        <p:nvSpPr>
          <p:cNvPr id="1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pPr lvl="0">
              <a:defRPr/>
            </a:pPr>
            <a:fld id="{2FF31CB8-EE0B-4A6A-8561-904A0AB35B79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5149615" cy="333233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Cloud Native Application</a:t>
            </a:r>
            <a:r>
              <a:rPr lang="ko-KR" altLang="en-US" dirty="0">
                <a:latin typeface="+mj-ea"/>
                <a:ea typeface="+mj-ea"/>
              </a:rPr>
              <a:t>의 장점과 단점</a:t>
            </a:r>
          </a:p>
        </p:txBody>
      </p:sp>
      <p:sp>
        <p:nvSpPr>
          <p:cNvPr id="19" name="텍스트 개체 틀 2"/>
          <p:cNvSpPr txBox="1"/>
          <p:nvPr/>
        </p:nvSpPr>
        <p:spPr>
          <a:xfrm>
            <a:off x="76835" y="511552"/>
            <a:ext cx="425450" cy="276999"/>
          </a:xfrm>
          <a:prstGeom prst="rect">
            <a:avLst/>
          </a:prstGeom>
        </p:spPr>
        <p:txBody>
          <a:bodyPr vert="horz" lIns="0" tIns="0" rIns="0" bIns="0" anchor="ctr">
            <a:sp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lang="ko-KR" altLang="en-US" sz="2000" kern="1200" dirty="0">
                <a:solidFill>
                  <a:schemeClr val="lt1"/>
                </a:solidFill>
                <a:latin typeface="KoPub돋움체 Bold"/>
                <a:ea typeface="KoPub돋움체 Bold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mtClean="0">
                <a:latin typeface="+mj-ea"/>
                <a:ea typeface="+mj-ea"/>
              </a:rPr>
              <a:t>02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4" name="텍스트 개체 틀 7">
            <a:extLst>
              <a:ext uri="{FF2B5EF4-FFF2-40B4-BE49-F238E27FC236}">
                <a16:creationId xmlns:a16="http://schemas.microsoft.com/office/drawing/2014/main" xmlns="" id="{610B9201-A85F-4A68-91B5-CC9D75457FE4}"/>
              </a:ext>
            </a:extLst>
          </p:cNvPr>
          <p:cNvSpPr txBox="1"/>
          <p:nvPr/>
        </p:nvSpPr>
        <p:spPr>
          <a:xfrm>
            <a:off x="344489" y="1570724"/>
            <a:ext cx="9217022" cy="408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anchor="ctr">
            <a:noAutofit/>
          </a:bodyPr>
          <a:lstStyle>
            <a:defPPr>
              <a:defRPr lang="en-US"/>
            </a:defPPr>
            <a:lvl1pPr indent="0" algn="ctr" defTabSz="914400" latinLnBrk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돋움체 Medium"/>
                <a:ea typeface="KoPub돋움체 Medium"/>
              </a:defRPr>
            </a:lvl1pPr>
            <a:lvl2pPr marL="685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KoPub돋움체 Medium"/>
                <a:ea typeface="KoPub돋움체 Medium"/>
              </a:defRPr>
            </a:lvl2pPr>
            <a:lvl3pPr marL="1143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KoPub돋움체 Medium"/>
                <a:ea typeface="KoPub돋움체 Medium"/>
              </a:defRPr>
            </a:lvl3pPr>
            <a:lvl4pPr marL="1600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4pPr>
            <a:lvl5pPr marL="20574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>
              <a:defRPr/>
            </a:pPr>
            <a:r>
              <a:rPr lang="ko-KR" altLang="en-US" dirty="0">
                <a:effectLst/>
              </a:rPr>
              <a:t>장점</a:t>
            </a:r>
            <a:r>
              <a:rPr lang="en-US" altLang="ko-KR" dirty="0">
                <a:effectLst/>
              </a:rPr>
              <a:t>(5/5)</a:t>
            </a:r>
            <a:endParaRPr lang="en-US" altLang="ko-KR" sz="1800" dirty="0">
              <a:effectLst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0048FE0-5A28-4F11-BC1B-922460E19128}"/>
              </a:ext>
            </a:extLst>
          </p:cNvPr>
          <p:cNvSpPr txBox="1"/>
          <p:nvPr/>
        </p:nvSpPr>
        <p:spPr>
          <a:xfrm>
            <a:off x="5217953" y="2376000"/>
            <a:ext cx="4001548" cy="742671"/>
          </a:xfrm>
          <a:prstGeom prst="roundRect">
            <a:avLst>
              <a:gd name="adj" fmla="val 21444"/>
            </a:avLst>
          </a:prstGeom>
          <a:solidFill>
            <a:schemeClr val="bg2"/>
          </a:solidFill>
        </p:spPr>
        <p:txBody>
          <a:bodyPr wrap="square" rtlCol="0" anchor="ctr">
            <a:noAutofit/>
          </a:bodyPr>
          <a:lstStyle/>
          <a:p>
            <a:pPr algn="ctr">
              <a:buSzPct val="120000"/>
            </a:pPr>
            <a:r>
              <a:rPr lang="ko-KR" altLang="en-US" dirty="0">
                <a:latin typeface="+mn-ea"/>
              </a:rPr>
              <a:t>스크럼 구성을 통한 배포</a:t>
            </a:r>
            <a:endParaRPr lang="en-US" altLang="ko-KR" dirty="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F4AFAED-AB71-40A4-A6E3-2FF6018420B6}"/>
              </a:ext>
            </a:extLst>
          </p:cNvPr>
          <p:cNvSpPr txBox="1"/>
          <p:nvPr/>
        </p:nvSpPr>
        <p:spPr>
          <a:xfrm>
            <a:off x="5217953" y="3348000"/>
            <a:ext cx="4001548" cy="2047276"/>
          </a:xfrm>
          <a:prstGeom prst="rect">
            <a:avLst/>
          </a:prstGeom>
          <a:noFill/>
        </p:spPr>
        <p:txBody>
          <a:bodyPr wrap="square" lIns="72000" rIns="72000">
            <a:noAutofit/>
          </a:bodyPr>
          <a:lstStyle>
            <a:defPPr>
              <a:defRPr lang="en-US"/>
            </a:defPPr>
            <a:lvl1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 sz="1600">
                <a:latin typeface="KoPub돋움체 Medium" panose="020B0600000101010101" charset="-127"/>
                <a:ea typeface="KoPub돋움체 Medium" panose="020B0600000101010101" charset="-127"/>
                <a:cs typeface="Arial"/>
              </a:defRPr>
            </a:lvl1pPr>
          </a:lstStyle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각각의 </a:t>
            </a:r>
            <a:r>
              <a:rPr lang="ko-KR" altLang="en-US" dirty="0" err="1">
                <a:latin typeface="+mn-ea"/>
              </a:rPr>
              <a:t>마이크로서비스는</a:t>
            </a:r>
            <a:r>
              <a:rPr lang="ko-KR" altLang="en-US" dirty="0">
                <a:latin typeface="+mn-ea"/>
              </a:rPr>
              <a:t> 개별 팀에서 독립적으로 개발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및 배포가 가능</a:t>
            </a:r>
          </a:p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시스템 규모가 커짐에 따라 추가로 발생하게 되는 오버헤드를 일정 수준으로 관리 가능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AA0C17B4-AEF9-42D6-8CA7-0312073F5027}"/>
              </a:ext>
            </a:extLst>
          </p:cNvPr>
          <p:cNvSpPr/>
          <p:nvPr/>
        </p:nvSpPr>
        <p:spPr>
          <a:xfrm>
            <a:off x="808580" y="3192180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Team A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42D79673-3757-4FE3-93EB-66B668A502AF}"/>
              </a:ext>
            </a:extLst>
          </p:cNvPr>
          <p:cNvSpPr/>
          <p:nvPr/>
        </p:nvSpPr>
        <p:spPr>
          <a:xfrm>
            <a:off x="808580" y="4158728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Team B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E9B091BE-6D37-466F-AA2C-47664D794E91}"/>
              </a:ext>
            </a:extLst>
          </p:cNvPr>
          <p:cNvSpPr/>
          <p:nvPr/>
        </p:nvSpPr>
        <p:spPr>
          <a:xfrm>
            <a:off x="808580" y="5125276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Team C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EB3D63C1-9232-4E45-AD38-9DC4E27B7975}"/>
              </a:ext>
            </a:extLst>
          </p:cNvPr>
          <p:cNvSpPr/>
          <p:nvPr/>
        </p:nvSpPr>
        <p:spPr>
          <a:xfrm>
            <a:off x="2950349" y="3192180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MSA A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314C73DA-4673-4506-8879-DC2E23FBE2FA}"/>
              </a:ext>
            </a:extLst>
          </p:cNvPr>
          <p:cNvSpPr/>
          <p:nvPr/>
        </p:nvSpPr>
        <p:spPr>
          <a:xfrm>
            <a:off x="2950349" y="4158728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MSA B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A23F9B7A-101D-4202-B4BA-94E6DBE12955}"/>
              </a:ext>
            </a:extLst>
          </p:cNvPr>
          <p:cNvSpPr/>
          <p:nvPr/>
        </p:nvSpPr>
        <p:spPr>
          <a:xfrm>
            <a:off x="2950349" y="5125276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MSA C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3" name="직선 화살표 연결선 89">
            <a:extLst>
              <a:ext uri="{FF2B5EF4-FFF2-40B4-BE49-F238E27FC236}">
                <a16:creationId xmlns:a16="http://schemas.microsoft.com/office/drawing/2014/main" xmlns="" id="{F227CC9B-B0C1-4CE8-B606-C6F68720A56F}"/>
              </a:ext>
            </a:extLst>
          </p:cNvPr>
          <p:cNvCxnSpPr>
            <a:cxnSpLocks/>
          </p:cNvCxnSpPr>
          <p:nvPr/>
        </p:nvCxnSpPr>
        <p:spPr>
          <a:xfrm>
            <a:off x="2248580" y="3462180"/>
            <a:ext cx="701769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89">
            <a:extLst>
              <a:ext uri="{FF2B5EF4-FFF2-40B4-BE49-F238E27FC236}">
                <a16:creationId xmlns:a16="http://schemas.microsoft.com/office/drawing/2014/main" xmlns="" id="{EB59FB17-1275-4B80-8379-A4D051FFDF08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2248580" y="4428728"/>
            <a:ext cx="701769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89">
            <a:extLst>
              <a:ext uri="{FF2B5EF4-FFF2-40B4-BE49-F238E27FC236}">
                <a16:creationId xmlns:a16="http://schemas.microsoft.com/office/drawing/2014/main" xmlns="" id="{BB5793AA-7AA7-49FF-A053-347BC68A3951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>
            <a:off x="2248580" y="5395276"/>
            <a:ext cx="701769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17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632"/>
            <a:ext cx="8980272" cy="277705"/>
          </a:xfrm>
        </p:spPr>
        <p:txBody>
          <a:bodyPr/>
          <a:lstStyle/>
          <a:p>
            <a:pPr lvl="0">
              <a:defRPr/>
            </a:pPr>
            <a:r>
              <a:rPr lang="en-US" altLang="ko-KR" b="0" dirty="0">
                <a:latin typeface="+mj-ea"/>
                <a:ea typeface="+mj-ea"/>
              </a:rPr>
              <a:t>Cloud Native Application </a:t>
            </a:r>
            <a:r>
              <a:rPr lang="ko-KR" altLang="en-US" b="0" dirty="0">
                <a:latin typeface="+mj-ea"/>
                <a:ea typeface="+mj-ea"/>
              </a:rPr>
              <a:t>단점</a:t>
            </a:r>
            <a:endParaRPr lang="en-US" altLang="ko-KR" b="0" dirty="0">
              <a:latin typeface="+mj-ea"/>
              <a:ea typeface="+mj-ea"/>
            </a:endParaRPr>
          </a:p>
        </p:txBody>
      </p:sp>
      <p:sp>
        <p:nvSpPr>
          <p:cNvPr id="1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pPr lvl="0">
              <a:defRPr/>
            </a:pPr>
            <a:fld id="{2FF31CB8-EE0B-4A6A-8561-904A0AB35B79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5149615" cy="333233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Cloud Native Application</a:t>
            </a:r>
            <a:r>
              <a:rPr lang="ko-KR" altLang="en-US" dirty="0">
                <a:latin typeface="+mj-ea"/>
                <a:ea typeface="+mj-ea"/>
              </a:rPr>
              <a:t>의 장점과 단점</a:t>
            </a:r>
          </a:p>
        </p:txBody>
      </p:sp>
      <p:sp>
        <p:nvSpPr>
          <p:cNvPr id="19" name="텍스트 개체 틀 2"/>
          <p:cNvSpPr txBox="1"/>
          <p:nvPr/>
        </p:nvSpPr>
        <p:spPr>
          <a:xfrm>
            <a:off x="76835" y="511552"/>
            <a:ext cx="425450" cy="276999"/>
          </a:xfrm>
          <a:prstGeom prst="rect">
            <a:avLst/>
          </a:prstGeom>
        </p:spPr>
        <p:txBody>
          <a:bodyPr vert="horz" lIns="0" tIns="0" rIns="0" bIns="0" anchor="ctr">
            <a:sp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lang="ko-KR" altLang="en-US" sz="2000" kern="1200" dirty="0">
                <a:solidFill>
                  <a:schemeClr val="lt1"/>
                </a:solidFill>
                <a:latin typeface="KoPub돋움체 Bold"/>
                <a:ea typeface="KoPub돋움체 Bold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mtClean="0">
                <a:latin typeface="+mj-ea"/>
                <a:ea typeface="+mj-ea"/>
              </a:rPr>
              <a:t>02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53" name="텍스트 개체 틀 7">
            <a:extLst>
              <a:ext uri="{FF2B5EF4-FFF2-40B4-BE49-F238E27FC236}">
                <a16:creationId xmlns:a16="http://schemas.microsoft.com/office/drawing/2014/main" xmlns="" id="{58D46616-2727-4F66-8300-9E064119CE40}"/>
              </a:ext>
            </a:extLst>
          </p:cNvPr>
          <p:cNvSpPr txBox="1"/>
          <p:nvPr/>
        </p:nvSpPr>
        <p:spPr>
          <a:xfrm>
            <a:off x="344489" y="1570724"/>
            <a:ext cx="9217022" cy="408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anchor="ctr">
            <a:noAutofit/>
          </a:bodyPr>
          <a:lstStyle>
            <a:defPPr>
              <a:defRPr lang="en-US"/>
            </a:defPPr>
            <a:lvl1pPr indent="0" algn="ctr" defTabSz="914400" latinLnBrk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돋움체 Medium"/>
                <a:ea typeface="KoPub돋움체 Medium"/>
              </a:defRPr>
            </a:lvl1pPr>
            <a:lvl2pPr marL="685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KoPub돋움체 Medium"/>
                <a:ea typeface="KoPub돋움체 Medium"/>
              </a:defRPr>
            </a:lvl2pPr>
            <a:lvl3pPr marL="1143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KoPub돋움체 Medium"/>
                <a:ea typeface="KoPub돋움체 Medium"/>
              </a:defRPr>
            </a:lvl3pPr>
            <a:lvl4pPr marL="1600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4pPr>
            <a:lvl5pPr marL="20574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>
              <a:defRPr/>
            </a:pPr>
            <a:r>
              <a:rPr lang="ko-KR" altLang="en-US" dirty="0">
                <a:effectLst/>
              </a:rPr>
              <a:t>단점</a:t>
            </a:r>
            <a:r>
              <a:rPr lang="en-US" altLang="ko-KR" dirty="0">
                <a:effectLst/>
              </a:rPr>
              <a:t>(1/3)</a:t>
            </a:r>
            <a:endParaRPr lang="en-US" altLang="ko-KR" sz="1800" dirty="0">
              <a:effectLst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86C50EA6-BC99-46CF-BD14-EE22CFE7221F}"/>
              </a:ext>
            </a:extLst>
          </p:cNvPr>
          <p:cNvSpPr txBox="1"/>
          <p:nvPr/>
        </p:nvSpPr>
        <p:spPr>
          <a:xfrm>
            <a:off x="5217953" y="2376000"/>
            <a:ext cx="4001548" cy="742671"/>
          </a:xfrm>
          <a:prstGeom prst="roundRect">
            <a:avLst>
              <a:gd name="adj" fmla="val 21444"/>
            </a:avLst>
          </a:prstGeom>
          <a:solidFill>
            <a:schemeClr val="bg2"/>
          </a:solidFill>
        </p:spPr>
        <p:txBody>
          <a:bodyPr wrap="square" rtlCol="0" anchor="ctr">
            <a:noAutofit/>
          </a:bodyPr>
          <a:lstStyle/>
          <a:p>
            <a:pPr algn="ctr">
              <a:buSzPct val="120000"/>
            </a:pPr>
            <a:r>
              <a:rPr lang="ko-KR" altLang="en-US" dirty="0">
                <a:latin typeface="+mn-ea"/>
              </a:rPr>
              <a:t>복잡성 증가</a:t>
            </a:r>
            <a:endParaRPr lang="en-US" altLang="ko-KR" dirty="0"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B5EF107-A656-41BE-9C89-4ABF721D017E}"/>
              </a:ext>
            </a:extLst>
          </p:cNvPr>
          <p:cNvSpPr txBox="1"/>
          <p:nvPr/>
        </p:nvSpPr>
        <p:spPr>
          <a:xfrm>
            <a:off x="5217953" y="3348000"/>
            <a:ext cx="4001548" cy="2047276"/>
          </a:xfrm>
          <a:prstGeom prst="rect">
            <a:avLst/>
          </a:prstGeom>
          <a:noFill/>
        </p:spPr>
        <p:txBody>
          <a:bodyPr wrap="square" lIns="72000" rIns="72000">
            <a:noAutofit/>
          </a:bodyPr>
          <a:lstStyle>
            <a:defPPr>
              <a:defRPr lang="en-US"/>
            </a:defPPr>
            <a:lvl1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 sz="1600">
                <a:latin typeface="KoPub돋움체 Medium" panose="020B0600000101010101" charset="-127"/>
                <a:ea typeface="KoPub돋움체 Medium" panose="020B0600000101010101" charset="-127"/>
                <a:cs typeface="Arial"/>
              </a:defRPr>
            </a:lvl1pPr>
          </a:lstStyle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시스템의 각 서비스들이 </a:t>
            </a:r>
            <a:r>
              <a:rPr lang="ko-KR" altLang="en-US" dirty="0" err="1">
                <a:latin typeface="+mn-ea"/>
              </a:rPr>
              <a:t>마이크로서비스로</a:t>
            </a:r>
            <a:r>
              <a:rPr lang="ko-KR" altLang="en-US" dirty="0">
                <a:latin typeface="+mn-ea"/>
              </a:rPr>
              <a:t> 분산되어 관리 포인트의 증가</a:t>
            </a:r>
          </a:p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전체 시스템에 대한 아키텍처 복잡도가 증가하여 전체적인 구조 파악의 어려움</a:t>
            </a:r>
          </a:p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분산 시스템 추가 시 네트워크 대기 시간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내결함성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직렬화 등 고려해야 할 요소 증가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xmlns="" id="{F1ECB5A1-0FA5-44FD-96C9-E157146AF3EB}"/>
              </a:ext>
            </a:extLst>
          </p:cNvPr>
          <p:cNvCxnSpPr>
            <a:cxnSpLocks/>
            <a:stCxn id="60" idx="5"/>
            <a:endCxn id="65" idx="1"/>
          </p:cNvCxnSpPr>
          <p:nvPr/>
        </p:nvCxnSpPr>
        <p:spPr>
          <a:xfrm>
            <a:off x="2132880" y="3453298"/>
            <a:ext cx="283944" cy="16884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xmlns="" id="{B72554D6-1250-4176-B275-047A74DD1786}"/>
              </a:ext>
            </a:extLst>
          </p:cNvPr>
          <p:cNvSpPr/>
          <p:nvPr/>
        </p:nvSpPr>
        <p:spPr>
          <a:xfrm>
            <a:off x="1234949" y="4070851"/>
            <a:ext cx="687853" cy="68785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xmlns="" id="{CC9FABAC-73E1-47C9-857B-8ABF566A42C7}"/>
              </a:ext>
            </a:extLst>
          </p:cNvPr>
          <p:cNvSpPr/>
          <p:nvPr/>
        </p:nvSpPr>
        <p:spPr>
          <a:xfrm>
            <a:off x="1607921" y="5242816"/>
            <a:ext cx="623622" cy="62362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xmlns="" id="{556BEC15-2F42-4DEC-8C6F-722E75DFE2F7}"/>
              </a:ext>
            </a:extLst>
          </p:cNvPr>
          <p:cNvSpPr/>
          <p:nvPr/>
        </p:nvSpPr>
        <p:spPr>
          <a:xfrm>
            <a:off x="1557827" y="2878245"/>
            <a:ext cx="673716" cy="673716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xmlns="" id="{D27A5BC7-8292-49DF-9B94-C634A47C0232}"/>
              </a:ext>
            </a:extLst>
          </p:cNvPr>
          <p:cNvSpPr/>
          <p:nvPr/>
        </p:nvSpPr>
        <p:spPr>
          <a:xfrm>
            <a:off x="2334939" y="4581311"/>
            <a:ext cx="687853" cy="68785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xmlns="" id="{7741C498-78A7-4C47-BC0C-9EFDD6F8EC79}"/>
              </a:ext>
            </a:extLst>
          </p:cNvPr>
          <p:cNvSpPr/>
          <p:nvPr/>
        </p:nvSpPr>
        <p:spPr>
          <a:xfrm>
            <a:off x="3367300" y="5121257"/>
            <a:ext cx="578089" cy="578088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xmlns="" id="{F96D4EA0-0410-4CEC-BE96-63E2929F6F8D}"/>
              </a:ext>
            </a:extLst>
          </p:cNvPr>
          <p:cNvSpPr/>
          <p:nvPr/>
        </p:nvSpPr>
        <p:spPr>
          <a:xfrm>
            <a:off x="3058481" y="2876838"/>
            <a:ext cx="444515" cy="444515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xmlns="" id="{EA94B215-9A8A-425E-9640-F5B0A63B813D}"/>
              </a:ext>
            </a:extLst>
          </p:cNvPr>
          <p:cNvSpPr/>
          <p:nvPr/>
        </p:nvSpPr>
        <p:spPr>
          <a:xfrm>
            <a:off x="3413282" y="3871694"/>
            <a:ext cx="780571" cy="780571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xmlns="" id="{540AAC55-3B88-4CF7-8EAF-7743D7F77335}"/>
              </a:ext>
            </a:extLst>
          </p:cNvPr>
          <p:cNvSpPr/>
          <p:nvPr/>
        </p:nvSpPr>
        <p:spPr>
          <a:xfrm>
            <a:off x="2302512" y="3507827"/>
            <a:ext cx="780571" cy="780571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xmlns="" id="{2ABD73C5-0E25-4F91-B6C6-02D662F9712F}"/>
              </a:ext>
            </a:extLst>
          </p:cNvPr>
          <p:cNvCxnSpPr>
            <a:stCxn id="58" idx="6"/>
            <a:endCxn id="65" idx="3"/>
          </p:cNvCxnSpPr>
          <p:nvPr/>
        </p:nvCxnSpPr>
        <p:spPr>
          <a:xfrm flipV="1">
            <a:off x="1922802" y="4174081"/>
            <a:ext cx="494027" cy="24070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DFA7BF5C-98E7-43F8-8520-1AF76E886F55}"/>
              </a:ext>
            </a:extLst>
          </p:cNvPr>
          <p:cNvCxnSpPr>
            <a:cxnSpLocks/>
            <a:stCxn id="59" idx="7"/>
            <a:endCxn id="61" idx="3"/>
          </p:cNvCxnSpPr>
          <p:nvPr/>
        </p:nvCxnSpPr>
        <p:spPr>
          <a:xfrm flipV="1">
            <a:off x="2140216" y="5168430"/>
            <a:ext cx="295457" cy="16571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xmlns="" id="{3E7FE8B2-00E7-4315-992A-F3FA2A57E5EB}"/>
              </a:ext>
            </a:extLst>
          </p:cNvPr>
          <p:cNvCxnSpPr>
            <a:cxnSpLocks/>
            <a:stCxn id="60" idx="3"/>
            <a:endCxn id="58" idx="0"/>
          </p:cNvCxnSpPr>
          <p:nvPr/>
        </p:nvCxnSpPr>
        <p:spPr>
          <a:xfrm flipH="1">
            <a:off x="1578876" y="3453298"/>
            <a:ext cx="77614" cy="61755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xmlns="" id="{718FB730-244D-4B38-95CF-AA356765341B}"/>
              </a:ext>
            </a:extLst>
          </p:cNvPr>
          <p:cNvCxnSpPr>
            <a:stCxn id="58" idx="4"/>
            <a:endCxn id="59" idx="0"/>
          </p:cNvCxnSpPr>
          <p:nvPr/>
        </p:nvCxnSpPr>
        <p:spPr>
          <a:xfrm>
            <a:off x="1578876" y="4758704"/>
            <a:ext cx="340860" cy="48410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xmlns="" id="{A35D4AB4-D2D6-4D32-98B2-6AC557DE96B2}"/>
              </a:ext>
            </a:extLst>
          </p:cNvPr>
          <p:cNvCxnSpPr>
            <a:stCxn id="60" idx="6"/>
            <a:endCxn id="63" idx="2"/>
          </p:cNvCxnSpPr>
          <p:nvPr/>
        </p:nvCxnSpPr>
        <p:spPr>
          <a:xfrm flipV="1">
            <a:off x="2231543" y="3099096"/>
            <a:ext cx="826930" cy="11600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xmlns="" id="{DFEA6D84-0AE8-4F72-BFC5-51899C36736B}"/>
              </a:ext>
            </a:extLst>
          </p:cNvPr>
          <p:cNvCxnSpPr>
            <a:stCxn id="63" idx="5"/>
            <a:endCxn id="64" idx="0"/>
          </p:cNvCxnSpPr>
          <p:nvPr/>
        </p:nvCxnSpPr>
        <p:spPr>
          <a:xfrm>
            <a:off x="3437892" y="3256257"/>
            <a:ext cx="365675" cy="61543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xmlns="" id="{2CBB8E0D-632D-445C-B9A8-3A2D343240DF}"/>
              </a:ext>
            </a:extLst>
          </p:cNvPr>
          <p:cNvCxnSpPr>
            <a:stCxn id="62" idx="0"/>
            <a:endCxn id="64" idx="4"/>
          </p:cNvCxnSpPr>
          <p:nvPr/>
        </p:nvCxnSpPr>
        <p:spPr>
          <a:xfrm flipV="1">
            <a:off x="3656344" y="4652265"/>
            <a:ext cx="147223" cy="46899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xmlns="" id="{FA51F9E0-B5F4-45E0-8BCE-FBD4792B2AEC}"/>
              </a:ext>
            </a:extLst>
          </p:cNvPr>
          <p:cNvCxnSpPr>
            <a:stCxn id="59" idx="6"/>
            <a:endCxn id="62" idx="2"/>
          </p:cNvCxnSpPr>
          <p:nvPr/>
        </p:nvCxnSpPr>
        <p:spPr>
          <a:xfrm flipV="1">
            <a:off x="2231543" y="5410302"/>
            <a:ext cx="1135750" cy="14432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xmlns="" id="{EB007668-BDEB-4830-8228-96C578BD0D40}"/>
              </a:ext>
            </a:extLst>
          </p:cNvPr>
          <p:cNvCxnSpPr>
            <a:cxnSpLocks/>
            <a:stCxn id="65" idx="6"/>
            <a:endCxn id="64" idx="1"/>
          </p:cNvCxnSpPr>
          <p:nvPr/>
        </p:nvCxnSpPr>
        <p:spPr>
          <a:xfrm>
            <a:off x="3083083" y="3898113"/>
            <a:ext cx="444511" cy="8789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xmlns="" id="{E601769E-FB79-46F8-86C9-BD90CC521304}"/>
              </a:ext>
            </a:extLst>
          </p:cNvPr>
          <p:cNvCxnSpPr>
            <a:stCxn id="61" idx="0"/>
            <a:endCxn id="65" idx="4"/>
          </p:cNvCxnSpPr>
          <p:nvPr/>
        </p:nvCxnSpPr>
        <p:spPr>
          <a:xfrm flipV="1">
            <a:off x="2678873" y="4288399"/>
            <a:ext cx="13925" cy="29291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xmlns="" id="{939133C6-5E78-4EA6-AF97-E565ECEB03FE}"/>
              </a:ext>
            </a:extLst>
          </p:cNvPr>
          <p:cNvCxnSpPr>
            <a:cxnSpLocks/>
            <a:stCxn id="61" idx="6"/>
            <a:endCxn id="62" idx="1"/>
          </p:cNvCxnSpPr>
          <p:nvPr/>
        </p:nvCxnSpPr>
        <p:spPr>
          <a:xfrm>
            <a:off x="3022792" y="4925238"/>
            <a:ext cx="429167" cy="28067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85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F31CB8-EE0B-4A6A-8561-904A0AB35B7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1070806" cy="333233"/>
          </a:xfrm>
        </p:spPr>
        <p:txBody>
          <a:bodyPr/>
          <a:lstStyle/>
          <a:p>
            <a:r>
              <a:rPr lang="ko-KR" altLang="en-US" dirty="0"/>
              <a:t>기본속성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0" dirty="0">
                <a:latin typeface="+mj-ea"/>
                <a:ea typeface="+mj-ea"/>
              </a:rPr>
              <a:t>클라우드 특징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60388" y="6373405"/>
            <a:ext cx="261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출처 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NIST(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미국 국립표준기술원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67EC9E45-7A3F-4A56-B0D6-0EF73B3DDA92}"/>
              </a:ext>
            </a:extLst>
          </p:cNvPr>
          <p:cNvGrpSpPr/>
          <p:nvPr/>
        </p:nvGrpSpPr>
        <p:grpSpPr>
          <a:xfrm>
            <a:off x="369386" y="1731970"/>
            <a:ext cx="9188149" cy="792000"/>
            <a:chOff x="373364" y="2098329"/>
            <a:chExt cx="9188149" cy="554637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FFCB0C42-F74E-440B-83A6-B6731EBE1714}"/>
                </a:ext>
              </a:extLst>
            </p:cNvPr>
            <p:cNvSpPr/>
            <p:nvPr/>
          </p:nvSpPr>
          <p:spPr>
            <a:xfrm>
              <a:off x="2218672" y="2100840"/>
              <a:ext cx="7239699" cy="55212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/>
                </a:rPr>
                <a:t>사업자와 직접 상호 작용하지 않고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/>
                </a:rPr>
                <a:t>, 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KoPub돋움체 Medium"/>
                </a:rPr>
                <a:t>사용자의 개별 관리화면을 통해 서비스를 이용할 수 있음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C8AFB9F4-9201-4C55-9744-F8B0509B295B}"/>
                </a:ext>
              </a:extLst>
            </p:cNvPr>
            <p:cNvSpPr/>
            <p:nvPr/>
          </p:nvSpPr>
          <p:spPr>
            <a:xfrm>
              <a:off x="373364" y="2098329"/>
              <a:ext cx="1617918" cy="549369"/>
            </a:xfrm>
            <a:prstGeom prst="rect">
              <a:avLst/>
            </a:prstGeom>
            <a:solidFill>
              <a:srgbClr val="21569E"/>
            </a:solidFill>
            <a:ln>
              <a:solidFill>
                <a:srgbClr val="21569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주문형 셀프 서비스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xmlns="" id="{A93A03BD-AF2F-4827-80A6-D51491D4F56A}"/>
                </a:ext>
              </a:extLst>
            </p:cNvPr>
            <p:cNvCxnSpPr/>
            <p:nvPr/>
          </p:nvCxnSpPr>
          <p:spPr>
            <a:xfrm>
              <a:off x="1991282" y="2100840"/>
              <a:ext cx="7570231" cy="11931"/>
            </a:xfrm>
            <a:prstGeom prst="line">
              <a:avLst/>
            </a:prstGeom>
            <a:ln w="12700" cmpd="sng">
              <a:solidFill>
                <a:srgbClr val="21569E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xmlns="" id="{F24F2AC3-399E-446F-90AA-6BE529BE7DEB}"/>
              </a:ext>
            </a:extLst>
          </p:cNvPr>
          <p:cNvGrpSpPr/>
          <p:nvPr/>
        </p:nvGrpSpPr>
        <p:grpSpPr>
          <a:xfrm>
            <a:off x="358925" y="2599216"/>
            <a:ext cx="9188149" cy="792000"/>
            <a:chOff x="373364" y="2098329"/>
            <a:chExt cx="9188149" cy="554637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xmlns="" id="{CFF175A4-9914-48B0-A1B5-56BDBAB7C886}"/>
                </a:ext>
              </a:extLst>
            </p:cNvPr>
            <p:cNvSpPr/>
            <p:nvPr/>
          </p:nvSpPr>
          <p:spPr>
            <a:xfrm>
              <a:off x="2218672" y="2100840"/>
              <a:ext cx="7239699" cy="55212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/>
                </a:rPr>
                <a:t>모바일 기기 등의 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KoPub돋움체 Medium"/>
                </a:rPr>
                <a:t>다양한 디바이스를 통해 서비스에 접속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/>
                </a:rPr>
                <a:t>할 수 있음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xmlns="" id="{BD7B3FF1-B75D-48A1-BA81-C73CEB0856C4}"/>
                </a:ext>
              </a:extLst>
            </p:cNvPr>
            <p:cNvSpPr/>
            <p:nvPr/>
          </p:nvSpPr>
          <p:spPr>
            <a:xfrm>
              <a:off x="373364" y="2098329"/>
              <a:ext cx="1617918" cy="549369"/>
            </a:xfrm>
            <a:prstGeom prst="rect">
              <a:avLst/>
            </a:prstGeom>
            <a:solidFill>
              <a:srgbClr val="21569E"/>
            </a:solidFill>
            <a:ln>
              <a:solidFill>
                <a:srgbClr val="21569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광범위한 네트워크 접속</a:t>
              </a: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xmlns="" id="{00746F76-E788-4767-8A78-D7F120A1C459}"/>
                </a:ext>
              </a:extLst>
            </p:cNvPr>
            <p:cNvCxnSpPr/>
            <p:nvPr/>
          </p:nvCxnSpPr>
          <p:spPr>
            <a:xfrm>
              <a:off x="1991282" y="2100840"/>
              <a:ext cx="7570231" cy="11931"/>
            </a:xfrm>
            <a:prstGeom prst="line">
              <a:avLst/>
            </a:prstGeom>
            <a:ln w="12700" cmpd="sng">
              <a:solidFill>
                <a:srgbClr val="21569E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7811351B-77C9-4092-9D82-427C3BFED21A}"/>
              </a:ext>
            </a:extLst>
          </p:cNvPr>
          <p:cNvGrpSpPr/>
          <p:nvPr/>
        </p:nvGrpSpPr>
        <p:grpSpPr>
          <a:xfrm>
            <a:off x="358925" y="3471835"/>
            <a:ext cx="9188149" cy="792000"/>
            <a:chOff x="373364" y="2098329"/>
            <a:chExt cx="9188149" cy="554637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xmlns="" id="{AC35BB8B-AF55-4447-B229-D97132230C53}"/>
                </a:ext>
              </a:extLst>
            </p:cNvPr>
            <p:cNvSpPr/>
            <p:nvPr/>
          </p:nvSpPr>
          <p:spPr>
            <a:xfrm>
              <a:off x="2218672" y="2100840"/>
              <a:ext cx="7239699" cy="55212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/>
                </a:rPr>
                <a:t>사업자의 컴퓨팅 리소스를 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KoPub돋움체 Medium"/>
                </a:rPr>
                <a:t>여러 사용자가 공유하는 형태로 이용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xmlns="" id="{40D826AE-55E1-4C72-B3B1-4D6E99465C6A}"/>
                </a:ext>
              </a:extLst>
            </p:cNvPr>
            <p:cNvSpPr/>
            <p:nvPr/>
          </p:nvSpPr>
          <p:spPr>
            <a:xfrm>
              <a:off x="373364" y="2098329"/>
              <a:ext cx="1617918" cy="549369"/>
            </a:xfrm>
            <a:prstGeom prst="rect">
              <a:avLst/>
            </a:prstGeom>
            <a:solidFill>
              <a:srgbClr val="21569E"/>
            </a:solidFill>
            <a:ln>
              <a:solidFill>
                <a:srgbClr val="21569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리소스 공유</a:t>
              </a: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xmlns="" id="{6A4AF3A3-8F45-4C5A-BA27-40516C7A9D1E}"/>
                </a:ext>
              </a:extLst>
            </p:cNvPr>
            <p:cNvCxnSpPr/>
            <p:nvPr/>
          </p:nvCxnSpPr>
          <p:spPr>
            <a:xfrm>
              <a:off x="1991282" y="2100840"/>
              <a:ext cx="7570231" cy="11931"/>
            </a:xfrm>
            <a:prstGeom prst="line">
              <a:avLst/>
            </a:prstGeom>
            <a:ln w="12700" cmpd="sng">
              <a:solidFill>
                <a:srgbClr val="21569E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xmlns="" id="{5AD4E8FD-F626-45F4-8036-2B450EB074D3}"/>
              </a:ext>
            </a:extLst>
          </p:cNvPr>
          <p:cNvGrpSpPr/>
          <p:nvPr/>
        </p:nvGrpSpPr>
        <p:grpSpPr>
          <a:xfrm>
            <a:off x="369386" y="4335806"/>
            <a:ext cx="9188149" cy="792000"/>
            <a:chOff x="373364" y="2098329"/>
            <a:chExt cx="9188149" cy="554637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xmlns="" id="{91193A41-91D2-4915-A4DE-892268B5FE95}"/>
                </a:ext>
              </a:extLst>
            </p:cNvPr>
            <p:cNvSpPr/>
            <p:nvPr/>
          </p:nvSpPr>
          <p:spPr>
            <a:xfrm>
              <a:off x="2218672" y="2100840"/>
              <a:ext cx="7239699" cy="55212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/>
                </a:rPr>
                <a:t>필요에 따라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/>
                </a:rPr>
                <a:t>,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/>
                </a:rPr>
                <a:t>필요한 만큼 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KoPub돋움체 Medium"/>
                </a:rPr>
                <a:t>스케일 업</a:t>
              </a:r>
              <a:r>
                <a:rPr lang="en-US" altLang="ko-KR" dirty="0">
                  <a:solidFill>
                    <a:schemeClr val="accent1">
                      <a:lumMod val="75000"/>
                    </a:schemeClr>
                  </a:solidFill>
                  <a:latin typeface="KoPub돋움체 Medium"/>
                </a:rPr>
                <a:t>(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KoPub돋움체 Medium"/>
                </a:rPr>
                <a:t>처리능력을 높이는 것</a:t>
              </a:r>
              <a:r>
                <a:rPr lang="en-US" altLang="ko-KR" dirty="0">
                  <a:solidFill>
                    <a:schemeClr val="accent1">
                      <a:lumMod val="75000"/>
                    </a:schemeClr>
                  </a:solidFill>
                  <a:latin typeface="KoPub돋움체 Medium"/>
                </a:rPr>
                <a:t>)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KoPub돋움체 Medium"/>
                </a:rPr>
                <a:t>과 스케일 다운</a:t>
              </a:r>
              <a:r>
                <a:rPr lang="en-US" altLang="ko-KR" dirty="0">
                  <a:solidFill>
                    <a:schemeClr val="accent1">
                      <a:lumMod val="75000"/>
                    </a:schemeClr>
                  </a:solidFill>
                  <a:latin typeface="KoPub돋움체 Medium"/>
                </a:rPr>
                <a:t>(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KoPub돋움체 Medium"/>
                </a:rPr>
                <a:t>처리 능력을 낮추는 것</a:t>
              </a:r>
              <a:r>
                <a:rPr lang="en-US" altLang="ko-KR" dirty="0">
                  <a:solidFill>
                    <a:schemeClr val="accent1">
                      <a:lumMod val="75000"/>
                    </a:schemeClr>
                  </a:solidFill>
                  <a:latin typeface="KoPub돋움체 Medium"/>
                </a:rPr>
                <a:t>)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/>
                </a:rPr>
                <a:t>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/>
                </a:rPr>
                <a:t>가능</a:t>
              </a: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xmlns="" id="{10BC72FB-49AB-44E7-B9C5-96946CEB7D64}"/>
                </a:ext>
              </a:extLst>
            </p:cNvPr>
            <p:cNvSpPr/>
            <p:nvPr/>
          </p:nvSpPr>
          <p:spPr>
            <a:xfrm>
              <a:off x="373364" y="2098329"/>
              <a:ext cx="1617918" cy="549369"/>
            </a:xfrm>
            <a:prstGeom prst="rect">
              <a:avLst/>
            </a:prstGeom>
            <a:solidFill>
              <a:srgbClr val="21569E"/>
            </a:solidFill>
            <a:ln>
              <a:solidFill>
                <a:srgbClr val="21569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신속한 확장성</a:t>
              </a: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xmlns="" id="{97707C43-B13A-4E63-9F41-9941057C48BB}"/>
                </a:ext>
              </a:extLst>
            </p:cNvPr>
            <p:cNvCxnSpPr/>
            <p:nvPr/>
          </p:nvCxnSpPr>
          <p:spPr>
            <a:xfrm>
              <a:off x="1991282" y="2100840"/>
              <a:ext cx="7570231" cy="11931"/>
            </a:xfrm>
            <a:prstGeom prst="line">
              <a:avLst/>
            </a:prstGeom>
            <a:ln w="12700" cmpd="sng">
              <a:solidFill>
                <a:srgbClr val="21569E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xmlns="" id="{8E02E389-0F86-4DD5-A9EE-40EAD65D38C9}"/>
              </a:ext>
            </a:extLst>
          </p:cNvPr>
          <p:cNvGrpSpPr/>
          <p:nvPr/>
        </p:nvGrpSpPr>
        <p:grpSpPr>
          <a:xfrm>
            <a:off x="369386" y="5193419"/>
            <a:ext cx="9188149" cy="792000"/>
            <a:chOff x="373364" y="2098329"/>
            <a:chExt cx="9188149" cy="554637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xmlns="" id="{10F65923-53F5-4276-83A5-B3B2C0BFD346}"/>
                </a:ext>
              </a:extLst>
            </p:cNvPr>
            <p:cNvSpPr/>
            <p:nvPr/>
          </p:nvSpPr>
          <p:spPr>
            <a:xfrm>
              <a:off x="2218672" y="2100840"/>
              <a:ext cx="7239699" cy="55212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/>
                </a:rPr>
                <a:t>이용한 만큼 요금이 부가되는 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KoPub돋움체 Medium"/>
                </a:rPr>
                <a:t>종량제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xmlns="" id="{E930D0ED-4C09-4C93-BAC5-153A30A6A5CA}"/>
                </a:ext>
              </a:extLst>
            </p:cNvPr>
            <p:cNvSpPr/>
            <p:nvPr/>
          </p:nvSpPr>
          <p:spPr>
            <a:xfrm>
              <a:off x="373364" y="2098329"/>
              <a:ext cx="1617918" cy="549369"/>
            </a:xfrm>
            <a:prstGeom prst="rect">
              <a:avLst/>
            </a:prstGeom>
            <a:solidFill>
              <a:srgbClr val="21569E"/>
            </a:solidFill>
            <a:ln>
              <a:solidFill>
                <a:srgbClr val="21569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측정 가능한 서비스</a:t>
              </a:r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xmlns="" id="{9EE80EB8-C53B-4071-8F76-35E8F888557F}"/>
                </a:ext>
              </a:extLst>
            </p:cNvPr>
            <p:cNvCxnSpPr/>
            <p:nvPr/>
          </p:nvCxnSpPr>
          <p:spPr>
            <a:xfrm>
              <a:off x="1991282" y="2100840"/>
              <a:ext cx="7570231" cy="11931"/>
            </a:xfrm>
            <a:prstGeom prst="line">
              <a:avLst/>
            </a:prstGeom>
            <a:ln w="12700" cmpd="sng">
              <a:solidFill>
                <a:srgbClr val="21569E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47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632"/>
            <a:ext cx="8980272" cy="277705"/>
          </a:xfrm>
        </p:spPr>
        <p:txBody>
          <a:bodyPr/>
          <a:lstStyle/>
          <a:p>
            <a:pPr lvl="0">
              <a:defRPr/>
            </a:pPr>
            <a:r>
              <a:rPr lang="en-US" altLang="ko-KR" b="0" dirty="0">
                <a:latin typeface="+mj-ea"/>
                <a:ea typeface="+mj-ea"/>
              </a:rPr>
              <a:t>Cloud Native Application </a:t>
            </a:r>
            <a:r>
              <a:rPr lang="ko-KR" altLang="en-US" b="0" dirty="0">
                <a:latin typeface="+mj-ea"/>
                <a:ea typeface="+mj-ea"/>
              </a:rPr>
              <a:t>단점</a:t>
            </a:r>
            <a:endParaRPr lang="en-US" altLang="ko-KR" b="0" dirty="0">
              <a:latin typeface="+mj-ea"/>
              <a:ea typeface="+mj-ea"/>
            </a:endParaRPr>
          </a:p>
        </p:txBody>
      </p:sp>
      <p:sp>
        <p:nvSpPr>
          <p:cNvPr id="1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pPr lvl="0">
              <a:defRPr/>
            </a:pPr>
            <a:fld id="{2FF31CB8-EE0B-4A6A-8561-904A0AB35B79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5149615" cy="333233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Cloud Native Application</a:t>
            </a:r>
            <a:r>
              <a:rPr lang="ko-KR" altLang="en-US" dirty="0">
                <a:latin typeface="+mj-ea"/>
                <a:ea typeface="+mj-ea"/>
              </a:rPr>
              <a:t>의 장점과 단점</a:t>
            </a:r>
          </a:p>
        </p:txBody>
      </p:sp>
      <p:sp>
        <p:nvSpPr>
          <p:cNvPr id="19" name="텍스트 개체 틀 2"/>
          <p:cNvSpPr txBox="1"/>
          <p:nvPr/>
        </p:nvSpPr>
        <p:spPr>
          <a:xfrm>
            <a:off x="76835" y="511552"/>
            <a:ext cx="425450" cy="276999"/>
          </a:xfrm>
          <a:prstGeom prst="rect">
            <a:avLst/>
          </a:prstGeom>
        </p:spPr>
        <p:txBody>
          <a:bodyPr vert="horz" lIns="0" tIns="0" rIns="0" bIns="0" anchor="ctr">
            <a:sp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lang="ko-KR" altLang="en-US" sz="2000" kern="1200" dirty="0">
                <a:solidFill>
                  <a:schemeClr val="lt1"/>
                </a:solidFill>
                <a:latin typeface="KoPub돋움체 Bold"/>
                <a:ea typeface="KoPub돋움체 Bold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mtClean="0">
                <a:latin typeface="+mj-ea"/>
                <a:ea typeface="+mj-ea"/>
              </a:rPr>
              <a:t>02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23" name="텍스트 개체 틀 7">
            <a:extLst>
              <a:ext uri="{FF2B5EF4-FFF2-40B4-BE49-F238E27FC236}">
                <a16:creationId xmlns:a16="http://schemas.microsoft.com/office/drawing/2014/main" xmlns="" id="{E51D4287-9E92-4549-A212-65C94A9268E6}"/>
              </a:ext>
            </a:extLst>
          </p:cNvPr>
          <p:cNvSpPr txBox="1"/>
          <p:nvPr/>
        </p:nvSpPr>
        <p:spPr>
          <a:xfrm>
            <a:off x="344489" y="1570724"/>
            <a:ext cx="9217022" cy="408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anchor="ctr">
            <a:noAutofit/>
          </a:bodyPr>
          <a:lstStyle>
            <a:defPPr>
              <a:defRPr lang="en-US"/>
            </a:defPPr>
            <a:lvl1pPr indent="0" algn="ctr" defTabSz="914400" latinLnBrk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돋움체 Medium"/>
                <a:ea typeface="KoPub돋움체 Medium"/>
              </a:defRPr>
            </a:lvl1pPr>
            <a:lvl2pPr marL="685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KoPub돋움체 Medium"/>
                <a:ea typeface="KoPub돋움체 Medium"/>
              </a:defRPr>
            </a:lvl2pPr>
            <a:lvl3pPr marL="1143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KoPub돋움체 Medium"/>
                <a:ea typeface="KoPub돋움체 Medium"/>
              </a:defRPr>
            </a:lvl3pPr>
            <a:lvl4pPr marL="1600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4pPr>
            <a:lvl5pPr marL="20574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>
              <a:defRPr/>
            </a:pPr>
            <a:r>
              <a:rPr lang="ko-KR" altLang="en-US" dirty="0">
                <a:effectLst/>
              </a:rPr>
              <a:t>단점</a:t>
            </a:r>
            <a:r>
              <a:rPr lang="en-US" altLang="ko-KR" dirty="0">
                <a:effectLst/>
              </a:rPr>
              <a:t>(2/3)</a:t>
            </a:r>
            <a:endParaRPr lang="en-US" altLang="ko-KR" sz="1800" dirty="0">
              <a:effectLst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DA87326-5381-462F-873C-F268F72F028E}"/>
              </a:ext>
            </a:extLst>
          </p:cNvPr>
          <p:cNvSpPr txBox="1"/>
          <p:nvPr/>
        </p:nvSpPr>
        <p:spPr>
          <a:xfrm>
            <a:off x="5217953" y="2376000"/>
            <a:ext cx="4001548" cy="742671"/>
          </a:xfrm>
          <a:prstGeom prst="roundRect">
            <a:avLst>
              <a:gd name="adj" fmla="val 21444"/>
            </a:avLst>
          </a:prstGeom>
          <a:solidFill>
            <a:schemeClr val="bg2"/>
          </a:solidFill>
        </p:spPr>
        <p:txBody>
          <a:bodyPr wrap="square" rtlCol="0" anchor="ctr">
            <a:noAutofit/>
          </a:bodyPr>
          <a:lstStyle/>
          <a:p>
            <a:pPr algn="ctr">
              <a:buSzPct val="120000"/>
            </a:pPr>
            <a:r>
              <a:rPr lang="ko-KR" altLang="en-US" dirty="0">
                <a:latin typeface="+mn-ea"/>
              </a:rPr>
              <a:t>데이터 중복성 증가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2485568-778B-49C6-8893-428B6613EC9A}"/>
              </a:ext>
            </a:extLst>
          </p:cNvPr>
          <p:cNvSpPr txBox="1"/>
          <p:nvPr/>
        </p:nvSpPr>
        <p:spPr>
          <a:xfrm>
            <a:off x="5217953" y="3348000"/>
            <a:ext cx="4001548" cy="2047276"/>
          </a:xfrm>
          <a:prstGeom prst="rect">
            <a:avLst/>
          </a:prstGeom>
          <a:noFill/>
        </p:spPr>
        <p:txBody>
          <a:bodyPr wrap="square" lIns="72000" rIns="72000">
            <a:noAutofit/>
          </a:bodyPr>
          <a:lstStyle>
            <a:defPPr>
              <a:defRPr lang="en-US"/>
            </a:defPPr>
            <a:lvl1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 sz="1600">
                <a:latin typeface="KoPub돋움체 Medium" panose="020B0600000101010101" charset="-127"/>
                <a:ea typeface="KoPub돋움체 Medium" panose="020B0600000101010101" charset="-127"/>
                <a:cs typeface="Arial"/>
              </a:defRPr>
            </a:lvl1pPr>
          </a:lstStyle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분산 데이터베이스로 인하여 중복 데이터 저장필요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반정규화</a:t>
            </a:r>
            <a:r>
              <a:rPr lang="en-US" altLang="ko-KR" dirty="0">
                <a:latin typeface="+mn-ea"/>
              </a:rPr>
              <a:t>)</a:t>
            </a:r>
          </a:p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각 데이터베이스에 각자 데이터가 저장되므로 데이터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무결성이 깨질 가능성 증가</a:t>
            </a:r>
          </a:p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멀티 데이터베이스에 트랜잭션 처리가 필요 할 수 있어 트랜잭션 관리에 어려움을 겪을 가능성 증가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xmlns="" id="{9ADED467-C8EF-4221-B815-F2EC9D51E132}"/>
              </a:ext>
            </a:extLst>
          </p:cNvPr>
          <p:cNvSpPr/>
          <p:nvPr/>
        </p:nvSpPr>
        <p:spPr>
          <a:xfrm>
            <a:off x="837501" y="3325360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MSA A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원통형 46">
            <a:extLst>
              <a:ext uri="{FF2B5EF4-FFF2-40B4-BE49-F238E27FC236}">
                <a16:creationId xmlns:a16="http://schemas.microsoft.com/office/drawing/2014/main" xmlns="" id="{EEB1A70E-575C-48C2-86FE-D3A611ED6244}"/>
              </a:ext>
            </a:extLst>
          </p:cNvPr>
          <p:cNvSpPr/>
          <p:nvPr/>
        </p:nvSpPr>
        <p:spPr>
          <a:xfrm>
            <a:off x="917361" y="4997855"/>
            <a:ext cx="1280279" cy="578841"/>
          </a:xfrm>
          <a:prstGeom prst="can">
            <a:avLst>
              <a:gd name="adj" fmla="val 25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Database A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8" name="직선 화살표 연결선 89">
            <a:extLst>
              <a:ext uri="{FF2B5EF4-FFF2-40B4-BE49-F238E27FC236}">
                <a16:creationId xmlns:a16="http://schemas.microsoft.com/office/drawing/2014/main" xmlns="" id="{29E3BB28-A8AC-41F3-A1C0-6F93E0EE7BE6}"/>
              </a:ext>
            </a:extLst>
          </p:cNvPr>
          <p:cNvCxnSpPr>
            <a:cxnSpLocks/>
            <a:stCxn id="46" idx="2"/>
            <a:endCxn id="47" idx="1"/>
          </p:cNvCxnSpPr>
          <p:nvPr/>
        </p:nvCxnSpPr>
        <p:spPr>
          <a:xfrm>
            <a:off x="1557501" y="3865360"/>
            <a:ext cx="0" cy="1132495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28C9D716-40F6-412A-83AA-F72E43DE649B}"/>
              </a:ext>
            </a:extLst>
          </p:cNvPr>
          <p:cNvSpPr txBox="1"/>
          <p:nvPr/>
        </p:nvSpPr>
        <p:spPr>
          <a:xfrm>
            <a:off x="1551533" y="4490839"/>
            <a:ext cx="7259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 dirty="0">
                <a:latin typeface="+mn-ea"/>
                <a:cs typeface="+mn-cs"/>
              </a:rPr>
              <a:t>D</a:t>
            </a:r>
            <a:r>
              <a:rPr lang="en-US" altLang="ko-KR" sz="1400" dirty="0">
                <a:latin typeface="+mn-ea"/>
              </a:rPr>
              <a:t>ata</a:t>
            </a:r>
            <a:r>
              <a:rPr lang="en-US" altLang="ko-KR" sz="1400" dirty="0">
                <a:latin typeface="+mn-ea"/>
                <a:cs typeface="+mn-cs"/>
              </a:rPr>
              <a:t> A</a:t>
            </a:r>
            <a:endParaRPr lang="ko-KR" altLang="en-US" sz="1400" dirty="0">
              <a:latin typeface="+mn-ea"/>
              <a:cs typeface="+mn-cs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xmlns="" id="{3BC9E774-C55B-4372-98C8-5395E9B5EBC9}"/>
              </a:ext>
            </a:extLst>
          </p:cNvPr>
          <p:cNvSpPr/>
          <p:nvPr/>
        </p:nvSpPr>
        <p:spPr>
          <a:xfrm>
            <a:off x="2837780" y="3325360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MSA B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원통형 60">
            <a:extLst>
              <a:ext uri="{FF2B5EF4-FFF2-40B4-BE49-F238E27FC236}">
                <a16:creationId xmlns:a16="http://schemas.microsoft.com/office/drawing/2014/main" xmlns="" id="{1053347D-B957-4AF7-9649-134BD83CDFB2}"/>
              </a:ext>
            </a:extLst>
          </p:cNvPr>
          <p:cNvSpPr/>
          <p:nvPr/>
        </p:nvSpPr>
        <p:spPr>
          <a:xfrm>
            <a:off x="2917640" y="4997855"/>
            <a:ext cx="1280279" cy="578841"/>
          </a:xfrm>
          <a:prstGeom prst="can">
            <a:avLst>
              <a:gd name="adj" fmla="val 25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Database B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2" name="직선 화살표 연결선 89">
            <a:extLst>
              <a:ext uri="{FF2B5EF4-FFF2-40B4-BE49-F238E27FC236}">
                <a16:creationId xmlns:a16="http://schemas.microsoft.com/office/drawing/2014/main" xmlns="" id="{7657690E-4A41-4567-B139-952B188FAB6B}"/>
              </a:ext>
            </a:extLst>
          </p:cNvPr>
          <p:cNvCxnSpPr>
            <a:cxnSpLocks/>
            <a:stCxn id="59" idx="2"/>
            <a:endCxn id="61" idx="1"/>
          </p:cNvCxnSpPr>
          <p:nvPr/>
        </p:nvCxnSpPr>
        <p:spPr>
          <a:xfrm>
            <a:off x="3557780" y="3865360"/>
            <a:ext cx="0" cy="1132495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DBD7191D-978E-43CC-AF12-DD0D7018F436}"/>
              </a:ext>
            </a:extLst>
          </p:cNvPr>
          <p:cNvSpPr txBox="1"/>
          <p:nvPr/>
        </p:nvSpPr>
        <p:spPr>
          <a:xfrm>
            <a:off x="3551812" y="4490839"/>
            <a:ext cx="7259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 dirty="0">
                <a:latin typeface="+mn-ea"/>
                <a:cs typeface="+mn-cs"/>
              </a:rPr>
              <a:t>D</a:t>
            </a:r>
            <a:r>
              <a:rPr lang="en-US" altLang="ko-KR" sz="1400" dirty="0">
                <a:latin typeface="+mn-ea"/>
              </a:rPr>
              <a:t>ata</a:t>
            </a:r>
            <a:r>
              <a:rPr lang="en-US" altLang="ko-KR" sz="1400" dirty="0">
                <a:latin typeface="+mn-ea"/>
                <a:cs typeface="+mn-cs"/>
              </a:rPr>
              <a:t> B</a:t>
            </a:r>
            <a:endParaRPr lang="ko-KR" altLang="en-US" sz="1400" dirty="0"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34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xmlns="" id="{E2847A9A-CF2F-4D54-AA6E-EF591DD6A24E}"/>
              </a:ext>
            </a:extLst>
          </p:cNvPr>
          <p:cNvSpPr/>
          <p:nvPr/>
        </p:nvSpPr>
        <p:spPr>
          <a:xfrm>
            <a:off x="796953" y="2158991"/>
            <a:ext cx="1803633" cy="4489829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632"/>
            <a:ext cx="8980272" cy="277705"/>
          </a:xfrm>
        </p:spPr>
        <p:txBody>
          <a:bodyPr/>
          <a:lstStyle/>
          <a:p>
            <a:pPr lvl="0">
              <a:defRPr/>
            </a:pPr>
            <a:r>
              <a:rPr lang="en-US" altLang="ko-KR" b="0" dirty="0">
                <a:latin typeface="+mj-ea"/>
                <a:ea typeface="+mj-ea"/>
              </a:rPr>
              <a:t>Cloud Native Application </a:t>
            </a:r>
            <a:r>
              <a:rPr lang="ko-KR" altLang="en-US" b="0" dirty="0">
                <a:latin typeface="+mj-ea"/>
                <a:ea typeface="+mj-ea"/>
              </a:rPr>
              <a:t>단점</a:t>
            </a:r>
            <a:endParaRPr lang="en-US" altLang="ko-KR" b="0" dirty="0">
              <a:latin typeface="+mj-ea"/>
              <a:ea typeface="+mj-ea"/>
            </a:endParaRPr>
          </a:p>
        </p:txBody>
      </p:sp>
      <p:sp>
        <p:nvSpPr>
          <p:cNvPr id="1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pPr lvl="0">
              <a:defRPr/>
            </a:pPr>
            <a:fld id="{2FF31CB8-EE0B-4A6A-8561-904A0AB35B79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5149615" cy="333233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Cloud Native Application</a:t>
            </a:r>
            <a:r>
              <a:rPr lang="ko-KR" altLang="en-US" dirty="0">
                <a:latin typeface="+mj-ea"/>
                <a:ea typeface="+mj-ea"/>
              </a:rPr>
              <a:t>의 장점과 단점</a:t>
            </a:r>
          </a:p>
        </p:txBody>
      </p:sp>
      <p:sp>
        <p:nvSpPr>
          <p:cNvPr id="19" name="텍스트 개체 틀 2"/>
          <p:cNvSpPr txBox="1"/>
          <p:nvPr/>
        </p:nvSpPr>
        <p:spPr>
          <a:xfrm>
            <a:off x="76835" y="511552"/>
            <a:ext cx="425450" cy="276999"/>
          </a:xfrm>
          <a:prstGeom prst="rect">
            <a:avLst/>
          </a:prstGeom>
        </p:spPr>
        <p:txBody>
          <a:bodyPr vert="horz" lIns="0" tIns="0" rIns="0" bIns="0" anchor="ctr">
            <a:sp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lang="ko-KR" altLang="en-US" sz="2000" kern="1200" dirty="0">
                <a:solidFill>
                  <a:schemeClr val="lt1"/>
                </a:solidFill>
                <a:latin typeface="KoPub돋움체 Bold"/>
                <a:ea typeface="KoPub돋움체 Bold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KoPub돋움체 Medium"/>
                <a:ea typeface="KoPub돋움체 Medium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mtClean="0">
                <a:latin typeface="+mj-ea"/>
                <a:ea typeface="+mj-ea"/>
              </a:rPr>
              <a:t>02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23" name="텍스트 개체 틀 7">
            <a:extLst>
              <a:ext uri="{FF2B5EF4-FFF2-40B4-BE49-F238E27FC236}">
                <a16:creationId xmlns:a16="http://schemas.microsoft.com/office/drawing/2014/main" xmlns="" id="{E51D4287-9E92-4549-A212-65C94A9268E6}"/>
              </a:ext>
            </a:extLst>
          </p:cNvPr>
          <p:cNvSpPr txBox="1"/>
          <p:nvPr/>
        </p:nvSpPr>
        <p:spPr>
          <a:xfrm>
            <a:off x="344489" y="1570724"/>
            <a:ext cx="9217022" cy="408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anchor="ctr">
            <a:noAutofit/>
          </a:bodyPr>
          <a:lstStyle>
            <a:defPPr>
              <a:defRPr lang="en-US"/>
            </a:defPPr>
            <a:lvl1pPr indent="0" algn="ctr" defTabSz="914400" latinLnBrk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돋움체 Medium"/>
                <a:ea typeface="KoPub돋움체 Medium"/>
              </a:defRPr>
            </a:lvl1pPr>
            <a:lvl2pPr marL="685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KoPub돋움체 Medium"/>
                <a:ea typeface="KoPub돋움체 Medium"/>
              </a:defRPr>
            </a:lvl2pPr>
            <a:lvl3pPr marL="1143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KoPub돋움체 Medium"/>
                <a:ea typeface="KoPub돋움체 Medium"/>
              </a:defRPr>
            </a:lvl3pPr>
            <a:lvl4pPr marL="1600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4pPr>
            <a:lvl5pPr marL="20574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>
              <a:defRPr/>
            </a:pPr>
            <a:r>
              <a:rPr lang="ko-KR" altLang="en-US" dirty="0">
                <a:effectLst/>
              </a:rPr>
              <a:t>단점</a:t>
            </a:r>
            <a:r>
              <a:rPr lang="en-US" altLang="ko-KR" dirty="0">
                <a:effectLst/>
              </a:rPr>
              <a:t>(3/3)</a:t>
            </a:r>
            <a:endParaRPr lang="en-US" altLang="ko-KR" sz="1800" dirty="0">
              <a:effectLst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DA87326-5381-462F-873C-F268F72F028E}"/>
              </a:ext>
            </a:extLst>
          </p:cNvPr>
          <p:cNvSpPr txBox="1"/>
          <p:nvPr/>
        </p:nvSpPr>
        <p:spPr>
          <a:xfrm>
            <a:off x="5217953" y="2376000"/>
            <a:ext cx="4001548" cy="742671"/>
          </a:xfrm>
          <a:prstGeom prst="roundRect">
            <a:avLst>
              <a:gd name="adj" fmla="val 21444"/>
            </a:avLst>
          </a:prstGeom>
          <a:solidFill>
            <a:schemeClr val="bg2"/>
          </a:solidFill>
        </p:spPr>
        <p:txBody>
          <a:bodyPr wrap="square" rtlCol="0" anchor="ctr">
            <a:noAutofit/>
          </a:bodyPr>
          <a:lstStyle/>
          <a:p>
            <a:pPr algn="ctr">
              <a:buSzPct val="120000"/>
            </a:pPr>
            <a:r>
              <a:rPr lang="ko-KR" altLang="en-US" dirty="0">
                <a:latin typeface="+mn-ea"/>
              </a:rPr>
              <a:t>종단간 테스트의 어려움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2485568-778B-49C6-8893-428B6613EC9A}"/>
              </a:ext>
            </a:extLst>
          </p:cNvPr>
          <p:cNvSpPr txBox="1"/>
          <p:nvPr/>
        </p:nvSpPr>
        <p:spPr>
          <a:xfrm>
            <a:off x="5217953" y="3348000"/>
            <a:ext cx="4001548" cy="2047276"/>
          </a:xfrm>
          <a:prstGeom prst="rect">
            <a:avLst/>
          </a:prstGeom>
          <a:noFill/>
        </p:spPr>
        <p:txBody>
          <a:bodyPr wrap="square" lIns="72000" rIns="72000">
            <a:noAutofit/>
          </a:bodyPr>
          <a:lstStyle>
            <a:defPPr>
              <a:defRPr lang="en-US"/>
            </a:defPPr>
            <a:lvl1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 sz="1600">
                <a:latin typeface="KoPub돋움체 Medium" panose="020B0600000101010101" charset="-127"/>
                <a:ea typeface="KoPub돋움체 Medium" panose="020B0600000101010101" charset="-127"/>
                <a:cs typeface="Arial"/>
              </a:defRPr>
            </a:lvl1pPr>
          </a:lstStyle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마이크로 서비스의 구조상 단일 비즈니스 로직 처리를 위하여 다수의 </a:t>
            </a:r>
            <a:r>
              <a:rPr lang="ko-KR" altLang="en-US" dirty="0" err="1">
                <a:latin typeface="+mn-ea"/>
              </a:rPr>
              <a:t>마이크로서비스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연계 가능</a:t>
            </a:r>
          </a:p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예외 사항발생 시 이용되는 </a:t>
            </a:r>
            <a:r>
              <a:rPr lang="en-US" altLang="ko-KR" dirty="0">
                <a:latin typeface="+mn-ea"/>
              </a:rPr>
              <a:t>MSA </a:t>
            </a:r>
            <a:r>
              <a:rPr lang="ko-KR" altLang="en-US" dirty="0">
                <a:latin typeface="+mn-ea"/>
              </a:rPr>
              <a:t>노드들을 모두 추적하여 에러 케이스 확인 필요</a:t>
            </a:r>
            <a:r>
              <a:rPr lang="en-US" altLang="ko-KR" dirty="0">
                <a:latin typeface="+mn-ea"/>
              </a:rPr>
              <a:t>.</a:t>
            </a:r>
          </a:p>
          <a:p>
            <a:pPr marL="377100">
              <a:spcAft>
                <a:spcPts val="1200"/>
              </a:spcAft>
            </a:pPr>
            <a:r>
              <a:rPr lang="ko-KR" altLang="en-US" dirty="0">
                <a:latin typeface="+mn-ea"/>
              </a:rPr>
              <a:t>각 서비스의 개발 및 운영 담당자가 달라 에러 추적의 어려움 발생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B7F54D04-784B-459E-9611-D2F20E7A82B0}"/>
              </a:ext>
            </a:extLst>
          </p:cNvPr>
          <p:cNvSpPr/>
          <p:nvPr/>
        </p:nvSpPr>
        <p:spPr>
          <a:xfrm>
            <a:off x="993138" y="2641541"/>
            <a:ext cx="1440000" cy="54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UI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6EFD98FE-61B8-4783-A8E5-76497B0F119C}"/>
              </a:ext>
            </a:extLst>
          </p:cNvPr>
          <p:cNvSpPr/>
          <p:nvPr/>
        </p:nvSpPr>
        <p:spPr>
          <a:xfrm>
            <a:off x="993138" y="3451541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MSA A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1327D1CE-7552-4A95-BF18-696953BFE572}"/>
              </a:ext>
            </a:extLst>
          </p:cNvPr>
          <p:cNvSpPr/>
          <p:nvPr/>
        </p:nvSpPr>
        <p:spPr>
          <a:xfrm>
            <a:off x="993138" y="4280961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MSA B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85D2F01A-D425-470F-8985-720128A4D65B}"/>
              </a:ext>
            </a:extLst>
          </p:cNvPr>
          <p:cNvSpPr/>
          <p:nvPr/>
        </p:nvSpPr>
        <p:spPr>
          <a:xfrm>
            <a:off x="993138" y="5090961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MSA C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BB23494B-B011-4ECC-A8D4-96F0DF9DC055}"/>
              </a:ext>
            </a:extLst>
          </p:cNvPr>
          <p:cNvSpPr/>
          <p:nvPr/>
        </p:nvSpPr>
        <p:spPr>
          <a:xfrm>
            <a:off x="993138" y="5906048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MSA D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원통형 15">
            <a:extLst>
              <a:ext uri="{FF2B5EF4-FFF2-40B4-BE49-F238E27FC236}">
                <a16:creationId xmlns:a16="http://schemas.microsoft.com/office/drawing/2014/main" xmlns="" id="{162847E0-7F1F-4DD7-9316-03C7F643BBCC}"/>
              </a:ext>
            </a:extLst>
          </p:cNvPr>
          <p:cNvSpPr/>
          <p:nvPr/>
        </p:nvSpPr>
        <p:spPr>
          <a:xfrm>
            <a:off x="3025060" y="3435962"/>
            <a:ext cx="1280279" cy="578841"/>
          </a:xfrm>
          <a:prstGeom prst="can">
            <a:avLst>
              <a:gd name="adj" fmla="val 25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Database A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원통형 19">
            <a:extLst>
              <a:ext uri="{FF2B5EF4-FFF2-40B4-BE49-F238E27FC236}">
                <a16:creationId xmlns:a16="http://schemas.microsoft.com/office/drawing/2014/main" xmlns="" id="{50832D1F-061B-4338-B1E4-60235B4F29A3}"/>
              </a:ext>
            </a:extLst>
          </p:cNvPr>
          <p:cNvSpPr/>
          <p:nvPr/>
        </p:nvSpPr>
        <p:spPr>
          <a:xfrm>
            <a:off x="3025060" y="4261540"/>
            <a:ext cx="1280279" cy="578841"/>
          </a:xfrm>
          <a:prstGeom prst="can">
            <a:avLst>
              <a:gd name="adj" fmla="val 25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Database B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원통형 25">
            <a:extLst>
              <a:ext uri="{FF2B5EF4-FFF2-40B4-BE49-F238E27FC236}">
                <a16:creationId xmlns:a16="http://schemas.microsoft.com/office/drawing/2014/main" xmlns="" id="{B5973C82-43A8-43BB-9F44-92B0797C0390}"/>
              </a:ext>
            </a:extLst>
          </p:cNvPr>
          <p:cNvSpPr/>
          <p:nvPr/>
        </p:nvSpPr>
        <p:spPr>
          <a:xfrm>
            <a:off x="3025060" y="5886627"/>
            <a:ext cx="1280279" cy="578841"/>
          </a:xfrm>
          <a:prstGeom prst="can">
            <a:avLst>
              <a:gd name="adj" fmla="val 25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Database D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7" name="직선 화살표 연결선 89">
            <a:extLst>
              <a:ext uri="{FF2B5EF4-FFF2-40B4-BE49-F238E27FC236}">
                <a16:creationId xmlns:a16="http://schemas.microsoft.com/office/drawing/2014/main" xmlns="" id="{F00B2BF5-DE6D-4B8D-A1F7-E1B7A17CDE2E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1713138" y="3991541"/>
            <a:ext cx="0" cy="2894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89">
            <a:extLst>
              <a:ext uri="{FF2B5EF4-FFF2-40B4-BE49-F238E27FC236}">
                <a16:creationId xmlns:a16="http://schemas.microsoft.com/office/drawing/2014/main" xmlns="" id="{3BD61BEB-6357-465A-8BC1-5B30EED6A047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713138" y="4820961"/>
            <a:ext cx="0" cy="27000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89">
            <a:extLst>
              <a:ext uri="{FF2B5EF4-FFF2-40B4-BE49-F238E27FC236}">
                <a16:creationId xmlns:a16="http://schemas.microsoft.com/office/drawing/2014/main" xmlns="" id="{3E89F056-C953-4FE8-9006-D7DA4D32BF8A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713138" y="5630961"/>
            <a:ext cx="0" cy="27508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89">
            <a:extLst>
              <a:ext uri="{FF2B5EF4-FFF2-40B4-BE49-F238E27FC236}">
                <a16:creationId xmlns:a16="http://schemas.microsoft.com/office/drawing/2014/main" xmlns="" id="{023DC02D-6EB9-4751-9C09-A9AC46FB481C}"/>
              </a:ext>
            </a:extLst>
          </p:cNvPr>
          <p:cNvCxnSpPr>
            <a:cxnSpLocks/>
          </p:cNvCxnSpPr>
          <p:nvPr/>
        </p:nvCxnSpPr>
        <p:spPr>
          <a:xfrm>
            <a:off x="1417739" y="3181541"/>
            <a:ext cx="0" cy="27000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89">
            <a:extLst>
              <a:ext uri="{FF2B5EF4-FFF2-40B4-BE49-F238E27FC236}">
                <a16:creationId xmlns:a16="http://schemas.microsoft.com/office/drawing/2014/main" xmlns="" id="{0232BF42-147B-40D1-9CE9-77FF3A677349}"/>
              </a:ext>
            </a:extLst>
          </p:cNvPr>
          <p:cNvCxnSpPr>
            <a:cxnSpLocks/>
          </p:cNvCxnSpPr>
          <p:nvPr/>
        </p:nvCxnSpPr>
        <p:spPr>
          <a:xfrm flipV="1">
            <a:off x="1897310" y="3181542"/>
            <a:ext cx="0" cy="269999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89">
            <a:extLst>
              <a:ext uri="{FF2B5EF4-FFF2-40B4-BE49-F238E27FC236}">
                <a16:creationId xmlns:a16="http://schemas.microsoft.com/office/drawing/2014/main" xmlns="" id="{F3EC788D-8CDF-4D64-ACA5-27E4C70D2E49}"/>
              </a:ext>
            </a:extLst>
          </p:cNvPr>
          <p:cNvCxnSpPr>
            <a:cxnSpLocks/>
            <a:stCxn id="12" idx="3"/>
            <a:endCxn id="16" idx="2"/>
          </p:cNvCxnSpPr>
          <p:nvPr/>
        </p:nvCxnSpPr>
        <p:spPr>
          <a:xfrm>
            <a:off x="2433138" y="3721541"/>
            <a:ext cx="591922" cy="3842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89">
            <a:extLst>
              <a:ext uri="{FF2B5EF4-FFF2-40B4-BE49-F238E27FC236}">
                <a16:creationId xmlns:a16="http://schemas.microsoft.com/office/drawing/2014/main" xmlns="" id="{D87F2803-AEB5-44CF-B323-1BFD5167A390}"/>
              </a:ext>
            </a:extLst>
          </p:cNvPr>
          <p:cNvCxnSpPr>
            <a:cxnSpLocks/>
            <a:stCxn id="13" idx="3"/>
            <a:endCxn id="20" idx="2"/>
          </p:cNvCxnSpPr>
          <p:nvPr/>
        </p:nvCxnSpPr>
        <p:spPr>
          <a:xfrm>
            <a:off x="2433138" y="4550961"/>
            <a:ext cx="59192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89">
            <a:extLst>
              <a:ext uri="{FF2B5EF4-FFF2-40B4-BE49-F238E27FC236}">
                <a16:creationId xmlns:a16="http://schemas.microsoft.com/office/drawing/2014/main" xmlns="" id="{0C3FD6A0-118C-4567-81DF-37A543FD1449}"/>
              </a:ext>
            </a:extLst>
          </p:cNvPr>
          <p:cNvCxnSpPr>
            <a:cxnSpLocks/>
            <a:stCxn id="15" idx="3"/>
            <a:endCxn id="26" idx="2"/>
          </p:cNvCxnSpPr>
          <p:nvPr/>
        </p:nvCxnSpPr>
        <p:spPr>
          <a:xfrm>
            <a:off x="2433138" y="6176048"/>
            <a:ext cx="59192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800BABC0-C921-4ABC-B742-44AFEB2A69C0}"/>
              </a:ext>
            </a:extLst>
          </p:cNvPr>
          <p:cNvSpPr txBox="1"/>
          <p:nvPr/>
        </p:nvSpPr>
        <p:spPr>
          <a:xfrm>
            <a:off x="796953" y="2227327"/>
            <a:ext cx="1803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dirty="0">
                <a:latin typeface="+mn-ea"/>
                <a:cs typeface="+mn-cs"/>
              </a:rPr>
              <a:t>Service</a:t>
            </a:r>
            <a:endParaRPr lang="ko-KR" altLang="en-US" sz="1400" dirty="0">
              <a:latin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A4D032-DE14-4620-8CE1-B643E632E5F5}"/>
              </a:ext>
            </a:extLst>
          </p:cNvPr>
          <p:cNvSpPr txBox="1"/>
          <p:nvPr/>
        </p:nvSpPr>
        <p:spPr>
          <a:xfrm>
            <a:off x="2755574" y="2227327"/>
            <a:ext cx="1803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dirty="0">
                <a:latin typeface="+mn-ea"/>
                <a:cs typeface="+mn-cs"/>
              </a:rPr>
              <a:t>Database</a:t>
            </a:r>
            <a:endParaRPr lang="ko-KR" altLang="en-US" sz="1400" dirty="0">
              <a:latin typeface="+mn-ea"/>
              <a:cs typeface="+mn-cs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xmlns="" id="{48257B51-0641-4FF1-A0F8-448E0B235D6D}"/>
              </a:ext>
            </a:extLst>
          </p:cNvPr>
          <p:cNvSpPr/>
          <p:nvPr/>
        </p:nvSpPr>
        <p:spPr>
          <a:xfrm>
            <a:off x="2755574" y="2158990"/>
            <a:ext cx="1803633" cy="4489829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50878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1469"/>
            <a:ext cx="3214021" cy="332399"/>
          </a:xfrm>
        </p:spPr>
        <p:txBody>
          <a:bodyPr/>
          <a:lstStyle/>
          <a:p>
            <a:r>
              <a:rPr lang="ko-KR" altLang="en-US" dirty="0" err="1" smtClean="0"/>
              <a:t>클라우드</a:t>
            </a:r>
            <a:r>
              <a:rPr lang="ko-KR" altLang="en-US" dirty="0" smtClean="0"/>
              <a:t> 전환 개발 방법론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632"/>
            <a:ext cx="8980272" cy="277705"/>
          </a:xfrm>
        </p:spPr>
        <p:txBody>
          <a:bodyPr/>
          <a:lstStyle/>
          <a:p>
            <a:r>
              <a:rPr lang="ko-KR" altLang="en-US" dirty="0" err="1" smtClean="0"/>
              <a:t>클라우드</a:t>
            </a:r>
            <a:r>
              <a:rPr lang="ko-KR" altLang="en-US" dirty="0" smtClean="0"/>
              <a:t> 전환 개발 방법론</a:t>
            </a:r>
            <a:endParaRPr lang="en-US" altLang="ko-KR" sz="1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02</a:t>
            </a:r>
            <a:endParaRPr lang="ko-KR" altLang="en-US" dirty="0"/>
          </a:p>
        </p:txBody>
      </p:sp>
      <p:sp>
        <p:nvSpPr>
          <p:cNvPr id="4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58519" y="6527294"/>
            <a:ext cx="1147482" cy="365125"/>
          </a:xfrm>
        </p:spPr>
        <p:txBody>
          <a:bodyPr/>
          <a:lstStyle/>
          <a:p>
            <a:fld id="{2FF31CB8-EE0B-4A6A-8561-904A0AB35B79}" type="slidenum">
              <a:rPr lang="ko-KR" altLang="en-US" smtClean="0"/>
              <a:pPr/>
              <a:t>52</a:t>
            </a:fld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591936" y="1650377"/>
            <a:ext cx="8648127" cy="4654854"/>
            <a:chOff x="540180" y="1270817"/>
            <a:chExt cx="8825640" cy="5161746"/>
          </a:xfrm>
        </p:grpSpPr>
        <p:graphicFrame>
          <p:nvGraphicFramePr>
            <p:cNvPr id="21" name="다이어그램 20"/>
            <p:cNvGraphicFramePr/>
            <p:nvPr>
              <p:extLst>
                <p:ext uri="{D42A27DB-BD31-4B8C-83A1-F6EECF244321}">
                  <p14:modId xmlns:p14="http://schemas.microsoft.com/office/powerpoint/2010/main" val="2147421068"/>
                </p:ext>
              </p:extLst>
            </p:nvPr>
          </p:nvGraphicFramePr>
          <p:xfrm>
            <a:off x="540180" y="1270817"/>
            <a:ext cx="8825640" cy="51617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2" name="위쪽 화살표 21"/>
            <p:cNvSpPr/>
            <p:nvPr/>
          </p:nvSpPr>
          <p:spPr>
            <a:xfrm>
              <a:off x="7755418" y="1432503"/>
              <a:ext cx="1000132" cy="492922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443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3360"/>
          <a:stretch>
            <a:fillRect/>
          </a:stretch>
        </p:blipFill>
        <p:spPr>
          <a:xfrm>
            <a:off x="0" y="1"/>
            <a:ext cx="9906000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9906000" cy="6858001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52450" y="628650"/>
            <a:ext cx="3886200" cy="1143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rot="5400000">
            <a:off x="-790575" y="2085975"/>
            <a:ext cx="2800350" cy="1143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9549" y="1850737"/>
            <a:ext cx="176362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mtClean="0">
                <a:solidFill>
                  <a:schemeClr val="bg1"/>
                </a:solidFill>
                <a:latin typeface="KoPub돋움체 Bold"/>
                <a:ea typeface="KoPub돋움체 Bold"/>
              </a:rPr>
              <a:t>03. </a:t>
            </a:r>
            <a:r>
              <a:rPr lang="en-US" altLang="ko-KR" sz="3200" dirty="0">
                <a:solidFill>
                  <a:schemeClr val="bg1"/>
                </a:solidFill>
                <a:latin typeface="KoPub돋움체 Bold"/>
                <a:ea typeface="KoPub돋움체 Bold"/>
              </a:rPr>
              <a:t>MSA</a:t>
            </a:r>
          </a:p>
        </p:txBody>
      </p:sp>
    </p:spTree>
    <p:extLst>
      <p:ext uri="{BB962C8B-B14F-4D97-AF65-F5344CB8AC3E}">
        <p14:creationId xmlns:p14="http://schemas.microsoft.com/office/powerpoint/2010/main" val="284982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3536417" cy="333233"/>
          </a:xfrm>
        </p:spPr>
        <p:txBody>
          <a:bodyPr/>
          <a:lstStyle/>
          <a:p>
            <a:r>
              <a:rPr lang="en-US" altLang="ko-KR" dirty="0"/>
              <a:t>MicroService Architecture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985"/>
            <a:ext cx="8980272" cy="276999"/>
          </a:xfrm>
        </p:spPr>
        <p:txBody>
          <a:bodyPr/>
          <a:lstStyle/>
          <a:p>
            <a:r>
              <a:rPr lang="en-US" altLang="ko-KR" b="0" dirty="0">
                <a:latin typeface="+mj-ea"/>
                <a:ea typeface="+mj-ea"/>
              </a:rPr>
              <a:t>MSA </a:t>
            </a:r>
            <a:r>
              <a:rPr lang="ko-KR" altLang="en-US" b="0" dirty="0">
                <a:latin typeface="+mj-ea"/>
                <a:ea typeface="+mj-ea"/>
              </a:rPr>
              <a:t>개요</a:t>
            </a:r>
            <a:endParaRPr lang="en-US" altLang="ko-KR" sz="1800" b="0" dirty="0">
              <a:latin typeface="+mj-ea"/>
              <a:ea typeface="+mj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03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185446" y="2090326"/>
            <a:ext cx="7056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기본 원리</a:t>
            </a: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383" y="2462914"/>
            <a:ext cx="3116580" cy="217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xmlns="" id="{A40745E7-9F46-45C5-A35A-ABFA211BE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pPr lvl="0">
              <a:defRPr/>
            </a:pPr>
            <a:fld id="{2FF31CB8-EE0B-4A6A-8561-904A0AB35B79}" type="slidenum">
              <a:rPr lang="en-US" altLang="en-US"/>
              <a:pPr lvl="0">
                <a:defRPr/>
              </a:pPr>
              <a:t>54</a:t>
            </a:fld>
            <a:endParaRPr lang="en-US" altLang="en-US" dirty="0"/>
          </a:p>
        </p:txBody>
      </p:sp>
      <p:sp>
        <p:nvSpPr>
          <p:cNvPr id="20" name="텍스트 개체 틀 7">
            <a:extLst>
              <a:ext uri="{FF2B5EF4-FFF2-40B4-BE49-F238E27FC236}">
                <a16:creationId xmlns:a16="http://schemas.microsoft.com/office/drawing/2014/main" xmlns="" id="{F878C02B-0F63-4544-89FC-79096A1F0359}"/>
              </a:ext>
            </a:extLst>
          </p:cNvPr>
          <p:cNvSpPr txBox="1"/>
          <p:nvPr/>
        </p:nvSpPr>
        <p:spPr>
          <a:xfrm>
            <a:off x="344489" y="1570724"/>
            <a:ext cx="9217022" cy="408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anchor="ctr">
            <a:noAutofit/>
          </a:bodyPr>
          <a:lstStyle>
            <a:defPPr>
              <a:defRPr lang="en-US"/>
            </a:defPPr>
            <a:lvl1pPr indent="0" algn="ctr" defTabSz="914400" latinLnBrk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돋움체 Medium"/>
                <a:ea typeface="KoPub돋움체 Medium"/>
              </a:defRPr>
            </a:lvl1pPr>
            <a:lvl2pPr marL="685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KoPub돋움체 Medium"/>
                <a:ea typeface="KoPub돋움체 Medium"/>
              </a:defRPr>
            </a:lvl2pPr>
            <a:lvl3pPr marL="1143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KoPub돋움체 Medium"/>
                <a:ea typeface="KoPub돋움체 Medium"/>
              </a:defRPr>
            </a:lvl3pPr>
            <a:lvl4pPr marL="1600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4pPr>
            <a:lvl5pPr marL="20574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>
              <a:defRPr/>
            </a:pPr>
            <a:r>
              <a:rPr lang="en-US" altLang="ko-KR" dirty="0">
                <a:effectLst/>
              </a:rPr>
              <a:t>MSA </a:t>
            </a:r>
            <a:r>
              <a:rPr lang="ko-KR" altLang="en-US" dirty="0">
                <a:effectLst/>
              </a:rPr>
              <a:t>개요</a:t>
            </a: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xmlns="" id="{F81A0CC1-3939-457C-99E1-5D64F8FA16FB}"/>
              </a:ext>
            </a:extLst>
          </p:cNvPr>
          <p:cNvSpPr/>
          <p:nvPr/>
        </p:nvSpPr>
        <p:spPr>
          <a:xfrm>
            <a:off x="289561" y="5070736"/>
            <a:ext cx="9217023" cy="1447205"/>
          </a:xfrm>
          <a:prstGeom prst="roundRect">
            <a:avLst>
              <a:gd name="adj" fmla="val 14928"/>
            </a:avLst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marL="540000">
              <a:spcBef>
                <a:spcPts val="600"/>
              </a:spcBef>
              <a:buSzPct val="120000"/>
              <a:defRPr/>
            </a:pPr>
            <a:r>
              <a:rPr lang="ko-KR" altLang="en-US" sz="16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“</a:t>
            </a:r>
            <a:r>
              <a:rPr lang="ko-KR" altLang="en-US" sz="1600" dirty="0" err="1">
                <a:solidFill>
                  <a:srgbClr val="24292E"/>
                </a:solidFill>
                <a:latin typeface="+mn-ea"/>
                <a:cs typeface="Arial"/>
                <a:sym typeface="Arial"/>
              </a:rPr>
              <a:t>마이크로서비스</a:t>
            </a:r>
            <a:r>
              <a:rPr lang="ko-KR" altLang="en-US" sz="16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 아키텍처 스타일이란 단일 애플리케이션을 </a:t>
            </a:r>
          </a:p>
          <a:p>
            <a:pPr marL="540000">
              <a:spcBef>
                <a:spcPts val="600"/>
              </a:spcBef>
              <a:buSzPct val="120000"/>
              <a:defRPr/>
            </a:pPr>
            <a:r>
              <a:rPr lang="ko-KR" altLang="en-US" sz="16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자체 프로세스로 실행되고 </a:t>
            </a:r>
            <a:r>
              <a:rPr lang="ko-KR" altLang="en-US" sz="1600" dirty="0">
                <a:solidFill>
                  <a:srgbClr val="4472C4"/>
                </a:solidFill>
                <a:latin typeface="+mn-ea"/>
                <a:cs typeface="Arial"/>
                <a:sym typeface="Arial"/>
              </a:rPr>
              <a:t>경량 </a:t>
            </a:r>
            <a:r>
              <a:rPr lang="ko-KR" altLang="en-US" sz="1600" dirty="0" err="1">
                <a:solidFill>
                  <a:srgbClr val="4472C4"/>
                </a:solidFill>
                <a:latin typeface="+mn-ea"/>
                <a:cs typeface="Arial"/>
                <a:sym typeface="Arial"/>
              </a:rPr>
              <a:t>매커니즘</a:t>
            </a:r>
            <a:r>
              <a:rPr lang="en-US" altLang="ko-KR" sz="1600" dirty="0">
                <a:solidFill>
                  <a:srgbClr val="4472C4"/>
                </a:solidFill>
                <a:latin typeface="+mn-ea"/>
                <a:cs typeface="Arial"/>
                <a:sym typeface="Arial"/>
              </a:rPr>
              <a:t>(</a:t>
            </a:r>
            <a:r>
              <a:rPr lang="ko-KR" altLang="en-US" sz="1600" dirty="0">
                <a:solidFill>
                  <a:srgbClr val="4472C4"/>
                </a:solidFill>
                <a:latin typeface="+mn-ea"/>
                <a:cs typeface="Arial"/>
                <a:sym typeface="Arial"/>
              </a:rPr>
              <a:t>주로 </a:t>
            </a:r>
            <a:r>
              <a:rPr lang="en-US" altLang="ko-KR" sz="1600" dirty="0">
                <a:solidFill>
                  <a:srgbClr val="4472C4"/>
                </a:solidFill>
                <a:latin typeface="+mn-ea"/>
                <a:cs typeface="Arial"/>
                <a:sym typeface="Arial"/>
              </a:rPr>
              <a:t>HTTP </a:t>
            </a:r>
            <a:r>
              <a:rPr lang="ko-KR" altLang="en-US" sz="1600" dirty="0">
                <a:solidFill>
                  <a:srgbClr val="4472C4"/>
                </a:solidFill>
                <a:latin typeface="+mn-ea"/>
                <a:cs typeface="Arial"/>
                <a:sym typeface="Arial"/>
              </a:rPr>
              <a:t>리소스 </a:t>
            </a:r>
            <a:r>
              <a:rPr lang="en-US" altLang="ko-KR" sz="1600" dirty="0">
                <a:solidFill>
                  <a:srgbClr val="4472C4"/>
                </a:solidFill>
                <a:latin typeface="+mn-ea"/>
                <a:cs typeface="Arial"/>
                <a:sym typeface="Arial"/>
              </a:rPr>
              <a:t>API)</a:t>
            </a:r>
            <a:r>
              <a:rPr lang="ko-KR" altLang="en-US" sz="16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으로 통신하는</a:t>
            </a:r>
          </a:p>
          <a:p>
            <a:pPr marL="540000">
              <a:spcBef>
                <a:spcPts val="600"/>
              </a:spcBef>
              <a:buSzPct val="120000"/>
              <a:defRPr/>
            </a:pPr>
            <a:r>
              <a:rPr lang="ko-KR" altLang="en-US" sz="1600" dirty="0">
                <a:solidFill>
                  <a:srgbClr val="4472C4"/>
                </a:solidFill>
                <a:latin typeface="+mn-ea"/>
                <a:cs typeface="Arial"/>
                <a:sym typeface="Arial"/>
              </a:rPr>
              <a:t>작은 서비스들의 모음</a:t>
            </a:r>
            <a:r>
              <a:rPr lang="ko-KR" altLang="en-US" sz="16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으로 개발하는 방식이다” </a:t>
            </a:r>
          </a:p>
          <a:p>
            <a:pPr marL="540000" algn="r">
              <a:spcBef>
                <a:spcPts val="600"/>
              </a:spcBef>
              <a:buSzPct val="120000"/>
              <a:defRPr/>
            </a:pPr>
            <a:r>
              <a:rPr lang="en-US" altLang="ko-KR" sz="16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sz="16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마틴 </a:t>
            </a:r>
            <a:r>
              <a:rPr lang="ko-KR" altLang="en-US" sz="1600" dirty="0" err="1">
                <a:solidFill>
                  <a:srgbClr val="24292E"/>
                </a:solidFill>
                <a:latin typeface="+mn-ea"/>
                <a:cs typeface="Arial"/>
                <a:sym typeface="Arial"/>
              </a:rPr>
              <a:t>파울러</a:t>
            </a:r>
            <a:r>
              <a:rPr lang="en-US" altLang="ko-KR" sz="16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(Martin Fowler)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292D579-C0AF-4DB5-899D-3F1E1D209D58}"/>
              </a:ext>
            </a:extLst>
          </p:cNvPr>
          <p:cNvSpPr txBox="1"/>
          <p:nvPr/>
        </p:nvSpPr>
        <p:spPr>
          <a:xfrm>
            <a:off x="344489" y="2160000"/>
            <a:ext cx="5971894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42900">
              <a:spcBef>
                <a:spcPts val="600"/>
              </a:spcBef>
              <a:buSzPct val="120000"/>
              <a:buBlip>
                <a:blip r:embed="rId4"/>
              </a:buBlip>
              <a:defRPr/>
            </a:pPr>
            <a:r>
              <a:rPr lang="en-US" altLang="ko-KR" sz="1600" dirty="0">
                <a:solidFill>
                  <a:srgbClr val="256BC2"/>
                </a:solidFill>
                <a:latin typeface="+mn-ea"/>
                <a:cs typeface="Arial"/>
              </a:rPr>
              <a:t>One</a:t>
            </a:r>
            <a:r>
              <a:rPr lang="ko-KR" altLang="en-US" sz="1600" dirty="0">
                <a:solidFill>
                  <a:srgbClr val="256BC2"/>
                </a:solidFill>
                <a:latin typeface="+mn-ea"/>
                <a:cs typeface="Arial"/>
              </a:rPr>
              <a:t> </a:t>
            </a:r>
            <a:r>
              <a:rPr lang="en-US" altLang="ko-KR" sz="1600" dirty="0">
                <a:solidFill>
                  <a:srgbClr val="256BC2"/>
                </a:solidFill>
                <a:latin typeface="+mn-ea"/>
                <a:cs typeface="Arial"/>
              </a:rPr>
              <a:t>Thing</a:t>
            </a:r>
            <a:r>
              <a:rPr lang="en-US" altLang="ko-KR" sz="1600" dirty="0">
                <a:latin typeface="+mn-ea"/>
                <a:cs typeface="Arial"/>
              </a:rPr>
              <a:t/>
            </a:r>
            <a:br>
              <a:rPr lang="en-US" altLang="ko-KR" sz="1600" dirty="0">
                <a:latin typeface="+mn-ea"/>
                <a:cs typeface="Arial"/>
              </a:rPr>
            </a:br>
            <a:r>
              <a:rPr lang="ko-KR" altLang="en-US" sz="1600" dirty="0">
                <a:latin typeface="+mn-ea"/>
                <a:cs typeface="Arial"/>
              </a:rPr>
              <a:t>한가지 기능</a:t>
            </a:r>
            <a:r>
              <a:rPr lang="en-US" altLang="ko-KR" sz="1600" dirty="0">
                <a:latin typeface="+mn-ea"/>
                <a:cs typeface="Arial"/>
              </a:rPr>
              <a:t>(</a:t>
            </a:r>
            <a:r>
              <a:rPr lang="ko-KR" altLang="en-US" sz="1600" dirty="0">
                <a:latin typeface="+mn-ea"/>
                <a:cs typeface="Arial"/>
              </a:rPr>
              <a:t>비즈니스 관련 기능 및 역할</a:t>
            </a:r>
            <a:r>
              <a:rPr lang="en-US" altLang="ko-KR" sz="1600" dirty="0">
                <a:latin typeface="+mn-ea"/>
                <a:cs typeface="Arial"/>
              </a:rPr>
              <a:t>)</a:t>
            </a:r>
            <a:r>
              <a:rPr lang="ko-KR" altLang="en-US" sz="1600" dirty="0">
                <a:latin typeface="+mn-ea"/>
                <a:cs typeface="Arial"/>
              </a:rPr>
              <a:t>을 수행하는데 초점을 맞춘 서비스</a:t>
            </a:r>
          </a:p>
          <a:p>
            <a:pPr marL="360000" indent="-342900">
              <a:spcBef>
                <a:spcPts val="600"/>
              </a:spcBef>
              <a:buSzPct val="120000"/>
              <a:buBlip>
                <a:blip r:embed="rId4"/>
              </a:buBlip>
              <a:defRPr/>
            </a:pPr>
            <a:r>
              <a:rPr lang="en-US" altLang="ko-KR" sz="1600" dirty="0">
                <a:solidFill>
                  <a:srgbClr val="4472C4"/>
                </a:solidFill>
                <a:latin typeface="+mn-ea"/>
                <a:cs typeface="Arial"/>
              </a:rPr>
              <a:t>Small</a:t>
            </a:r>
            <a:r>
              <a:rPr lang="en-US" altLang="ko-KR" sz="1600" dirty="0">
                <a:latin typeface="+mn-ea"/>
                <a:cs typeface="Arial"/>
              </a:rPr>
              <a:t/>
            </a:r>
            <a:br>
              <a:rPr lang="en-US" altLang="ko-KR" sz="1600" dirty="0">
                <a:latin typeface="+mn-ea"/>
                <a:cs typeface="Arial"/>
              </a:rPr>
            </a:br>
            <a:r>
              <a:rPr lang="ko-KR" altLang="en-US" sz="1600" dirty="0">
                <a:latin typeface="+mn-ea"/>
                <a:cs typeface="Arial"/>
              </a:rPr>
              <a:t>독립적이고 배포 가능한 </a:t>
            </a:r>
            <a:r>
              <a:rPr lang="ko-KR" altLang="en-US" sz="1600" dirty="0">
                <a:solidFill>
                  <a:srgbClr val="4472C4"/>
                </a:solidFill>
                <a:latin typeface="+mn-ea"/>
                <a:cs typeface="Arial"/>
              </a:rPr>
              <a:t>가장 작은 단위의 서비스</a:t>
            </a:r>
            <a:r>
              <a:rPr lang="ko-KR" altLang="en-US" sz="1600" dirty="0">
                <a:latin typeface="+mn-ea"/>
                <a:cs typeface="Arial"/>
              </a:rPr>
              <a:t>로 분리</a:t>
            </a:r>
            <a:endParaRPr lang="en-US" altLang="ko-KR" sz="1600" dirty="0">
              <a:latin typeface="+mn-ea"/>
              <a:cs typeface="Arial"/>
            </a:endParaRPr>
          </a:p>
          <a:p>
            <a:pPr marL="360000" indent="-342900">
              <a:spcBef>
                <a:spcPts val="600"/>
              </a:spcBef>
              <a:buSzPct val="120000"/>
              <a:buBlip>
                <a:blip r:embed="rId4"/>
              </a:buBlip>
              <a:defRPr/>
            </a:pPr>
            <a:r>
              <a:rPr lang="en-US" altLang="ko-KR" sz="1600" dirty="0">
                <a:solidFill>
                  <a:srgbClr val="4472C4"/>
                </a:solidFill>
                <a:latin typeface="+mn-ea"/>
                <a:cs typeface="Arial"/>
              </a:rPr>
              <a:t>API</a:t>
            </a:r>
            <a:r>
              <a:rPr lang="en-US" altLang="ko-KR" sz="1600" dirty="0">
                <a:latin typeface="+mn-ea"/>
                <a:cs typeface="Arial"/>
              </a:rPr>
              <a:t/>
            </a:r>
            <a:br>
              <a:rPr lang="en-US" altLang="ko-KR" sz="1600" dirty="0">
                <a:latin typeface="+mn-ea"/>
                <a:cs typeface="Arial"/>
              </a:rPr>
            </a:br>
            <a:r>
              <a:rPr lang="en-US" altLang="ko-KR" sz="1600" dirty="0" err="1">
                <a:latin typeface="+mn-ea"/>
                <a:cs typeface="Arial"/>
              </a:rPr>
              <a:t>API</a:t>
            </a:r>
            <a:r>
              <a:rPr lang="ko-KR" altLang="en-US" sz="1600" dirty="0">
                <a:latin typeface="+mn-ea"/>
                <a:cs typeface="Arial"/>
              </a:rPr>
              <a:t>를 통해 다른 서비스와 연계</a:t>
            </a:r>
            <a:endParaRPr lang="en-US" altLang="ko-KR" sz="1600" dirty="0">
              <a:latin typeface="+mn-ea"/>
              <a:cs typeface="Arial"/>
            </a:endParaRPr>
          </a:p>
          <a:p>
            <a:pPr marL="360000" indent="-342900">
              <a:spcBef>
                <a:spcPts val="600"/>
              </a:spcBef>
              <a:buSzPct val="120000"/>
              <a:buBlip>
                <a:blip r:embed="rId4"/>
              </a:buBlip>
              <a:defRPr/>
            </a:pPr>
            <a:r>
              <a:rPr lang="en-US" altLang="ko-KR" sz="1600" dirty="0">
                <a:solidFill>
                  <a:srgbClr val="4472C4"/>
                </a:solidFill>
                <a:latin typeface="+mn-ea"/>
                <a:cs typeface="Arial"/>
              </a:rPr>
              <a:t>Autonomous</a:t>
            </a:r>
            <a:r>
              <a:rPr lang="en-US" altLang="ko-KR" sz="1600" dirty="0">
                <a:latin typeface="+mn-ea"/>
                <a:cs typeface="Arial"/>
              </a:rPr>
              <a:t/>
            </a:r>
            <a:br>
              <a:rPr lang="en-US" altLang="ko-KR" sz="1600" dirty="0">
                <a:latin typeface="+mn-ea"/>
                <a:cs typeface="Arial"/>
              </a:rPr>
            </a:br>
            <a:r>
              <a:rPr lang="ko-KR" altLang="en-US" sz="1600" dirty="0">
                <a:latin typeface="+mn-ea"/>
                <a:cs typeface="Arial"/>
              </a:rPr>
              <a:t>각자 자율적으로 개발</a:t>
            </a:r>
            <a:r>
              <a:rPr lang="en-US" altLang="ko-KR" sz="1600" dirty="0">
                <a:latin typeface="+mn-ea"/>
                <a:cs typeface="Arial"/>
              </a:rPr>
              <a:t>, </a:t>
            </a:r>
            <a:r>
              <a:rPr lang="ko-KR" altLang="en-US" sz="1600" dirty="0">
                <a:latin typeface="+mn-ea"/>
                <a:cs typeface="Arial"/>
              </a:rPr>
              <a:t>운영</a:t>
            </a:r>
            <a:r>
              <a:rPr lang="en-US" altLang="ko-KR" sz="1600" dirty="0">
                <a:latin typeface="+mn-ea"/>
                <a:cs typeface="Arial"/>
              </a:rPr>
              <a:t>. </a:t>
            </a:r>
            <a:r>
              <a:rPr lang="ko-KR" altLang="en-US" sz="1600" dirty="0">
                <a:latin typeface="+mn-ea"/>
                <a:cs typeface="Arial"/>
              </a:rPr>
              <a:t>즉</a:t>
            </a:r>
            <a:r>
              <a:rPr lang="en-US" altLang="ko-KR" sz="1600" dirty="0">
                <a:latin typeface="+mn-ea"/>
                <a:cs typeface="Arial"/>
              </a:rPr>
              <a:t>, </a:t>
            </a:r>
            <a:r>
              <a:rPr lang="ko-KR" altLang="en-US" sz="1600" dirty="0">
                <a:latin typeface="+mn-ea"/>
                <a:cs typeface="Arial"/>
              </a:rPr>
              <a:t>독립적인 팀이 각 서비스의 개발과 운영을 담당</a:t>
            </a:r>
            <a:endParaRPr lang="en-US" altLang="ko-KR" sz="1600" dirty="0">
              <a:latin typeface="+mn-ea"/>
              <a:cs typeface="Arial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xmlns="" id="{49E98933-652B-4334-AA0F-943C01897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383" y="2533561"/>
            <a:ext cx="3116580" cy="217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964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3626185" cy="333233"/>
          </a:xfrm>
        </p:spPr>
        <p:txBody>
          <a:bodyPr/>
          <a:lstStyle/>
          <a:p>
            <a:r>
              <a:rPr lang="en-US" altLang="ko-KR" dirty="0"/>
              <a:t>MicroService Architecture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985"/>
            <a:ext cx="8980272" cy="276999"/>
          </a:xfrm>
        </p:spPr>
        <p:txBody>
          <a:bodyPr/>
          <a:lstStyle/>
          <a:p>
            <a:r>
              <a:rPr lang="en-US" altLang="ko-KR" b="0" dirty="0">
                <a:latin typeface="+mj-ea"/>
                <a:ea typeface="+mj-ea"/>
              </a:rPr>
              <a:t>MSA </a:t>
            </a:r>
            <a:r>
              <a:rPr lang="ko-KR" altLang="en-US" b="0" dirty="0">
                <a:latin typeface="+mj-ea"/>
                <a:ea typeface="+mj-ea"/>
              </a:rPr>
              <a:t>특징</a:t>
            </a:r>
            <a:endParaRPr lang="en-US" altLang="ko-KR" sz="1800" b="0" dirty="0">
              <a:latin typeface="+mj-ea"/>
              <a:ea typeface="+mj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03</a:t>
            </a:r>
            <a:endParaRPr lang="ko-KR" altLang="en-US" dirty="0"/>
          </a:p>
        </p:txBody>
      </p: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xmlns="" id="{8F7089FD-9150-4A65-B218-17FCDCAA2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pPr lvl="0">
              <a:defRPr/>
            </a:pPr>
            <a:fld id="{2FF31CB8-EE0B-4A6A-8561-904A0AB35B79}" type="slidenum">
              <a:rPr lang="en-US" altLang="en-US"/>
              <a:pPr lvl="0">
                <a:defRPr/>
              </a:pPr>
              <a:t>55</a:t>
            </a:fld>
            <a:endParaRPr lang="en-US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C3F53FC-F1D9-4538-8799-72C0A6EE3A55}"/>
              </a:ext>
            </a:extLst>
          </p:cNvPr>
          <p:cNvSpPr txBox="1"/>
          <p:nvPr/>
        </p:nvSpPr>
        <p:spPr>
          <a:xfrm>
            <a:off x="344489" y="2066857"/>
            <a:ext cx="9222475" cy="440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>
              <a:lnSpc>
                <a:spcPct val="150000"/>
              </a:lnSpc>
              <a:spcBef>
                <a:spcPts val="600"/>
              </a:spcBef>
              <a:buSzPct val="120000"/>
              <a:buBlip>
                <a:blip r:embed="rId3"/>
              </a:buBlip>
              <a:defRPr/>
            </a:pPr>
            <a:r>
              <a:rPr lang="ko-KR" altLang="en-US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분리된 서비스들의 집합</a:t>
            </a:r>
            <a:r>
              <a:rPr lang="en-US" altLang="ko-KR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(Componentization Via Services)</a:t>
            </a:r>
          </a:p>
          <a:p>
            <a:pPr indent="-342900">
              <a:lnSpc>
                <a:spcPct val="150000"/>
              </a:lnSpc>
              <a:spcBef>
                <a:spcPts val="600"/>
              </a:spcBef>
              <a:buSzPct val="120000"/>
              <a:buBlip>
                <a:blip r:embed="rId3"/>
              </a:buBlip>
              <a:defRPr/>
            </a:pPr>
            <a:r>
              <a:rPr lang="ko-KR" altLang="en-US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비즈니스 능력에 따른 기능 분할</a:t>
            </a:r>
            <a:r>
              <a:rPr lang="en-US" altLang="ko-KR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(Organized Around Business Capability)</a:t>
            </a:r>
          </a:p>
          <a:p>
            <a:pPr indent="-342900">
              <a:lnSpc>
                <a:spcPct val="150000"/>
              </a:lnSpc>
              <a:spcBef>
                <a:spcPts val="600"/>
              </a:spcBef>
              <a:buSzPct val="120000"/>
              <a:buBlip>
                <a:blip r:embed="rId3"/>
              </a:buBlip>
              <a:defRPr/>
            </a:pPr>
            <a:r>
              <a:rPr lang="ko-KR" altLang="en-US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프로젝트가 아닌 개별 제품</a:t>
            </a:r>
            <a:r>
              <a:rPr lang="en-US" altLang="ko-KR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(Products Not Projects) </a:t>
            </a:r>
          </a:p>
          <a:p>
            <a:pPr indent="-342900">
              <a:lnSpc>
                <a:spcPct val="150000"/>
              </a:lnSpc>
              <a:spcBef>
                <a:spcPts val="600"/>
              </a:spcBef>
              <a:buSzPct val="120000"/>
              <a:buBlip>
                <a:blip r:embed="rId3"/>
              </a:buBlip>
              <a:defRPr/>
            </a:pPr>
            <a:r>
              <a:rPr lang="ko-KR" altLang="en-US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똑똑한 </a:t>
            </a:r>
            <a:r>
              <a:rPr lang="ko-KR" altLang="en-US" dirty="0" err="1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엔드포인트와</a:t>
            </a:r>
            <a:r>
              <a:rPr lang="ko-KR" altLang="en-US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 파이프 처리</a:t>
            </a:r>
            <a:r>
              <a:rPr lang="en-US" altLang="ko-KR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(Smart Endpoints And Dumb Pipes) </a:t>
            </a:r>
          </a:p>
          <a:p>
            <a:pPr indent="-342900">
              <a:lnSpc>
                <a:spcPct val="150000"/>
              </a:lnSpc>
              <a:spcBef>
                <a:spcPts val="600"/>
              </a:spcBef>
              <a:buSzPct val="120000"/>
              <a:buBlip>
                <a:blip r:embed="rId3"/>
              </a:buBlip>
              <a:defRPr/>
            </a:pPr>
            <a:r>
              <a:rPr lang="ko-KR" altLang="en-US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통제의 분권화</a:t>
            </a:r>
            <a:r>
              <a:rPr lang="en-US" altLang="ko-KR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(Decentralized Governance) </a:t>
            </a:r>
          </a:p>
          <a:p>
            <a:pPr indent="-342900">
              <a:lnSpc>
                <a:spcPct val="150000"/>
              </a:lnSpc>
              <a:spcBef>
                <a:spcPts val="600"/>
              </a:spcBef>
              <a:buSzPct val="120000"/>
              <a:buBlip>
                <a:blip r:embed="rId3"/>
              </a:buBlip>
              <a:defRPr/>
            </a:pPr>
            <a:r>
              <a:rPr lang="ko-KR" altLang="en-US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데이터 관리의 분권화</a:t>
            </a:r>
            <a:r>
              <a:rPr lang="en-US" altLang="ko-KR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(Decentralized Data Management)</a:t>
            </a:r>
          </a:p>
          <a:p>
            <a:pPr indent="-342900">
              <a:lnSpc>
                <a:spcPct val="150000"/>
              </a:lnSpc>
              <a:spcBef>
                <a:spcPts val="600"/>
              </a:spcBef>
              <a:buSzPct val="120000"/>
              <a:buBlip>
                <a:blip r:embed="rId3"/>
              </a:buBlip>
              <a:defRPr/>
            </a:pPr>
            <a:r>
              <a:rPr lang="ko-KR" altLang="en-US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자동화된 환경 구축</a:t>
            </a:r>
            <a:r>
              <a:rPr lang="en-US" altLang="ko-KR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(Infrastructure Automation) </a:t>
            </a:r>
          </a:p>
          <a:p>
            <a:pPr indent="-342900">
              <a:lnSpc>
                <a:spcPct val="150000"/>
              </a:lnSpc>
              <a:spcBef>
                <a:spcPts val="600"/>
              </a:spcBef>
              <a:buSzPct val="120000"/>
              <a:buBlip>
                <a:blip r:embed="rId3"/>
              </a:buBlip>
              <a:defRPr/>
            </a:pPr>
            <a:r>
              <a:rPr lang="ko-KR" altLang="en-US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장애에 대비한 설계</a:t>
            </a:r>
            <a:r>
              <a:rPr lang="en-US" altLang="ko-KR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(Design For Failure) </a:t>
            </a:r>
          </a:p>
          <a:p>
            <a:pPr indent="-342900">
              <a:lnSpc>
                <a:spcPct val="150000"/>
              </a:lnSpc>
              <a:spcBef>
                <a:spcPts val="600"/>
              </a:spcBef>
              <a:buSzPct val="120000"/>
              <a:buBlip>
                <a:blip r:embed="rId3"/>
              </a:buBlip>
              <a:defRPr/>
            </a:pPr>
            <a:r>
              <a:rPr lang="ko-KR" altLang="en-US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변화에 대응할 수 있는 디자인</a:t>
            </a:r>
            <a:r>
              <a:rPr lang="en-US" altLang="ko-KR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(Evolutionary Design)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xmlns="" id="{D213BEE1-F683-467F-A751-B5ABD3337CA4}"/>
              </a:ext>
            </a:extLst>
          </p:cNvPr>
          <p:cNvSpPr txBox="1"/>
          <p:nvPr/>
        </p:nvSpPr>
        <p:spPr>
          <a:xfrm>
            <a:off x="344489" y="1570724"/>
            <a:ext cx="9217022" cy="408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anchor="ctr">
            <a:noAutofit/>
          </a:bodyPr>
          <a:lstStyle>
            <a:defPPr>
              <a:defRPr lang="en-US"/>
            </a:defPPr>
            <a:lvl1pPr indent="0" algn="ctr" defTabSz="914400" latinLnBrk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돋움체 Medium"/>
                <a:ea typeface="KoPub돋움체 Medium"/>
              </a:defRPr>
            </a:lvl1pPr>
            <a:lvl2pPr marL="685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KoPub돋움체 Medium"/>
                <a:ea typeface="KoPub돋움체 Medium"/>
              </a:defRPr>
            </a:lvl2pPr>
            <a:lvl3pPr marL="1143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KoPub돋움체 Medium"/>
                <a:ea typeface="KoPub돋움체 Medium"/>
              </a:defRPr>
            </a:lvl3pPr>
            <a:lvl4pPr marL="1600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4pPr>
            <a:lvl5pPr marL="20574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>
              <a:defRPr/>
            </a:pPr>
            <a:r>
              <a:rPr lang="en-US" altLang="ko-KR" dirty="0">
                <a:effectLst/>
              </a:rPr>
              <a:t>MSA </a:t>
            </a:r>
            <a:r>
              <a:rPr lang="ko-KR" altLang="en-US" dirty="0">
                <a:effectLst/>
              </a:rPr>
              <a:t>특징</a:t>
            </a:r>
          </a:p>
        </p:txBody>
      </p:sp>
    </p:spTree>
    <p:extLst>
      <p:ext uri="{BB962C8B-B14F-4D97-AF65-F5344CB8AC3E}">
        <p14:creationId xmlns:p14="http://schemas.microsoft.com/office/powerpoint/2010/main" val="414721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:a16="http://schemas.microsoft.com/office/drawing/2014/main" xmlns="" id="{F2B2FBC9-9B00-4EF4-8511-DD7435162C85}"/>
              </a:ext>
            </a:extLst>
          </p:cNvPr>
          <p:cNvSpPr/>
          <p:nvPr/>
        </p:nvSpPr>
        <p:spPr>
          <a:xfrm>
            <a:off x="571251" y="5346078"/>
            <a:ext cx="8621634" cy="111032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09F47D4-FC0D-4C9F-8281-70FC655D31D2}"/>
              </a:ext>
            </a:extLst>
          </p:cNvPr>
          <p:cNvSpPr/>
          <p:nvPr/>
        </p:nvSpPr>
        <p:spPr>
          <a:xfrm>
            <a:off x="571251" y="4086917"/>
            <a:ext cx="8621634" cy="111032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3626185" cy="333233"/>
          </a:xfrm>
        </p:spPr>
        <p:txBody>
          <a:bodyPr/>
          <a:lstStyle/>
          <a:p>
            <a:r>
              <a:rPr lang="en-US" altLang="ko-KR" dirty="0"/>
              <a:t>MicroService Architecture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632"/>
            <a:ext cx="8980272" cy="277705"/>
          </a:xfrm>
        </p:spPr>
        <p:txBody>
          <a:bodyPr/>
          <a:lstStyle/>
          <a:p>
            <a:r>
              <a:rPr lang="en-US" altLang="ko-KR" b="0" dirty="0">
                <a:latin typeface="+mj-ea"/>
                <a:ea typeface="+mj-ea"/>
              </a:rPr>
              <a:t>MicroService Architecture</a:t>
            </a:r>
            <a:r>
              <a:rPr lang="ko-KR" altLang="en-US" b="0" dirty="0">
                <a:latin typeface="+mj-ea"/>
                <a:ea typeface="+mj-ea"/>
              </a:rPr>
              <a:t> 예시</a:t>
            </a:r>
            <a:endParaRPr lang="en-US" altLang="ko-KR" b="0" dirty="0">
              <a:latin typeface="+mj-ea"/>
              <a:ea typeface="+mj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03</a:t>
            </a:r>
            <a:endParaRPr lang="ko-KR" altLang="en-US" dirty="0"/>
          </a:p>
        </p:txBody>
      </p:sp>
      <p:sp>
        <p:nvSpPr>
          <p:cNvPr id="71" name="슬라이드 번호 개체 틀 5">
            <a:extLst>
              <a:ext uri="{FF2B5EF4-FFF2-40B4-BE49-F238E27FC236}">
                <a16:creationId xmlns:a16="http://schemas.microsoft.com/office/drawing/2014/main" xmlns="" id="{4DD3AF02-542D-4C93-BDAF-8121BC36C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pPr lvl="0">
              <a:defRPr/>
            </a:pPr>
            <a:fld id="{2FF31CB8-EE0B-4A6A-8561-904A0AB35B79}" type="slidenum">
              <a:rPr lang="en-US" altLang="en-US"/>
              <a:pPr lvl="0">
                <a:defRPr/>
              </a:pPr>
              <a:t>56</a:t>
            </a:fld>
            <a:endParaRPr lang="en-US" altLang="en-US" dirty="0"/>
          </a:p>
        </p:txBody>
      </p:sp>
      <p:sp>
        <p:nvSpPr>
          <p:cNvPr id="47" name="텍스트 개체 틀 7">
            <a:extLst>
              <a:ext uri="{FF2B5EF4-FFF2-40B4-BE49-F238E27FC236}">
                <a16:creationId xmlns:a16="http://schemas.microsoft.com/office/drawing/2014/main" xmlns="" id="{CE49BE8E-5289-4E75-8B25-77C3E014E527}"/>
              </a:ext>
            </a:extLst>
          </p:cNvPr>
          <p:cNvSpPr txBox="1"/>
          <p:nvPr/>
        </p:nvSpPr>
        <p:spPr>
          <a:xfrm>
            <a:off x="344489" y="1570724"/>
            <a:ext cx="9217022" cy="408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anchor="ctr">
            <a:noAutofit/>
          </a:bodyPr>
          <a:lstStyle>
            <a:defPPr>
              <a:defRPr lang="en-US"/>
            </a:defPPr>
            <a:lvl1pPr indent="0" algn="ctr" defTabSz="914400" latinLnBrk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돋움체 Medium"/>
                <a:ea typeface="KoPub돋움체 Medium"/>
              </a:defRPr>
            </a:lvl1pPr>
            <a:lvl2pPr marL="685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KoPub돋움체 Medium"/>
                <a:ea typeface="KoPub돋움체 Medium"/>
              </a:defRPr>
            </a:lvl2pPr>
            <a:lvl3pPr marL="1143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KoPub돋움체 Medium"/>
                <a:ea typeface="KoPub돋움체 Medium"/>
              </a:defRPr>
            </a:lvl3pPr>
            <a:lvl4pPr marL="1600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4pPr>
            <a:lvl5pPr marL="20574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>
              <a:defRPr/>
            </a:pPr>
            <a:r>
              <a:rPr lang="en-US" altLang="ko-KR" dirty="0">
                <a:effectLst/>
              </a:rPr>
              <a:t>MicroService Architecture</a:t>
            </a:r>
            <a:r>
              <a:rPr lang="ko-KR" altLang="en-US" dirty="0">
                <a:effectLst/>
              </a:rPr>
              <a:t> 예시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xmlns="" id="{2B3B3B2E-6023-4739-B6C6-6F588F840103}"/>
              </a:ext>
            </a:extLst>
          </p:cNvPr>
          <p:cNvSpPr/>
          <p:nvPr/>
        </p:nvSpPr>
        <p:spPr>
          <a:xfrm>
            <a:off x="1060340" y="4412152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사용자 관리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xmlns="" id="{1B1B7709-8454-4642-BC86-C875E21FE3D0}"/>
              </a:ext>
            </a:extLst>
          </p:cNvPr>
          <p:cNvSpPr/>
          <p:nvPr/>
        </p:nvSpPr>
        <p:spPr>
          <a:xfrm>
            <a:off x="2630217" y="4412152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상품 관리</a:t>
            </a:r>
          </a:p>
        </p:txBody>
      </p:sp>
      <p:sp>
        <p:nvSpPr>
          <p:cNvPr id="76" name="원통형 75">
            <a:extLst>
              <a:ext uri="{FF2B5EF4-FFF2-40B4-BE49-F238E27FC236}">
                <a16:creationId xmlns:a16="http://schemas.microsoft.com/office/drawing/2014/main" xmlns="" id="{FB5CAFB3-C934-4E5A-9C00-CB91FF1B4FB8}"/>
              </a:ext>
            </a:extLst>
          </p:cNvPr>
          <p:cNvSpPr/>
          <p:nvPr/>
        </p:nvSpPr>
        <p:spPr>
          <a:xfrm>
            <a:off x="1146213" y="5625427"/>
            <a:ext cx="1280279" cy="578841"/>
          </a:xfrm>
          <a:prstGeom prst="can">
            <a:avLst>
              <a:gd name="adj" fmla="val 25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사용자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정보</a:t>
            </a:r>
          </a:p>
        </p:txBody>
      </p:sp>
      <p:sp>
        <p:nvSpPr>
          <p:cNvPr id="77" name="원통형 76">
            <a:extLst>
              <a:ext uri="{FF2B5EF4-FFF2-40B4-BE49-F238E27FC236}">
                <a16:creationId xmlns:a16="http://schemas.microsoft.com/office/drawing/2014/main" xmlns="" id="{4AA0089F-018D-471C-BFCB-333D6AFA3842}"/>
              </a:ext>
            </a:extLst>
          </p:cNvPr>
          <p:cNvSpPr/>
          <p:nvPr/>
        </p:nvSpPr>
        <p:spPr>
          <a:xfrm>
            <a:off x="2716090" y="5625426"/>
            <a:ext cx="1280279" cy="578841"/>
          </a:xfrm>
          <a:prstGeom prst="can">
            <a:avLst>
              <a:gd name="adj" fmla="val 25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상품 정보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xmlns="" id="{3FB3AACE-A80A-4680-80AC-4263956F9ADE}"/>
              </a:ext>
            </a:extLst>
          </p:cNvPr>
          <p:cNvSpPr/>
          <p:nvPr/>
        </p:nvSpPr>
        <p:spPr>
          <a:xfrm>
            <a:off x="344489" y="2160000"/>
            <a:ext cx="9224667" cy="6617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indent="-342900">
              <a:spcBef>
                <a:spcPts val="600"/>
              </a:spcBef>
              <a:buSzPct val="120000"/>
              <a:buBlip>
                <a:blip r:embed="rId3"/>
              </a:buBlip>
            </a:pPr>
            <a:r>
              <a:rPr lang="ko-KR" altLang="en-US" sz="1600" dirty="0">
                <a:latin typeface="+mn-ea"/>
              </a:rPr>
              <a:t>하나의 기능을 구현 하는데 여러 개의 서비스를 조합하여 기능을 제공</a:t>
            </a:r>
            <a:endParaRPr lang="en-US" altLang="ko-KR" sz="1600" dirty="0">
              <a:latin typeface="+mn-ea"/>
            </a:endParaRPr>
          </a:p>
          <a:p>
            <a:pPr>
              <a:spcBef>
                <a:spcPts val="600"/>
              </a:spcBef>
              <a:buSzPct val="120000"/>
            </a:pPr>
            <a:r>
              <a:rPr lang="ko-KR" altLang="en-US" sz="1600" dirty="0">
                <a:latin typeface="+mn-ea"/>
              </a:rPr>
              <a:t>     예</a:t>
            </a:r>
            <a:r>
              <a:rPr lang="en-US" altLang="ko-KR" sz="1600" dirty="0">
                <a:latin typeface="+mn-ea"/>
              </a:rPr>
              <a:t>) </a:t>
            </a:r>
            <a:r>
              <a:rPr lang="ko-KR" altLang="en-US" sz="1600" dirty="0">
                <a:latin typeface="+mn-ea"/>
              </a:rPr>
              <a:t>주문 하기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사용자 정보 조회 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상품 정보 조회 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신규 주문 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xmlns="" id="{708B0608-9E3D-405D-B863-22A03E51CFF6}"/>
              </a:ext>
            </a:extLst>
          </p:cNvPr>
          <p:cNvSpPr/>
          <p:nvPr/>
        </p:nvSpPr>
        <p:spPr>
          <a:xfrm>
            <a:off x="4207562" y="4407890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주문 관리</a:t>
            </a:r>
          </a:p>
        </p:txBody>
      </p:sp>
      <p:sp>
        <p:nvSpPr>
          <p:cNvPr id="84" name="원통형 83">
            <a:extLst>
              <a:ext uri="{FF2B5EF4-FFF2-40B4-BE49-F238E27FC236}">
                <a16:creationId xmlns:a16="http://schemas.microsoft.com/office/drawing/2014/main" xmlns="" id="{CF7D0F82-B2B8-4C88-AA21-4D86C86D9556}"/>
              </a:ext>
            </a:extLst>
          </p:cNvPr>
          <p:cNvSpPr/>
          <p:nvPr/>
        </p:nvSpPr>
        <p:spPr>
          <a:xfrm>
            <a:off x="4293435" y="5625426"/>
            <a:ext cx="1280279" cy="578841"/>
          </a:xfrm>
          <a:prstGeom prst="can">
            <a:avLst>
              <a:gd name="adj" fmla="val 25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주문 정보</a:t>
            </a:r>
          </a:p>
        </p:txBody>
      </p:sp>
      <p:cxnSp>
        <p:nvCxnSpPr>
          <p:cNvPr id="87" name="직선 화살표 연결선 89">
            <a:extLst>
              <a:ext uri="{FF2B5EF4-FFF2-40B4-BE49-F238E27FC236}">
                <a16:creationId xmlns:a16="http://schemas.microsoft.com/office/drawing/2014/main" xmlns="" id="{62E82F1B-3E2F-4AFB-8A96-0B17B8179657}"/>
              </a:ext>
            </a:extLst>
          </p:cNvPr>
          <p:cNvCxnSpPr>
            <a:cxnSpLocks/>
            <a:stCxn id="76" idx="1"/>
            <a:endCxn id="74" idx="2"/>
          </p:cNvCxnSpPr>
          <p:nvPr/>
        </p:nvCxnSpPr>
        <p:spPr>
          <a:xfrm flipH="1" flipV="1">
            <a:off x="1780340" y="4952152"/>
            <a:ext cx="6013" cy="673275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89">
            <a:extLst>
              <a:ext uri="{FF2B5EF4-FFF2-40B4-BE49-F238E27FC236}">
                <a16:creationId xmlns:a16="http://schemas.microsoft.com/office/drawing/2014/main" xmlns="" id="{A814E63A-BB1A-4FE6-8F12-D7A2466552CF}"/>
              </a:ext>
            </a:extLst>
          </p:cNvPr>
          <p:cNvCxnSpPr>
            <a:cxnSpLocks/>
            <a:stCxn id="77" idx="1"/>
            <a:endCxn id="75" idx="2"/>
          </p:cNvCxnSpPr>
          <p:nvPr/>
        </p:nvCxnSpPr>
        <p:spPr>
          <a:xfrm flipH="1" flipV="1">
            <a:off x="3350217" y="4952152"/>
            <a:ext cx="6013" cy="673274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89">
            <a:extLst>
              <a:ext uri="{FF2B5EF4-FFF2-40B4-BE49-F238E27FC236}">
                <a16:creationId xmlns:a16="http://schemas.microsoft.com/office/drawing/2014/main" xmlns="" id="{05AA954F-20F0-47F5-9492-0A23425F5467}"/>
              </a:ext>
            </a:extLst>
          </p:cNvPr>
          <p:cNvCxnSpPr>
            <a:cxnSpLocks/>
            <a:stCxn id="84" idx="1"/>
            <a:endCxn id="83" idx="2"/>
          </p:cNvCxnSpPr>
          <p:nvPr/>
        </p:nvCxnSpPr>
        <p:spPr>
          <a:xfrm flipH="1" flipV="1">
            <a:off x="4927562" y="4947890"/>
            <a:ext cx="6013" cy="67753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xmlns="" id="{2C515CB7-20D4-4A2F-B13B-946F09F8D8FA}"/>
              </a:ext>
            </a:extLst>
          </p:cNvPr>
          <p:cNvSpPr/>
          <p:nvPr/>
        </p:nvSpPr>
        <p:spPr>
          <a:xfrm>
            <a:off x="2631981" y="3035398"/>
            <a:ext cx="1440000" cy="54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쇼핑몰 웹</a:t>
            </a: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xmlns="" id="{F4A8443F-CD0E-4016-8CA9-CB03765F61AB}"/>
              </a:ext>
            </a:extLst>
          </p:cNvPr>
          <p:cNvSpPr/>
          <p:nvPr/>
        </p:nvSpPr>
        <p:spPr>
          <a:xfrm>
            <a:off x="1066352" y="4412152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사용자 관리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xmlns="" id="{CBD5E2DF-7CB1-43B3-91FA-2708CA0F54F5}"/>
              </a:ext>
            </a:extLst>
          </p:cNvPr>
          <p:cNvSpPr/>
          <p:nvPr/>
        </p:nvSpPr>
        <p:spPr>
          <a:xfrm>
            <a:off x="2636229" y="4412152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상품 관리</a:t>
            </a:r>
          </a:p>
        </p:txBody>
      </p:sp>
      <p:sp>
        <p:nvSpPr>
          <p:cNvPr id="105" name="원통형 104">
            <a:extLst>
              <a:ext uri="{FF2B5EF4-FFF2-40B4-BE49-F238E27FC236}">
                <a16:creationId xmlns:a16="http://schemas.microsoft.com/office/drawing/2014/main" xmlns="" id="{32C14EEB-91DF-435B-8784-CAA9FF9E1294}"/>
              </a:ext>
            </a:extLst>
          </p:cNvPr>
          <p:cNvSpPr/>
          <p:nvPr/>
        </p:nvSpPr>
        <p:spPr>
          <a:xfrm>
            <a:off x="1152225" y="5625427"/>
            <a:ext cx="1280279" cy="578841"/>
          </a:xfrm>
          <a:prstGeom prst="can">
            <a:avLst>
              <a:gd name="adj" fmla="val 25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사용자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정보</a:t>
            </a:r>
          </a:p>
        </p:txBody>
      </p:sp>
      <p:sp>
        <p:nvSpPr>
          <p:cNvPr id="106" name="원통형 105">
            <a:extLst>
              <a:ext uri="{FF2B5EF4-FFF2-40B4-BE49-F238E27FC236}">
                <a16:creationId xmlns:a16="http://schemas.microsoft.com/office/drawing/2014/main" xmlns="" id="{1C2F156B-D35F-4CA6-AD1E-A1F4BC6E2654}"/>
              </a:ext>
            </a:extLst>
          </p:cNvPr>
          <p:cNvSpPr/>
          <p:nvPr/>
        </p:nvSpPr>
        <p:spPr>
          <a:xfrm>
            <a:off x="2722102" y="5625426"/>
            <a:ext cx="1280279" cy="578841"/>
          </a:xfrm>
          <a:prstGeom prst="can">
            <a:avLst>
              <a:gd name="adj" fmla="val 25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상품 정보</a:t>
            </a: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xmlns="" id="{D18045D9-0ED5-4D36-91CA-A707280316DF}"/>
              </a:ext>
            </a:extLst>
          </p:cNvPr>
          <p:cNvSpPr/>
          <p:nvPr/>
        </p:nvSpPr>
        <p:spPr>
          <a:xfrm>
            <a:off x="4213574" y="4407890"/>
            <a:ext cx="1440000" cy="5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주문 관리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xmlns="" id="{067D7479-F089-404F-8752-46CC89F15AC9}"/>
              </a:ext>
            </a:extLst>
          </p:cNvPr>
          <p:cNvSpPr/>
          <p:nvPr/>
        </p:nvSpPr>
        <p:spPr>
          <a:xfrm>
            <a:off x="6161793" y="4194591"/>
            <a:ext cx="2914715" cy="892552"/>
          </a:xfrm>
          <a:prstGeom prst="rect">
            <a:avLst/>
          </a:prstGeom>
          <a:solidFill>
            <a:schemeClr val="bg1">
              <a:alpha val="99000"/>
            </a:schemeClr>
          </a:solidFill>
        </p:spPr>
        <p:txBody>
          <a:bodyPr wrap="square" anchor="ctr">
            <a:spAutoFit/>
          </a:bodyPr>
          <a:lstStyle/>
          <a:p>
            <a:pPr algn="r">
              <a:spcBef>
                <a:spcPts val="1200"/>
              </a:spcBef>
              <a:buSzPct val="120000"/>
            </a:pPr>
            <a:r>
              <a:rPr lang="en-US" altLang="ko-KR" sz="1400" dirty="0">
                <a:latin typeface="+mn-ea"/>
              </a:rPr>
              <a:t>Service</a:t>
            </a:r>
          </a:p>
          <a:p>
            <a:pPr algn="r">
              <a:spcBef>
                <a:spcPts val="1200"/>
              </a:spcBef>
              <a:buSzPct val="120000"/>
            </a:pPr>
            <a:r>
              <a:rPr lang="ko-KR" altLang="en-US" sz="1400" dirty="0">
                <a:latin typeface="+mn-ea"/>
              </a:rPr>
              <a:t>업무상의 기능 또는 역할을 하나의 기능 묶음으로 개발된 컴포넌트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09" name="원통형 108">
            <a:extLst>
              <a:ext uri="{FF2B5EF4-FFF2-40B4-BE49-F238E27FC236}">
                <a16:creationId xmlns:a16="http://schemas.microsoft.com/office/drawing/2014/main" xmlns="" id="{BB8F4412-9E60-404F-AA8C-84120B6496DD}"/>
              </a:ext>
            </a:extLst>
          </p:cNvPr>
          <p:cNvSpPr/>
          <p:nvPr/>
        </p:nvSpPr>
        <p:spPr>
          <a:xfrm>
            <a:off x="4299447" y="5625426"/>
            <a:ext cx="1280279" cy="578841"/>
          </a:xfrm>
          <a:prstGeom prst="can">
            <a:avLst>
              <a:gd name="adj" fmla="val 25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주문 정보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xmlns="" id="{04779E12-A816-4C77-95C1-7987E1006312}"/>
              </a:ext>
            </a:extLst>
          </p:cNvPr>
          <p:cNvSpPr/>
          <p:nvPr/>
        </p:nvSpPr>
        <p:spPr>
          <a:xfrm>
            <a:off x="6161793" y="5527354"/>
            <a:ext cx="2914715" cy="677108"/>
          </a:xfrm>
          <a:prstGeom prst="rect">
            <a:avLst/>
          </a:prstGeom>
          <a:solidFill>
            <a:schemeClr val="bg1">
              <a:alpha val="99000"/>
            </a:schemeClr>
          </a:solidFill>
        </p:spPr>
        <p:txBody>
          <a:bodyPr wrap="square" anchor="ctr">
            <a:spAutoFit/>
          </a:bodyPr>
          <a:lstStyle/>
          <a:p>
            <a:pPr algn="r">
              <a:spcBef>
                <a:spcPts val="1200"/>
              </a:spcBef>
              <a:buSzPct val="120000"/>
            </a:pPr>
            <a:r>
              <a:rPr lang="en-US" altLang="ko-KR" sz="1400" dirty="0">
                <a:latin typeface="+mn-ea"/>
              </a:rPr>
              <a:t>Database</a:t>
            </a:r>
          </a:p>
          <a:p>
            <a:pPr algn="r">
              <a:spcBef>
                <a:spcPts val="1200"/>
              </a:spcBef>
              <a:buSzPct val="120000"/>
            </a:pPr>
            <a:r>
              <a:rPr lang="ko-KR" altLang="en-US" sz="1400" dirty="0">
                <a:latin typeface="+mn-ea"/>
              </a:rPr>
              <a:t>각 서비스에서 사용하는 데이터베이스</a:t>
            </a:r>
            <a:endParaRPr lang="en-US" altLang="ko-KR" sz="1400" dirty="0">
              <a:latin typeface="+mn-ea"/>
            </a:endParaRPr>
          </a:p>
        </p:txBody>
      </p:sp>
      <p:cxnSp>
        <p:nvCxnSpPr>
          <p:cNvPr id="116" name="직선 화살표 연결선 89">
            <a:extLst>
              <a:ext uri="{FF2B5EF4-FFF2-40B4-BE49-F238E27FC236}">
                <a16:creationId xmlns:a16="http://schemas.microsoft.com/office/drawing/2014/main" xmlns="" id="{8502FCEF-6CCE-4ED7-9B9D-6D60C813888F}"/>
              </a:ext>
            </a:extLst>
          </p:cNvPr>
          <p:cNvCxnSpPr>
            <a:cxnSpLocks/>
            <a:stCxn id="107" idx="0"/>
            <a:endCxn id="102" idx="3"/>
          </p:cNvCxnSpPr>
          <p:nvPr/>
        </p:nvCxnSpPr>
        <p:spPr>
          <a:xfrm rot="16200000" flipV="1">
            <a:off x="3951532" y="3425847"/>
            <a:ext cx="1102492" cy="861593"/>
          </a:xfrm>
          <a:prstGeom prst="bentConnector2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89">
            <a:extLst>
              <a:ext uri="{FF2B5EF4-FFF2-40B4-BE49-F238E27FC236}">
                <a16:creationId xmlns:a16="http://schemas.microsoft.com/office/drawing/2014/main" xmlns="" id="{8521CBD5-D4E1-4C6D-B7BD-FD7A86A3BF60}"/>
              </a:ext>
            </a:extLst>
          </p:cNvPr>
          <p:cNvCxnSpPr>
            <a:cxnSpLocks/>
            <a:stCxn id="104" idx="0"/>
            <a:endCxn id="102" idx="2"/>
          </p:cNvCxnSpPr>
          <p:nvPr/>
        </p:nvCxnSpPr>
        <p:spPr>
          <a:xfrm flipH="1" flipV="1">
            <a:off x="3351981" y="3575398"/>
            <a:ext cx="4248" cy="836754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89">
            <a:extLst>
              <a:ext uri="{FF2B5EF4-FFF2-40B4-BE49-F238E27FC236}">
                <a16:creationId xmlns:a16="http://schemas.microsoft.com/office/drawing/2014/main" xmlns="" id="{D6F8DD72-3DCD-4F24-AFBE-D3E056996767}"/>
              </a:ext>
            </a:extLst>
          </p:cNvPr>
          <p:cNvCxnSpPr>
            <a:cxnSpLocks/>
            <a:stCxn id="103" idx="0"/>
            <a:endCxn id="102" idx="1"/>
          </p:cNvCxnSpPr>
          <p:nvPr/>
        </p:nvCxnSpPr>
        <p:spPr>
          <a:xfrm rot="5400000" flipH="1" flipV="1">
            <a:off x="1655789" y="3435961"/>
            <a:ext cx="1106754" cy="845629"/>
          </a:xfrm>
          <a:prstGeom prst="bentConnector2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직사각형 226">
            <a:extLst>
              <a:ext uri="{FF2B5EF4-FFF2-40B4-BE49-F238E27FC236}">
                <a16:creationId xmlns:a16="http://schemas.microsoft.com/office/drawing/2014/main" xmlns="" id="{B023292D-9A8D-4445-9AA0-B7AE0D6AF3C6}"/>
              </a:ext>
            </a:extLst>
          </p:cNvPr>
          <p:cNvSpPr/>
          <p:nvPr/>
        </p:nvSpPr>
        <p:spPr>
          <a:xfrm>
            <a:off x="4927562" y="3749772"/>
            <a:ext cx="1016438" cy="307777"/>
          </a:xfrm>
          <a:prstGeom prst="rect">
            <a:avLst/>
          </a:prstGeom>
          <a:noFill/>
          <a:ln w="25400">
            <a:noFill/>
            <a:prstDash val="sysDash"/>
          </a:ln>
        </p:spPr>
        <p:txBody>
          <a:bodyPr wrap="square" anchor="ctr">
            <a:spAutoFit/>
          </a:bodyPr>
          <a:lstStyle/>
          <a:p>
            <a:pPr algn="ctr">
              <a:spcBef>
                <a:spcPts val="1200"/>
              </a:spcBef>
              <a:buSzPct val="120000"/>
            </a:pPr>
            <a:r>
              <a:rPr lang="en-US" altLang="ko-KR" sz="1400" dirty="0">
                <a:latin typeface="+mn-ea"/>
              </a:rPr>
              <a:t>REST  API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xmlns="" id="{4464450F-53A4-4FF9-83E8-6568D3736E24}"/>
              </a:ext>
            </a:extLst>
          </p:cNvPr>
          <p:cNvSpPr/>
          <p:nvPr/>
        </p:nvSpPr>
        <p:spPr>
          <a:xfrm>
            <a:off x="1715070" y="3749772"/>
            <a:ext cx="1016438" cy="307777"/>
          </a:xfrm>
          <a:prstGeom prst="rect">
            <a:avLst/>
          </a:prstGeom>
          <a:noFill/>
          <a:ln w="25400">
            <a:noFill/>
            <a:prstDash val="sysDash"/>
          </a:ln>
        </p:spPr>
        <p:txBody>
          <a:bodyPr wrap="square" anchor="ctr">
            <a:spAutoFit/>
          </a:bodyPr>
          <a:lstStyle/>
          <a:p>
            <a:pPr algn="ctr">
              <a:spcBef>
                <a:spcPts val="1200"/>
              </a:spcBef>
              <a:buSzPct val="120000"/>
            </a:pPr>
            <a:r>
              <a:rPr lang="en-US" altLang="ko-KR" sz="1400" dirty="0">
                <a:latin typeface="+mn-ea"/>
              </a:rPr>
              <a:t>REST API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xmlns="" id="{E3D6BA72-0E8F-44CA-A897-6AD92CCE19DA}"/>
              </a:ext>
            </a:extLst>
          </p:cNvPr>
          <p:cNvSpPr/>
          <p:nvPr/>
        </p:nvSpPr>
        <p:spPr>
          <a:xfrm>
            <a:off x="3276997" y="3749772"/>
            <a:ext cx="1016438" cy="307777"/>
          </a:xfrm>
          <a:prstGeom prst="rect">
            <a:avLst/>
          </a:prstGeom>
          <a:noFill/>
          <a:ln w="25400">
            <a:noFill/>
            <a:prstDash val="sysDash"/>
          </a:ln>
        </p:spPr>
        <p:txBody>
          <a:bodyPr wrap="square" anchor="ctr">
            <a:spAutoFit/>
          </a:bodyPr>
          <a:lstStyle/>
          <a:p>
            <a:pPr algn="ctr">
              <a:spcBef>
                <a:spcPts val="1200"/>
              </a:spcBef>
              <a:buSzPct val="120000"/>
            </a:pPr>
            <a:r>
              <a:rPr lang="en-US" altLang="ko-KR" sz="1400" dirty="0">
                <a:latin typeface="+mn-ea"/>
              </a:rPr>
              <a:t>REST API</a:t>
            </a:r>
          </a:p>
        </p:txBody>
      </p:sp>
      <p:sp>
        <p:nvSpPr>
          <p:cNvPr id="63" name="모서리가 둥근 직사각형 32">
            <a:extLst>
              <a:ext uri="{FF2B5EF4-FFF2-40B4-BE49-F238E27FC236}">
                <a16:creationId xmlns:a16="http://schemas.microsoft.com/office/drawing/2014/main" xmlns="" id="{91BF0D71-D8F1-4D2D-A8FB-8DE21FB7F84E}"/>
              </a:ext>
            </a:extLst>
          </p:cNvPr>
          <p:cNvSpPr/>
          <p:nvPr/>
        </p:nvSpPr>
        <p:spPr>
          <a:xfrm>
            <a:off x="6065240" y="3139226"/>
            <a:ext cx="3127645" cy="813064"/>
          </a:xfrm>
          <a:prstGeom prst="roundRect">
            <a:avLst>
              <a:gd name="adj" fmla="val 12632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447675" indent="-361950">
              <a:spcBef>
                <a:spcPts val="600"/>
              </a:spcBef>
              <a:buSzPct val="120000"/>
              <a:buBlip>
                <a:blip r:embed="rId4"/>
              </a:buBlip>
            </a:pPr>
            <a:r>
              <a:rPr lang="en-US" altLang="ko-KR" sz="1400" dirty="0">
                <a:solidFill>
                  <a:srgbClr val="24292E"/>
                </a:solidFill>
                <a:latin typeface="+mn-ea"/>
                <a:cs typeface="Arial"/>
              </a:rPr>
              <a:t>REST API </a:t>
            </a:r>
            <a:r>
              <a:rPr lang="ko-KR" altLang="en-US" sz="1400" dirty="0">
                <a:solidFill>
                  <a:srgbClr val="24292E"/>
                </a:solidFill>
                <a:latin typeface="+mn-ea"/>
                <a:cs typeface="Arial"/>
              </a:rPr>
              <a:t>등을 통하여 서비스들의 기능을 호출</a:t>
            </a:r>
          </a:p>
        </p:txBody>
      </p:sp>
    </p:spTree>
    <p:extLst>
      <p:ext uri="{BB962C8B-B14F-4D97-AF65-F5344CB8AC3E}">
        <p14:creationId xmlns:p14="http://schemas.microsoft.com/office/powerpoint/2010/main" val="186283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3626185" cy="333233"/>
          </a:xfrm>
        </p:spPr>
        <p:txBody>
          <a:bodyPr/>
          <a:lstStyle/>
          <a:p>
            <a:r>
              <a:rPr lang="en-US" altLang="ko-KR" dirty="0"/>
              <a:t>MicroService Architecture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632"/>
            <a:ext cx="8980272" cy="277705"/>
          </a:xfrm>
        </p:spPr>
        <p:txBody>
          <a:bodyPr/>
          <a:lstStyle/>
          <a:p>
            <a:r>
              <a:rPr lang="en-US" altLang="ko-KR" b="0" dirty="0">
                <a:latin typeface="+mj-ea"/>
                <a:ea typeface="+mj-ea"/>
              </a:rPr>
              <a:t>Monolithic VS MicroService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03</a:t>
            </a:r>
            <a:endParaRPr lang="ko-KR" altLang="en-US" dirty="0"/>
          </a:p>
        </p:txBody>
      </p:sp>
      <p:sp>
        <p:nvSpPr>
          <p:cNvPr id="71" name="슬라이드 번호 개체 틀 5">
            <a:extLst>
              <a:ext uri="{FF2B5EF4-FFF2-40B4-BE49-F238E27FC236}">
                <a16:creationId xmlns:a16="http://schemas.microsoft.com/office/drawing/2014/main" xmlns="" id="{4DD3AF02-542D-4C93-BDAF-8121BC36C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pPr lvl="0">
              <a:defRPr/>
            </a:pPr>
            <a:fld id="{2FF31CB8-EE0B-4A6A-8561-904A0AB35B79}" type="slidenum">
              <a:rPr lang="en-US" altLang="en-US"/>
              <a:pPr lvl="0">
                <a:defRPr/>
              </a:pPr>
              <a:t>57</a:t>
            </a:fld>
            <a:endParaRPr lang="en-US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7BC53C01-9D68-45A8-A412-85150019CF79}"/>
              </a:ext>
            </a:extLst>
          </p:cNvPr>
          <p:cNvSpPr txBox="1"/>
          <p:nvPr/>
        </p:nvSpPr>
        <p:spPr>
          <a:xfrm>
            <a:off x="4681321" y="1509169"/>
            <a:ext cx="543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vs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EA084696-CC13-41F6-B980-08289A01C11C}"/>
              </a:ext>
            </a:extLst>
          </p:cNvPr>
          <p:cNvSpPr txBox="1">
            <a:spLocks noChangeAspect="1"/>
          </p:cNvSpPr>
          <p:nvPr/>
        </p:nvSpPr>
        <p:spPr>
          <a:xfrm>
            <a:off x="344488" y="1570724"/>
            <a:ext cx="4287346" cy="4086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noAutofit/>
          </a:bodyPr>
          <a:lstStyle/>
          <a:p>
            <a:pPr algn="ctr"/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Monolithic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3E24410-3738-462C-B763-0EEC28BE2B65}"/>
              </a:ext>
            </a:extLst>
          </p:cNvPr>
          <p:cNvSpPr txBox="1">
            <a:spLocks noChangeAspect="1"/>
          </p:cNvSpPr>
          <p:nvPr/>
        </p:nvSpPr>
        <p:spPr>
          <a:xfrm>
            <a:off x="5274164" y="1570724"/>
            <a:ext cx="4283370" cy="4086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noAutofit/>
          </a:bodyPr>
          <a:lstStyle/>
          <a:p>
            <a:pPr algn="ctr"/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MicroService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D5486A25-4AB9-404A-941B-9A7A278F4F37}"/>
              </a:ext>
            </a:extLst>
          </p:cNvPr>
          <p:cNvSpPr/>
          <p:nvPr/>
        </p:nvSpPr>
        <p:spPr>
          <a:xfrm>
            <a:off x="6634303" y="2442344"/>
            <a:ext cx="1440000" cy="504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UI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육각형 40">
            <a:extLst>
              <a:ext uri="{FF2B5EF4-FFF2-40B4-BE49-F238E27FC236}">
                <a16:creationId xmlns:a16="http://schemas.microsoft.com/office/drawing/2014/main" xmlns="" id="{E26449F6-9AC8-41CA-B1BF-3E31F213243D}"/>
              </a:ext>
            </a:extLst>
          </p:cNvPr>
          <p:cNvSpPr/>
          <p:nvPr/>
        </p:nvSpPr>
        <p:spPr>
          <a:xfrm>
            <a:off x="6670488" y="3305575"/>
            <a:ext cx="1440000" cy="504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  <a:latin typeface="+mn-ea"/>
              </a:rPr>
              <a:t>API</a:t>
            </a:r>
          </a:p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  <a:latin typeface="+mn-ea"/>
              </a:rPr>
              <a:t>Gateway</a:t>
            </a:r>
            <a:endParaRPr lang="ko-KR" altLang="en-US" sz="14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2" name="직선 화살표 연결선 89">
            <a:extLst>
              <a:ext uri="{FF2B5EF4-FFF2-40B4-BE49-F238E27FC236}">
                <a16:creationId xmlns:a16="http://schemas.microsoft.com/office/drawing/2014/main" xmlns="" id="{2BBD661E-8297-4C0F-9E0A-105AADB1E2E6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7354303" y="2946344"/>
            <a:ext cx="0" cy="359231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xmlns="" id="{A12BAE7D-CB36-4B27-A105-C5CBB83CE7E1}"/>
              </a:ext>
            </a:extLst>
          </p:cNvPr>
          <p:cNvSpPr/>
          <p:nvPr/>
        </p:nvSpPr>
        <p:spPr>
          <a:xfrm>
            <a:off x="5274164" y="5085363"/>
            <a:ext cx="1440000" cy="504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Microservice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xmlns="" id="{E3E88DDF-C786-42A8-91E8-054405296FEE}"/>
              </a:ext>
            </a:extLst>
          </p:cNvPr>
          <p:cNvSpPr/>
          <p:nvPr/>
        </p:nvSpPr>
        <p:spPr>
          <a:xfrm>
            <a:off x="7949843" y="5085363"/>
            <a:ext cx="1440000" cy="504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Microservice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원통형 44">
            <a:extLst>
              <a:ext uri="{FF2B5EF4-FFF2-40B4-BE49-F238E27FC236}">
                <a16:creationId xmlns:a16="http://schemas.microsoft.com/office/drawing/2014/main" xmlns="" id="{F23C3B0B-9F1A-4882-88B6-25BCA03C8DA4}"/>
              </a:ext>
            </a:extLst>
          </p:cNvPr>
          <p:cNvSpPr/>
          <p:nvPr/>
        </p:nvSpPr>
        <p:spPr>
          <a:xfrm>
            <a:off x="5354024" y="5938258"/>
            <a:ext cx="1280279" cy="504000"/>
          </a:xfrm>
          <a:prstGeom prst="can">
            <a:avLst>
              <a:gd name="adj" fmla="val 25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Database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원통형 47">
            <a:extLst>
              <a:ext uri="{FF2B5EF4-FFF2-40B4-BE49-F238E27FC236}">
                <a16:creationId xmlns:a16="http://schemas.microsoft.com/office/drawing/2014/main" xmlns="" id="{8DAAC9F9-3396-437C-A50C-F6A5D74F187F}"/>
              </a:ext>
            </a:extLst>
          </p:cNvPr>
          <p:cNvSpPr/>
          <p:nvPr/>
        </p:nvSpPr>
        <p:spPr>
          <a:xfrm>
            <a:off x="8029703" y="5938257"/>
            <a:ext cx="1280279" cy="504000"/>
          </a:xfrm>
          <a:prstGeom prst="can">
            <a:avLst>
              <a:gd name="adj" fmla="val 25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Database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9" name="직선 화살표 연결선 89">
            <a:extLst>
              <a:ext uri="{FF2B5EF4-FFF2-40B4-BE49-F238E27FC236}">
                <a16:creationId xmlns:a16="http://schemas.microsoft.com/office/drawing/2014/main" xmlns="" id="{1C90398F-6532-41F0-BD2A-CD978A1A2DBC}"/>
              </a:ext>
            </a:extLst>
          </p:cNvPr>
          <p:cNvCxnSpPr>
            <a:cxnSpLocks/>
            <a:stCxn id="41" idx="3"/>
            <a:endCxn id="43" idx="0"/>
          </p:cNvCxnSpPr>
          <p:nvPr/>
        </p:nvCxnSpPr>
        <p:spPr>
          <a:xfrm rot="10800000" flipV="1">
            <a:off x="5994164" y="3557575"/>
            <a:ext cx="676324" cy="1527788"/>
          </a:xfrm>
          <a:prstGeom prst="bentConnector2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89">
            <a:extLst>
              <a:ext uri="{FF2B5EF4-FFF2-40B4-BE49-F238E27FC236}">
                <a16:creationId xmlns:a16="http://schemas.microsoft.com/office/drawing/2014/main" xmlns="" id="{F63DE325-4925-4F1C-A3EB-901933989222}"/>
              </a:ext>
            </a:extLst>
          </p:cNvPr>
          <p:cNvCxnSpPr>
            <a:cxnSpLocks/>
            <a:stCxn id="41" idx="0"/>
            <a:endCxn id="44" idx="0"/>
          </p:cNvCxnSpPr>
          <p:nvPr/>
        </p:nvCxnSpPr>
        <p:spPr>
          <a:xfrm>
            <a:off x="8110488" y="3557575"/>
            <a:ext cx="559355" cy="1527788"/>
          </a:xfrm>
          <a:prstGeom prst="bentConnector2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89">
            <a:extLst>
              <a:ext uri="{FF2B5EF4-FFF2-40B4-BE49-F238E27FC236}">
                <a16:creationId xmlns:a16="http://schemas.microsoft.com/office/drawing/2014/main" xmlns="" id="{321A3946-C0E1-4111-8628-6BF5E6A744AC}"/>
              </a:ext>
            </a:extLst>
          </p:cNvPr>
          <p:cNvCxnSpPr>
            <a:cxnSpLocks/>
            <a:stCxn id="43" idx="2"/>
            <a:endCxn id="45" idx="1"/>
          </p:cNvCxnSpPr>
          <p:nvPr/>
        </p:nvCxnSpPr>
        <p:spPr>
          <a:xfrm>
            <a:off x="5994164" y="5589363"/>
            <a:ext cx="0" cy="348895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89">
            <a:extLst>
              <a:ext uri="{FF2B5EF4-FFF2-40B4-BE49-F238E27FC236}">
                <a16:creationId xmlns:a16="http://schemas.microsoft.com/office/drawing/2014/main" xmlns="" id="{4CB4A4B2-91F1-4F41-BCD6-445B95699C07}"/>
              </a:ext>
            </a:extLst>
          </p:cNvPr>
          <p:cNvCxnSpPr>
            <a:cxnSpLocks/>
            <a:stCxn id="44" idx="2"/>
            <a:endCxn id="48" idx="1"/>
          </p:cNvCxnSpPr>
          <p:nvPr/>
        </p:nvCxnSpPr>
        <p:spPr>
          <a:xfrm>
            <a:off x="8669843" y="5589363"/>
            <a:ext cx="0" cy="348894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xmlns="" id="{B8926DFE-1871-40F2-B9AB-5A852EE2FDC1}"/>
              </a:ext>
            </a:extLst>
          </p:cNvPr>
          <p:cNvSpPr/>
          <p:nvPr/>
        </p:nvSpPr>
        <p:spPr>
          <a:xfrm>
            <a:off x="6638404" y="4185496"/>
            <a:ext cx="1440000" cy="504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Microservice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8" name="직선 화살표 연결선 89">
            <a:extLst>
              <a:ext uri="{FF2B5EF4-FFF2-40B4-BE49-F238E27FC236}">
                <a16:creationId xmlns:a16="http://schemas.microsoft.com/office/drawing/2014/main" xmlns="" id="{BC521993-8F87-4538-93CC-75B5D8A0933F}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7358404" y="3809575"/>
            <a:ext cx="0" cy="375921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89">
            <a:extLst>
              <a:ext uri="{FF2B5EF4-FFF2-40B4-BE49-F238E27FC236}">
                <a16:creationId xmlns:a16="http://schemas.microsoft.com/office/drawing/2014/main" xmlns="" id="{798697BB-3857-4434-B449-6F0F5509D6C5}"/>
              </a:ext>
            </a:extLst>
          </p:cNvPr>
          <p:cNvCxnSpPr>
            <a:cxnSpLocks/>
            <a:stCxn id="59" idx="1"/>
          </p:cNvCxnSpPr>
          <p:nvPr/>
        </p:nvCxnSpPr>
        <p:spPr>
          <a:xfrm rot="10800000" flipV="1">
            <a:off x="6165714" y="4437495"/>
            <a:ext cx="472690" cy="647867"/>
          </a:xfrm>
          <a:prstGeom prst="bentConnector2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9">
            <a:extLst>
              <a:ext uri="{FF2B5EF4-FFF2-40B4-BE49-F238E27FC236}">
                <a16:creationId xmlns:a16="http://schemas.microsoft.com/office/drawing/2014/main" xmlns="" id="{52F25FD6-BA51-403C-97B0-DA6C149E9084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8078404" y="4437496"/>
            <a:ext cx="413921" cy="647867"/>
          </a:xfrm>
          <a:prstGeom prst="bentConnector2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xmlns="" id="{CBA56FF2-BD09-4DA4-A4CC-2575B5209FDF}"/>
              </a:ext>
            </a:extLst>
          </p:cNvPr>
          <p:cNvSpPr/>
          <p:nvPr/>
        </p:nvSpPr>
        <p:spPr>
          <a:xfrm>
            <a:off x="1768161" y="2432381"/>
            <a:ext cx="1440000" cy="504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UI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xmlns="" id="{7B733D42-AF50-447A-BDD0-8474A3422837}"/>
              </a:ext>
            </a:extLst>
          </p:cNvPr>
          <p:cNvSpPr/>
          <p:nvPr/>
        </p:nvSpPr>
        <p:spPr>
          <a:xfrm>
            <a:off x="1768160" y="3616946"/>
            <a:ext cx="1440000" cy="504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Business Logic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xmlns="" id="{F757A43B-5F8C-4FA8-815C-9E20C58761DC}"/>
              </a:ext>
            </a:extLst>
          </p:cNvPr>
          <p:cNvSpPr/>
          <p:nvPr/>
        </p:nvSpPr>
        <p:spPr>
          <a:xfrm>
            <a:off x="1768161" y="4753692"/>
            <a:ext cx="1440000" cy="504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Data Access Layer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원통형 113">
            <a:extLst>
              <a:ext uri="{FF2B5EF4-FFF2-40B4-BE49-F238E27FC236}">
                <a16:creationId xmlns:a16="http://schemas.microsoft.com/office/drawing/2014/main" xmlns="" id="{0950E3CD-6ED7-4957-8F6B-DDE2DC8BE513}"/>
              </a:ext>
            </a:extLst>
          </p:cNvPr>
          <p:cNvSpPr/>
          <p:nvPr/>
        </p:nvSpPr>
        <p:spPr>
          <a:xfrm>
            <a:off x="1848021" y="5938257"/>
            <a:ext cx="1280279" cy="504000"/>
          </a:xfrm>
          <a:prstGeom prst="can">
            <a:avLst>
              <a:gd name="adj" fmla="val 25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Database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5" name="직선 화살표 연결선 89">
            <a:extLst>
              <a:ext uri="{FF2B5EF4-FFF2-40B4-BE49-F238E27FC236}">
                <a16:creationId xmlns:a16="http://schemas.microsoft.com/office/drawing/2014/main" xmlns="" id="{AD8BCD95-68B3-4243-A82D-39C620199A09}"/>
              </a:ext>
            </a:extLst>
          </p:cNvPr>
          <p:cNvCxnSpPr>
            <a:cxnSpLocks/>
            <a:stCxn id="101" idx="2"/>
            <a:endCxn id="111" idx="0"/>
          </p:cNvCxnSpPr>
          <p:nvPr/>
        </p:nvCxnSpPr>
        <p:spPr>
          <a:xfrm flipH="1">
            <a:off x="2488160" y="2936381"/>
            <a:ext cx="1" cy="680565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89">
            <a:extLst>
              <a:ext uri="{FF2B5EF4-FFF2-40B4-BE49-F238E27FC236}">
                <a16:creationId xmlns:a16="http://schemas.microsoft.com/office/drawing/2014/main" xmlns="" id="{D8395566-83F9-464B-8B2B-0E64A0647372}"/>
              </a:ext>
            </a:extLst>
          </p:cNvPr>
          <p:cNvCxnSpPr>
            <a:cxnSpLocks/>
            <a:stCxn id="111" idx="2"/>
            <a:endCxn id="112" idx="0"/>
          </p:cNvCxnSpPr>
          <p:nvPr/>
        </p:nvCxnSpPr>
        <p:spPr>
          <a:xfrm>
            <a:off x="2488160" y="4120946"/>
            <a:ext cx="1" cy="63274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89">
            <a:extLst>
              <a:ext uri="{FF2B5EF4-FFF2-40B4-BE49-F238E27FC236}">
                <a16:creationId xmlns:a16="http://schemas.microsoft.com/office/drawing/2014/main" xmlns="" id="{2C963B76-1681-40DD-BB1B-B89D6BEE01B0}"/>
              </a:ext>
            </a:extLst>
          </p:cNvPr>
          <p:cNvCxnSpPr>
            <a:cxnSpLocks/>
            <a:stCxn id="112" idx="2"/>
            <a:endCxn id="114" idx="1"/>
          </p:cNvCxnSpPr>
          <p:nvPr/>
        </p:nvCxnSpPr>
        <p:spPr>
          <a:xfrm>
            <a:off x="2488161" y="5257692"/>
            <a:ext cx="0" cy="680565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3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58012" y="391668"/>
            <a:ext cx="9047988" cy="478535"/>
          </a:xfrm>
          <a:custGeom>
            <a:avLst/>
            <a:gdLst>
              <a:gd name="connsiteX0" fmla="*/ 0 w 9047988"/>
              <a:gd name="connsiteY0" fmla="*/ 478535 h 478535"/>
              <a:gd name="connsiteX1" fmla="*/ 9047988 w 9047988"/>
              <a:gd name="connsiteY1" fmla="*/ 478535 h 478535"/>
              <a:gd name="connsiteX2" fmla="*/ 9047988 w 9047988"/>
              <a:gd name="connsiteY2" fmla="*/ 0 h 478535"/>
              <a:gd name="connsiteX3" fmla="*/ 0 w 9047988"/>
              <a:gd name="connsiteY3" fmla="*/ 0 h 478535"/>
              <a:gd name="connsiteX4" fmla="*/ 0 w 9047988"/>
              <a:gd name="connsiteY4" fmla="*/ 478535 h 4785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047988" h="478535">
                <a:moveTo>
                  <a:pt x="0" y="478535"/>
                </a:moveTo>
                <a:lnTo>
                  <a:pt x="9047988" y="478535"/>
                </a:lnTo>
                <a:lnTo>
                  <a:pt x="9047988" y="0"/>
                </a:lnTo>
                <a:lnTo>
                  <a:pt x="0" y="0"/>
                </a:lnTo>
                <a:lnTo>
                  <a:pt x="0" y="478535"/>
                </a:lnTo>
              </a:path>
            </a:pathLst>
          </a:custGeom>
          <a:solidFill>
            <a:srgbClr val="E7E6E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0" y="391668"/>
            <a:ext cx="579120" cy="478535"/>
          </a:xfrm>
          <a:custGeom>
            <a:avLst/>
            <a:gdLst>
              <a:gd name="connsiteX0" fmla="*/ 0 w 579120"/>
              <a:gd name="connsiteY0" fmla="*/ 478535 h 478535"/>
              <a:gd name="connsiteX1" fmla="*/ 579120 w 579120"/>
              <a:gd name="connsiteY1" fmla="*/ 478535 h 478535"/>
              <a:gd name="connsiteX2" fmla="*/ 579120 w 579120"/>
              <a:gd name="connsiteY2" fmla="*/ 0 h 478535"/>
              <a:gd name="connsiteX3" fmla="*/ 0 w 579120"/>
              <a:gd name="connsiteY3" fmla="*/ 0 h 478535"/>
              <a:gd name="connsiteX4" fmla="*/ 0 w 579120"/>
              <a:gd name="connsiteY4" fmla="*/ 478535 h 4785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9120" h="478535">
                <a:moveTo>
                  <a:pt x="0" y="478535"/>
                </a:moveTo>
                <a:lnTo>
                  <a:pt x="579120" y="478535"/>
                </a:lnTo>
                <a:lnTo>
                  <a:pt x="579120" y="0"/>
                </a:lnTo>
                <a:lnTo>
                  <a:pt x="0" y="0"/>
                </a:lnTo>
                <a:lnTo>
                  <a:pt x="0" y="478535"/>
                </a:lnTo>
              </a:path>
            </a:pathLst>
          </a:custGeom>
          <a:solidFill>
            <a:srgbClr val="21569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64464" y="391668"/>
            <a:ext cx="106680" cy="478535"/>
          </a:xfrm>
          <a:custGeom>
            <a:avLst/>
            <a:gdLst>
              <a:gd name="connsiteX0" fmla="*/ 0 w 106680"/>
              <a:gd name="connsiteY0" fmla="*/ 478535 h 478535"/>
              <a:gd name="connsiteX1" fmla="*/ 106680 w 106680"/>
              <a:gd name="connsiteY1" fmla="*/ 478535 h 478535"/>
              <a:gd name="connsiteX2" fmla="*/ 106680 w 106680"/>
              <a:gd name="connsiteY2" fmla="*/ 0 h 478535"/>
              <a:gd name="connsiteX3" fmla="*/ 0 w 106680"/>
              <a:gd name="connsiteY3" fmla="*/ 0 h 478535"/>
              <a:gd name="connsiteX4" fmla="*/ 0 w 106680"/>
              <a:gd name="connsiteY4" fmla="*/ 478535 h 4785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478535">
                <a:moveTo>
                  <a:pt x="0" y="478535"/>
                </a:moveTo>
                <a:lnTo>
                  <a:pt x="106680" y="478535"/>
                </a:lnTo>
                <a:lnTo>
                  <a:pt x="106680" y="0"/>
                </a:lnTo>
                <a:lnTo>
                  <a:pt x="0" y="0"/>
                </a:lnTo>
                <a:lnTo>
                  <a:pt x="0" y="478535"/>
                </a:lnTo>
              </a:path>
            </a:pathLst>
          </a:custGeom>
          <a:solidFill>
            <a:srgbClr val="8FAAC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71500" y="520700"/>
            <a:ext cx="65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419100" algn="l"/>
              </a:tabLst>
            </a:pPr>
            <a:endParaRPr lang="en-US" altLang="zh-CN" sz="2400" dirty="0">
              <a:solidFill>
                <a:srgbClr val="000000"/>
              </a:solidFill>
              <a:latin typeface="굴림" pitchFamily="18" charset="0"/>
              <a:cs typeface="굴림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419100" algn="l"/>
              </a:tabLst>
            </a:pPr>
            <a:endParaRPr lang="en-US" altLang="zh-CN" sz="1800" b="1" dirty="0">
              <a:solidFill>
                <a:srgbClr val="21569E"/>
              </a:solidFill>
              <a:latin typeface="굴림" pitchFamily="18" charset="0"/>
              <a:cs typeface="굴림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139700" y="533400"/>
            <a:ext cx="29495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smtClean="0">
                <a:solidFill>
                  <a:srgbClr val="FFFFFF"/>
                </a:solidFill>
                <a:latin typeface="굴림" pitchFamily="18" charset="0"/>
                <a:cs typeface="굴림" pitchFamily="18" charset="0"/>
              </a:rPr>
              <a:t>03</a:t>
            </a:r>
            <a:endParaRPr lang="en-US" altLang="zh-CN" sz="2004" dirty="0">
              <a:solidFill>
                <a:srgbClr val="FFFFFF"/>
              </a:solidFill>
              <a:latin typeface="굴림" pitchFamily="18" charset="0"/>
              <a:cs typeface="굴림" pitchFamily="18" charset="0"/>
            </a:endParaRPr>
          </a:p>
        </p:txBody>
      </p:sp>
      <p:pic>
        <p:nvPicPr>
          <p:cNvPr id="1026" name="Picture 2" descr="https://t1.daumcdn.net/cfile/tistory/99A060455C70137A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64" y="1593234"/>
            <a:ext cx="4972740" cy="458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>
            <a:extLst>
              <a:ext uri="{FF2B5EF4-FFF2-40B4-BE49-F238E27FC236}">
                <a16:creationId xmlns="" xmlns:a16="http://schemas.microsoft.com/office/drawing/2014/main" id="{FEAF9734-0E3F-43D6-98EC-ECFFFAB06832}"/>
              </a:ext>
            </a:extLst>
          </p:cNvPr>
          <p:cNvSpPr txBox="1">
            <a:spLocks/>
          </p:cNvSpPr>
          <p:nvPr/>
        </p:nvSpPr>
        <p:spPr>
          <a:xfrm>
            <a:off x="973872" y="440790"/>
            <a:ext cx="1816203" cy="333233"/>
          </a:xfrm>
          <a:prstGeom prst="rect">
            <a:avLst/>
          </a:prstGeom>
        </p:spPr>
        <p:txBody>
          <a:bodyPr vert="horz" wrap="none" lIns="0" tIns="0" rIns="0" bIns="0" rtlCol="0" anchor="b" anchorCtr="0">
            <a:sp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kern="12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</a:lstStyle>
          <a:p>
            <a:r>
              <a:rPr lang="en-US" altLang="ko-KR" dirty="0"/>
              <a:t>MSA </a:t>
            </a:r>
            <a:r>
              <a:rPr lang="ko-KR" altLang="en-US" dirty="0"/>
              <a:t>구성요소</a:t>
            </a:r>
          </a:p>
        </p:txBody>
      </p:sp>
      <p:sp>
        <p:nvSpPr>
          <p:cNvPr id="10" name="Freeform 3"/>
          <p:cNvSpPr/>
          <p:nvPr/>
        </p:nvSpPr>
        <p:spPr>
          <a:xfrm>
            <a:off x="341376" y="1123188"/>
            <a:ext cx="100584" cy="138683"/>
          </a:xfrm>
          <a:custGeom>
            <a:avLst/>
            <a:gdLst>
              <a:gd name="connsiteX0" fmla="*/ 0 w 100584"/>
              <a:gd name="connsiteY0" fmla="*/ 0 h 138683"/>
              <a:gd name="connsiteX1" fmla="*/ 50292 w 100584"/>
              <a:gd name="connsiteY1" fmla="*/ 0 h 138683"/>
              <a:gd name="connsiteX2" fmla="*/ 100584 w 100584"/>
              <a:gd name="connsiteY2" fmla="*/ 69341 h 138683"/>
              <a:gd name="connsiteX3" fmla="*/ 50292 w 100584"/>
              <a:gd name="connsiteY3" fmla="*/ 138683 h 138683"/>
              <a:gd name="connsiteX4" fmla="*/ 0 w 100584"/>
              <a:gd name="connsiteY4" fmla="*/ 138683 h 138683"/>
              <a:gd name="connsiteX5" fmla="*/ 50292 w 100584"/>
              <a:gd name="connsiteY5" fmla="*/ 69341 h 138683"/>
              <a:gd name="connsiteX6" fmla="*/ 0 w 100584"/>
              <a:gd name="connsiteY6" fmla="*/ 0 h 1386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0584" h="138683">
                <a:moveTo>
                  <a:pt x="0" y="0"/>
                </a:moveTo>
                <a:lnTo>
                  <a:pt x="50292" y="0"/>
                </a:lnTo>
                <a:lnTo>
                  <a:pt x="100584" y="69341"/>
                </a:lnTo>
                <a:lnTo>
                  <a:pt x="50292" y="138683"/>
                </a:lnTo>
                <a:lnTo>
                  <a:pt x="0" y="138683"/>
                </a:lnTo>
                <a:lnTo>
                  <a:pt x="50292" y="69341"/>
                </a:lnTo>
                <a:lnTo>
                  <a:pt x="0" y="0"/>
                </a:lnTo>
              </a:path>
            </a:pathLst>
          </a:custGeom>
          <a:solidFill>
            <a:srgbClr val="21569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22148" y="1123188"/>
            <a:ext cx="100583" cy="138683"/>
          </a:xfrm>
          <a:custGeom>
            <a:avLst/>
            <a:gdLst>
              <a:gd name="connsiteX0" fmla="*/ 0 w 100583"/>
              <a:gd name="connsiteY0" fmla="*/ 0 h 138683"/>
              <a:gd name="connsiteX1" fmla="*/ 50291 w 100583"/>
              <a:gd name="connsiteY1" fmla="*/ 0 h 138683"/>
              <a:gd name="connsiteX2" fmla="*/ 100583 w 100583"/>
              <a:gd name="connsiteY2" fmla="*/ 69341 h 138683"/>
              <a:gd name="connsiteX3" fmla="*/ 50291 w 100583"/>
              <a:gd name="connsiteY3" fmla="*/ 138683 h 138683"/>
              <a:gd name="connsiteX4" fmla="*/ 0 w 100583"/>
              <a:gd name="connsiteY4" fmla="*/ 138683 h 138683"/>
              <a:gd name="connsiteX5" fmla="*/ 50291 w 100583"/>
              <a:gd name="connsiteY5" fmla="*/ 69341 h 138683"/>
              <a:gd name="connsiteX6" fmla="*/ 0 w 100583"/>
              <a:gd name="connsiteY6" fmla="*/ 0 h 1386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0583" h="138683">
                <a:moveTo>
                  <a:pt x="0" y="0"/>
                </a:moveTo>
                <a:lnTo>
                  <a:pt x="50291" y="0"/>
                </a:lnTo>
                <a:lnTo>
                  <a:pt x="100583" y="69341"/>
                </a:lnTo>
                <a:lnTo>
                  <a:pt x="50291" y="138683"/>
                </a:lnTo>
                <a:lnTo>
                  <a:pt x="0" y="138683"/>
                </a:lnTo>
                <a:lnTo>
                  <a:pt x="50291" y="69341"/>
                </a:lnTo>
                <a:lnTo>
                  <a:pt x="0" y="0"/>
                </a:lnTo>
              </a:path>
            </a:pathLst>
          </a:custGeom>
          <a:solidFill>
            <a:srgbClr val="69696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71500" y="1041205"/>
            <a:ext cx="422070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419100" algn="l"/>
              </a:tabLst>
            </a:pPr>
            <a:r>
              <a:rPr lang="en-US" altLang="zh-CN" sz="1800" b="1" dirty="0" err="1">
                <a:solidFill>
                  <a:srgbClr val="21569E"/>
                </a:solidFill>
                <a:latin typeface="굴림" pitchFamily="18" charset="0"/>
                <a:cs typeface="굴림" pitchFamily="18" charset="0"/>
              </a:rPr>
              <a:t>Microservices</a:t>
            </a:r>
            <a:r>
              <a:rPr lang="en-US" altLang="zh-CN" sz="1800" b="1" dirty="0">
                <a:solidFill>
                  <a:srgbClr val="21569E"/>
                </a:solidFill>
                <a:latin typeface="굴림" pitchFamily="18" charset="0"/>
                <a:cs typeface="굴림" pitchFamily="18" charset="0"/>
              </a:rPr>
              <a:t> Architecture Components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770" y="1803861"/>
            <a:ext cx="4087230" cy="397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6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53" y="1603569"/>
            <a:ext cx="9286547" cy="4795631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858012" y="391668"/>
            <a:ext cx="9047988" cy="478535"/>
          </a:xfrm>
          <a:custGeom>
            <a:avLst/>
            <a:gdLst>
              <a:gd name="connsiteX0" fmla="*/ 0 w 9047988"/>
              <a:gd name="connsiteY0" fmla="*/ 478535 h 478535"/>
              <a:gd name="connsiteX1" fmla="*/ 9047988 w 9047988"/>
              <a:gd name="connsiteY1" fmla="*/ 478535 h 478535"/>
              <a:gd name="connsiteX2" fmla="*/ 9047988 w 9047988"/>
              <a:gd name="connsiteY2" fmla="*/ 0 h 478535"/>
              <a:gd name="connsiteX3" fmla="*/ 0 w 9047988"/>
              <a:gd name="connsiteY3" fmla="*/ 0 h 478535"/>
              <a:gd name="connsiteX4" fmla="*/ 0 w 9047988"/>
              <a:gd name="connsiteY4" fmla="*/ 478535 h 4785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047988" h="478535">
                <a:moveTo>
                  <a:pt x="0" y="478535"/>
                </a:moveTo>
                <a:lnTo>
                  <a:pt x="9047988" y="478535"/>
                </a:lnTo>
                <a:lnTo>
                  <a:pt x="9047988" y="0"/>
                </a:lnTo>
                <a:lnTo>
                  <a:pt x="0" y="0"/>
                </a:lnTo>
                <a:lnTo>
                  <a:pt x="0" y="478535"/>
                </a:lnTo>
              </a:path>
            </a:pathLst>
          </a:custGeom>
          <a:solidFill>
            <a:srgbClr val="E7E6E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0" y="391668"/>
            <a:ext cx="579120" cy="478535"/>
          </a:xfrm>
          <a:custGeom>
            <a:avLst/>
            <a:gdLst>
              <a:gd name="connsiteX0" fmla="*/ 0 w 579120"/>
              <a:gd name="connsiteY0" fmla="*/ 478535 h 478535"/>
              <a:gd name="connsiteX1" fmla="*/ 579120 w 579120"/>
              <a:gd name="connsiteY1" fmla="*/ 478535 h 478535"/>
              <a:gd name="connsiteX2" fmla="*/ 579120 w 579120"/>
              <a:gd name="connsiteY2" fmla="*/ 0 h 478535"/>
              <a:gd name="connsiteX3" fmla="*/ 0 w 579120"/>
              <a:gd name="connsiteY3" fmla="*/ 0 h 478535"/>
              <a:gd name="connsiteX4" fmla="*/ 0 w 579120"/>
              <a:gd name="connsiteY4" fmla="*/ 478535 h 4785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9120" h="478535">
                <a:moveTo>
                  <a:pt x="0" y="478535"/>
                </a:moveTo>
                <a:lnTo>
                  <a:pt x="579120" y="478535"/>
                </a:lnTo>
                <a:lnTo>
                  <a:pt x="579120" y="0"/>
                </a:lnTo>
                <a:lnTo>
                  <a:pt x="0" y="0"/>
                </a:lnTo>
                <a:lnTo>
                  <a:pt x="0" y="478535"/>
                </a:lnTo>
              </a:path>
            </a:pathLst>
          </a:custGeom>
          <a:solidFill>
            <a:srgbClr val="21569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64464" y="391668"/>
            <a:ext cx="106680" cy="478535"/>
          </a:xfrm>
          <a:custGeom>
            <a:avLst/>
            <a:gdLst>
              <a:gd name="connsiteX0" fmla="*/ 0 w 106680"/>
              <a:gd name="connsiteY0" fmla="*/ 478535 h 478535"/>
              <a:gd name="connsiteX1" fmla="*/ 106680 w 106680"/>
              <a:gd name="connsiteY1" fmla="*/ 478535 h 478535"/>
              <a:gd name="connsiteX2" fmla="*/ 106680 w 106680"/>
              <a:gd name="connsiteY2" fmla="*/ 0 h 478535"/>
              <a:gd name="connsiteX3" fmla="*/ 0 w 106680"/>
              <a:gd name="connsiteY3" fmla="*/ 0 h 478535"/>
              <a:gd name="connsiteX4" fmla="*/ 0 w 106680"/>
              <a:gd name="connsiteY4" fmla="*/ 478535 h 4785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478535">
                <a:moveTo>
                  <a:pt x="0" y="478535"/>
                </a:moveTo>
                <a:lnTo>
                  <a:pt x="106680" y="478535"/>
                </a:lnTo>
                <a:lnTo>
                  <a:pt x="106680" y="0"/>
                </a:lnTo>
                <a:lnTo>
                  <a:pt x="0" y="0"/>
                </a:lnTo>
                <a:lnTo>
                  <a:pt x="0" y="478535"/>
                </a:lnTo>
              </a:path>
            </a:pathLst>
          </a:custGeom>
          <a:solidFill>
            <a:srgbClr val="8FAAC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"/>
          <p:cNvSpPr txBox="1"/>
          <p:nvPr/>
        </p:nvSpPr>
        <p:spPr>
          <a:xfrm>
            <a:off x="139700" y="533400"/>
            <a:ext cx="294953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smtClean="0">
                <a:solidFill>
                  <a:srgbClr val="FFFFFF"/>
                </a:solidFill>
                <a:latin typeface="굴림" pitchFamily="18" charset="0"/>
                <a:cs typeface="굴림" pitchFamily="18" charset="0"/>
              </a:rPr>
              <a:t>03</a:t>
            </a:r>
            <a:endParaRPr lang="en-US" altLang="zh-CN" sz="2004" dirty="0">
              <a:solidFill>
                <a:srgbClr val="FFFFFF"/>
              </a:solidFill>
              <a:latin typeface="굴림" pitchFamily="18" charset="0"/>
              <a:cs typeface="굴림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78015" y="2460042"/>
            <a:ext cx="707091" cy="329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803757" y="4107597"/>
            <a:ext cx="678223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65671" y="5244595"/>
            <a:ext cx="653567" cy="248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24254" y="5244595"/>
            <a:ext cx="833662" cy="4473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423016" y="5244595"/>
            <a:ext cx="809282" cy="248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416531" y="3873682"/>
            <a:ext cx="411126" cy="538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359349" y="2737111"/>
            <a:ext cx="1197935" cy="361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="" xmlns:a16="http://schemas.microsoft.com/office/drawing/2014/main" id="{FEAF9734-0E3F-43D6-98EC-ECFFFAB06832}"/>
              </a:ext>
            </a:extLst>
          </p:cNvPr>
          <p:cNvSpPr txBox="1">
            <a:spLocks/>
          </p:cNvSpPr>
          <p:nvPr/>
        </p:nvSpPr>
        <p:spPr>
          <a:xfrm>
            <a:off x="973872" y="440790"/>
            <a:ext cx="1816203" cy="333233"/>
          </a:xfrm>
          <a:prstGeom prst="rect">
            <a:avLst/>
          </a:prstGeom>
        </p:spPr>
        <p:txBody>
          <a:bodyPr vert="horz" wrap="none" lIns="0" tIns="0" rIns="0" bIns="0" rtlCol="0" anchor="b" anchorCtr="0">
            <a:sp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kern="12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</a:lstStyle>
          <a:p>
            <a:r>
              <a:rPr lang="en-US" altLang="ko-KR" dirty="0"/>
              <a:t>MSA </a:t>
            </a:r>
            <a:r>
              <a:rPr lang="ko-KR" altLang="en-US" dirty="0"/>
              <a:t>구성요소</a:t>
            </a:r>
          </a:p>
        </p:txBody>
      </p:sp>
      <p:sp>
        <p:nvSpPr>
          <p:cNvPr id="21" name="Freeform 3"/>
          <p:cNvSpPr/>
          <p:nvPr/>
        </p:nvSpPr>
        <p:spPr>
          <a:xfrm>
            <a:off x="341376" y="1123188"/>
            <a:ext cx="100584" cy="138683"/>
          </a:xfrm>
          <a:custGeom>
            <a:avLst/>
            <a:gdLst>
              <a:gd name="connsiteX0" fmla="*/ 0 w 100584"/>
              <a:gd name="connsiteY0" fmla="*/ 0 h 138683"/>
              <a:gd name="connsiteX1" fmla="*/ 50292 w 100584"/>
              <a:gd name="connsiteY1" fmla="*/ 0 h 138683"/>
              <a:gd name="connsiteX2" fmla="*/ 100584 w 100584"/>
              <a:gd name="connsiteY2" fmla="*/ 69341 h 138683"/>
              <a:gd name="connsiteX3" fmla="*/ 50292 w 100584"/>
              <a:gd name="connsiteY3" fmla="*/ 138683 h 138683"/>
              <a:gd name="connsiteX4" fmla="*/ 0 w 100584"/>
              <a:gd name="connsiteY4" fmla="*/ 138683 h 138683"/>
              <a:gd name="connsiteX5" fmla="*/ 50292 w 100584"/>
              <a:gd name="connsiteY5" fmla="*/ 69341 h 138683"/>
              <a:gd name="connsiteX6" fmla="*/ 0 w 100584"/>
              <a:gd name="connsiteY6" fmla="*/ 0 h 1386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0584" h="138683">
                <a:moveTo>
                  <a:pt x="0" y="0"/>
                </a:moveTo>
                <a:lnTo>
                  <a:pt x="50292" y="0"/>
                </a:lnTo>
                <a:lnTo>
                  <a:pt x="100584" y="69341"/>
                </a:lnTo>
                <a:lnTo>
                  <a:pt x="50292" y="138683"/>
                </a:lnTo>
                <a:lnTo>
                  <a:pt x="0" y="138683"/>
                </a:lnTo>
                <a:lnTo>
                  <a:pt x="50292" y="69341"/>
                </a:lnTo>
                <a:lnTo>
                  <a:pt x="0" y="0"/>
                </a:lnTo>
              </a:path>
            </a:pathLst>
          </a:custGeom>
          <a:solidFill>
            <a:srgbClr val="21569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22148" y="1123188"/>
            <a:ext cx="100583" cy="138683"/>
          </a:xfrm>
          <a:custGeom>
            <a:avLst/>
            <a:gdLst>
              <a:gd name="connsiteX0" fmla="*/ 0 w 100583"/>
              <a:gd name="connsiteY0" fmla="*/ 0 h 138683"/>
              <a:gd name="connsiteX1" fmla="*/ 50291 w 100583"/>
              <a:gd name="connsiteY1" fmla="*/ 0 h 138683"/>
              <a:gd name="connsiteX2" fmla="*/ 100583 w 100583"/>
              <a:gd name="connsiteY2" fmla="*/ 69341 h 138683"/>
              <a:gd name="connsiteX3" fmla="*/ 50291 w 100583"/>
              <a:gd name="connsiteY3" fmla="*/ 138683 h 138683"/>
              <a:gd name="connsiteX4" fmla="*/ 0 w 100583"/>
              <a:gd name="connsiteY4" fmla="*/ 138683 h 138683"/>
              <a:gd name="connsiteX5" fmla="*/ 50291 w 100583"/>
              <a:gd name="connsiteY5" fmla="*/ 69341 h 138683"/>
              <a:gd name="connsiteX6" fmla="*/ 0 w 100583"/>
              <a:gd name="connsiteY6" fmla="*/ 0 h 1386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0583" h="138683">
                <a:moveTo>
                  <a:pt x="0" y="0"/>
                </a:moveTo>
                <a:lnTo>
                  <a:pt x="50291" y="0"/>
                </a:lnTo>
                <a:lnTo>
                  <a:pt x="100583" y="69341"/>
                </a:lnTo>
                <a:lnTo>
                  <a:pt x="50291" y="138683"/>
                </a:lnTo>
                <a:lnTo>
                  <a:pt x="0" y="138683"/>
                </a:lnTo>
                <a:lnTo>
                  <a:pt x="50291" y="69341"/>
                </a:lnTo>
                <a:lnTo>
                  <a:pt x="0" y="0"/>
                </a:lnTo>
              </a:path>
            </a:pathLst>
          </a:custGeom>
          <a:solidFill>
            <a:srgbClr val="69696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71500" y="1041205"/>
            <a:ext cx="422070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419100" algn="l"/>
              </a:tabLst>
            </a:pPr>
            <a:r>
              <a:rPr lang="en-US" altLang="zh-CN" sz="1800" b="1" dirty="0" err="1">
                <a:solidFill>
                  <a:srgbClr val="21569E"/>
                </a:solidFill>
                <a:latin typeface="굴림" pitchFamily="18" charset="0"/>
                <a:cs typeface="굴림" pitchFamily="18" charset="0"/>
              </a:rPr>
              <a:t>Microservices</a:t>
            </a:r>
            <a:r>
              <a:rPr lang="en-US" altLang="zh-CN" sz="1800" b="1" dirty="0">
                <a:solidFill>
                  <a:srgbClr val="21569E"/>
                </a:solidFill>
                <a:latin typeface="굴림" pitchFamily="18" charset="0"/>
                <a:cs typeface="굴림" pitchFamily="18" charset="0"/>
              </a:rPr>
              <a:t> Architecture Components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643527" y="2015129"/>
            <a:ext cx="60952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9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F31CB8-EE0B-4A6A-8561-904A0AB35B7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1070806" cy="333233"/>
          </a:xfrm>
        </p:spPr>
        <p:txBody>
          <a:bodyPr/>
          <a:lstStyle/>
          <a:p>
            <a:r>
              <a:rPr lang="ko-KR" altLang="en-US" dirty="0"/>
              <a:t>기본속성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0" dirty="0">
                <a:latin typeface="+mj-ea"/>
                <a:ea typeface="+mj-ea"/>
              </a:rPr>
              <a:t>클라우드</a:t>
            </a:r>
            <a:r>
              <a:rPr lang="en-US" altLang="ko-KR" b="0" dirty="0">
                <a:latin typeface="+mj-ea"/>
                <a:ea typeface="+mj-ea"/>
              </a:rPr>
              <a:t> </a:t>
            </a:r>
            <a:r>
              <a:rPr lang="ko-KR" altLang="en-US" b="0" dirty="0">
                <a:latin typeface="+mj-ea"/>
                <a:ea typeface="+mj-ea"/>
              </a:rPr>
              <a:t>유용성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573862" y="1774141"/>
            <a:ext cx="3943059" cy="2135129"/>
          </a:xfrm>
          <a:prstGeom prst="rect">
            <a:avLst/>
          </a:prstGeom>
          <a:solidFill>
            <a:srgbClr val="536D8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871653" y="1549972"/>
            <a:ext cx="1347477" cy="535649"/>
          </a:xfrm>
          <a:prstGeom prst="roundRect">
            <a:avLst>
              <a:gd name="adj" fmla="val 50000"/>
            </a:avLst>
          </a:prstGeom>
          <a:solidFill>
            <a:srgbClr val="536D87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+mn-ea"/>
              </a:rPr>
              <a:t>경제성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5401817" y="1774141"/>
            <a:ext cx="3943059" cy="2135594"/>
          </a:xfrm>
          <a:prstGeom prst="rect">
            <a:avLst/>
          </a:prstGeom>
          <a:solidFill>
            <a:srgbClr val="D24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6699608" y="1549972"/>
            <a:ext cx="1347477" cy="535649"/>
          </a:xfrm>
          <a:prstGeom prst="roundRect">
            <a:avLst>
              <a:gd name="adj" fmla="val 50000"/>
            </a:avLst>
          </a:prstGeom>
          <a:solidFill>
            <a:srgbClr val="D24656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+mn-ea"/>
              </a:rPr>
              <a:t>유연성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573862" y="4373745"/>
            <a:ext cx="3943059" cy="2135594"/>
          </a:xfrm>
          <a:prstGeom prst="rect">
            <a:avLst/>
          </a:prstGeom>
          <a:solidFill>
            <a:srgbClr val="129BA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1871653" y="4149576"/>
            <a:ext cx="1347477" cy="535649"/>
          </a:xfrm>
          <a:prstGeom prst="roundRect">
            <a:avLst>
              <a:gd name="adj" fmla="val 50000"/>
            </a:avLst>
          </a:prstGeom>
          <a:solidFill>
            <a:srgbClr val="129BA6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+mn-ea"/>
              </a:rPr>
              <a:t>가용성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5401816" y="4339144"/>
            <a:ext cx="3943059" cy="2135594"/>
          </a:xfrm>
          <a:prstGeom prst="rect">
            <a:avLst/>
          </a:prstGeom>
          <a:solidFill>
            <a:srgbClr val="FF966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6179776" y="4114975"/>
            <a:ext cx="2387139" cy="535649"/>
          </a:xfrm>
          <a:prstGeom prst="roundRect">
            <a:avLst>
              <a:gd name="adj" fmla="val 50000"/>
            </a:avLst>
          </a:prstGeom>
          <a:solidFill>
            <a:srgbClr val="FF9664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+mn-ea"/>
              </a:rPr>
              <a:t>빠른 구축 속도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717383B-6830-4ED3-9FE1-4050FB4B0E39}"/>
              </a:ext>
            </a:extLst>
          </p:cNvPr>
          <p:cNvSpPr/>
          <p:nvPr/>
        </p:nvSpPr>
        <p:spPr>
          <a:xfrm>
            <a:off x="573862" y="2267621"/>
            <a:ext cx="3943059" cy="14763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spcAft>
                <a:spcPts val="1200"/>
              </a:spcAft>
              <a:buSzPct val="120000"/>
              <a:buBlip>
                <a:blip r:embed="rId3"/>
              </a:buBlip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사용하고자 하는 기간만 사용 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spcAft>
                <a:spcPts val="1200"/>
              </a:spcAft>
              <a:buSzPct val="120000"/>
              <a:buBlip>
                <a:blip r:embed="rId3"/>
              </a:buBlip>
            </a:pP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SW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와 데이터를 클라우드에서 통합 관리함으로써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SW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업데이트 작업 및 데이터 유지보수의 효율성을 높여 비용을 절약할 수 있음 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69E99FA-B6FD-4E4A-A281-07CF97B35D90}"/>
              </a:ext>
            </a:extLst>
          </p:cNvPr>
          <p:cNvSpPr/>
          <p:nvPr/>
        </p:nvSpPr>
        <p:spPr>
          <a:xfrm>
            <a:off x="5401817" y="2267621"/>
            <a:ext cx="3943059" cy="14763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spcAft>
                <a:spcPts val="1200"/>
              </a:spcAft>
              <a:buSzPct val="120000"/>
              <a:buBlip>
                <a:blip r:embed="rId3"/>
              </a:buBlip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컴퓨팅 리소스를 필요할 때 필요한 만큼 확장하고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필요하지 않을 때는 축소하는 등 유연한 활용이 용이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0689939B-93D1-4A0A-8257-2B9245C2654F}"/>
              </a:ext>
            </a:extLst>
          </p:cNvPr>
          <p:cNvGrpSpPr/>
          <p:nvPr/>
        </p:nvGrpSpPr>
        <p:grpSpPr>
          <a:xfrm>
            <a:off x="4183546" y="3626528"/>
            <a:ext cx="1598174" cy="811395"/>
            <a:chOff x="4183546" y="3626528"/>
            <a:chExt cx="1598174" cy="811395"/>
          </a:xfrm>
        </p:grpSpPr>
        <p:sp>
          <p:nvSpPr>
            <p:cNvPr id="116" name="모서리가 둥근 직사각형 115"/>
            <p:cNvSpPr/>
            <p:nvPr/>
          </p:nvSpPr>
          <p:spPr>
            <a:xfrm>
              <a:off x="4243187" y="3626528"/>
              <a:ext cx="1411230" cy="8113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183546" y="3776416"/>
              <a:ext cx="15981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CLOUD</a:t>
              </a:r>
              <a:endParaRPr lang="ko-KR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3B054BD2-816E-4979-A8F1-A82C2F98F1EE}"/>
              </a:ext>
            </a:extLst>
          </p:cNvPr>
          <p:cNvSpPr/>
          <p:nvPr/>
        </p:nvSpPr>
        <p:spPr>
          <a:xfrm>
            <a:off x="573862" y="4860000"/>
            <a:ext cx="3943059" cy="14763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spcAft>
                <a:spcPts val="1200"/>
              </a:spcAft>
              <a:buSzPct val="120000"/>
              <a:buBlip>
                <a:blip r:embed="rId3"/>
              </a:buBlip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일부 하드웨어에 장애가 발생하더라도 서비스를 계속해서 사용할 수 있도록 구성되어 있음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spcAft>
                <a:spcPts val="1200"/>
              </a:spcAft>
              <a:buSzPct val="120000"/>
              <a:buBlip>
                <a:blip r:embed="rId3"/>
              </a:buBlip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자체 시스템을 구축할 때보다 낮은 가격에 가용성이 높은 환경을 사용할 수 있음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A35AE6C9-32E3-43A4-B967-82B97F883B5D}"/>
              </a:ext>
            </a:extLst>
          </p:cNvPr>
          <p:cNvSpPr/>
          <p:nvPr/>
        </p:nvSpPr>
        <p:spPr>
          <a:xfrm>
            <a:off x="5401816" y="4860000"/>
            <a:ext cx="3943059" cy="14763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spcAft>
                <a:spcPts val="1200"/>
              </a:spcAft>
              <a:buSzPct val="120000"/>
              <a:buBlip>
                <a:blip r:embed="rId3"/>
              </a:buBlip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클라우드가 제공하는 하드웨어와 소프트웨어를 이용하여 시스템을 신속하게 구축 가능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375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1469"/>
            <a:ext cx="2067874" cy="332399"/>
          </a:xfrm>
        </p:spPr>
        <p:txBody>
          <a:bodyPr/>
          <a:lstStyle/>
          <a:p>
            <a:r>
              <a:rPr lang="en-US" altLang="ko-KR" dirty="0" smtClean="0"/>
              <a:t>Spring Cloud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Spring </a:t>
            </a:r>
            <a:r>
              <a:rPr lang="en-US" altLang="ko-KR" dirty="0" smtClean="0"/>
              <a:t>Cloud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02285" y="2202317"/>
            <a:ext cx="8959215" cy="1123712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 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Spring </a:t>
            </a:r>
            <a:r>
              <a:rPr lang="en-US" altLang="ko-KR" sz="2000" dirty="0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Cloud</a:t>
            </a:r>
            <a:r>
              <a:rPr lang="ko-KR" altLang="en-US" sz="2000" dirty="0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란 </a:t>
            </a:r>
            <a:r>
              <a:rPr lang="en-US" altLang="ko-KR" sz="2000" dirty="0" err="1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Microservice</a:t>
            </a:r>
            <a:r>
              <a:rPr lang="ko-KR" altLang="en-US" sz="2000" dirty="0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의 개발</a:t>
            </a:r>
            <a:r>
              <a:rPr lang="en-US" altLang="ko-KR" sz="2000" dirty="0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, </a:t>
            </a:r>
            <a:r>
              <a:rPr lang="ko-KR" altLang="en-US" sz="2000" dirty="0" err="1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빌드</a:t>
            </a:r>
            <a:r>
              <a:rPr lang="en-US" altLang="ko-KR" sz="2000" dirty="0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, </a:t>
            </a:r>
            <a:r>
              <a:rPr lang="ko-KR" altLang="en-US" sz="2000" dirty="0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배포</a:t>
            </a:r>
            <a:r>
              <a:rPr lang="en-US" altLang="ko-KR" sz="2000" dirty="0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, </a:t>
            </a:r>
            <a:r>
              <a:rPr lang="ko-KR" altLang="en-US" sz="2000" dirty="0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운영에 필요한 아키텍처를 쉽게 구성할 수 있도록 도와주는 </a:t>
            </a:r>
            <a:r>
              <a:rPr lang="en-US" altLang="ko-KR" sz="2000" dirty="0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Spring Boot </a:t>
            </a:r>
            <a:r>
              <a:rPr lang="ko-KR" altLang="en-US" sz="2000" dirty="0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기반의 </a:t>
            </a:r>
            <a:r>
              <a:rPr lang="ko-KR" altLang="en-US" sz="2000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프레임워크이다</a:t>
            </a:r>
            <a:r>
              <a:rPr lang="en-US" altLang="ko-KR" sz="2000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.</a:t>
            </a:r>
          </a:p>
          <a:p>
            <a:r>
              <a:rPr lang="ko-KR" altLang="en-US" sz="2000">
                <a:solidFill>
                  <a:srgbClr val="24292E"/>
                </a:solidFill>
                <a:latin typeface="+mn-ea"/>
                <a:cs typeface="Arial"/>
                <a:sym typeface="Arial"/>
              </a:rPr>
              <a:t> </a:t>
            </a:r>
            <a:r>
              <a:rPr lang="ko-KR" altLang="en-US" sz="2000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전자정부프레임워크에서 지원한다</a:t>
            </a:r>
            <a:endParaRPr lang="ko-KR" altLang="en-US" sz="2000" dirty="0">
              <a:solidFill>
                <a:srgbClr val="24292E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2285" y="1386058"/>
            <a:ext cx="95994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smtClean="0">
                <a:hlinkClick r:id="rId3"/>
              </a:rPr>
              <a:t>spring.io/projects/spring-cloud</a:t>
            </a:r>
            <a:r>
              <a:rPr lang="ko-KR" altLang="en-US" smtClean="0"/>
              <a:t> </a:t>
            </a:r>
            <a:r>
              <a:rPr lang="en-US" altLang="ko-KR" smtClean="0"/>
              <a:t>  </a:t>
            </a:r>
            <a:r>
              <a:rPr lang="ko-KR" altLang="en-US" smtClean="0"/>
              <a:t>참조</a:t>
            </a:r>
            <a:endParaRPr lang="en-US" altLang="ko-KR" smtClean="0"/>
          </a:p>
          <a:p>
            <a:r>
              <a:rPr lang="en-US" altLang="ko-KR">
                <a:hlinkClick r:id="rId4"/>
              </a:rPr>
              <a:t>https://</a:t>
            </a:r>
            <a:r>
              <a:rPr lang="en-US" altLang="ko-KR" smtClean="0">
                <a:hlinkClick r:id="rId4"/>
              </a:rPr>
              <a:t>www.egovframe.go.kr/home/ntt/nttRead.do?menuNo=76&amp;bbsId=171&amp;nttId=1809</a:t>
            </a:r>
            <a:endParaRPr lang="en-US" altLang="ko-KR" smtClean="0"/>
          </a:p>
          <a:p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06321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1469"/>
            <a:ext cx="4023537" cy="332399"/>
          </a:xfrm>
        </p:spPr>
        <p:txBody>
          <a:bodyPr/>
          <a:lstStyle/>
          <a:p>
            <a:r>
              <a:rPr lang="en-US" altLang="ko-KR" dirty="0" smtClean="0"/>
              <a:t>MSA </a:t>
            </a:r>
            <a:r>
              <a:rPr lang="ko-KR" altLang="en-US" dirty="0" smtClean="0"/>
              <a:t>구성 요소와 </a:t>
            </a:r>
            <a:r>
              <a:rPr lang="en-US" altLang="ko-KR" dirty="0" smtClean="0"/>
              <a:t>Spring Cloud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MSA </a:t>
            </a:r>
            <a:r>
              <a:rPr lang="ko-KR" altLang="en-US" dirty="0" smtClean="0"/>
              <a:t>구성 요소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775514"/>
              </p:ext>
            </p:extLst>
          </p:nvPr>
        </p:nvGraphicFramePr>
        <p:xfrm>
          <a:off x="502285" y="1439419"/>
          <a:ext cx="9055250" cy="5139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093"/>
                <a:gridCol w="3487597"/>
                <a:gridCol w="3661560"/>
              </a:tblGrid>
              <a:tr h="3236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서비스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컴포넌트</a:t>
                      </a:r>
                      <a:endParaRPr lang="ko-KR" alt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Config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서비스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별도의 통합된 설정 관리 서비스 제공을 통해 환경 독립적 서비스 제공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Spring Cloud </a:t>
                      </a:r>
                      <a:r>
                        <a:rPr lang="en-US" altLang="ko-KR" sz="1000" dirty="0" err="1" smtClean="0"/>
                        <a:t>Config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Spring Cloud Zookeeper </a:t>
                      </a:r>
                      <a:r>
                        <a:rPr lang="en-US" altLang="ko-KR" sz="1000" dirty="0" err="1" smtClean="0"/>
                        <a:t>Config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Spring Cloud Consul </a:t>
                      </a:r>
                      <a:r>
                        <a:rPr lang="en-US" altLang="ko-KR" sz="1000" dirty="0" err="1" smtClean="0"/>
                        <a:t>Config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Spring Cloud </a:t>
                      </a:r>
                      <a:r>
                        <a:rPr lang="en-US" altLang="ko-KR" sz="1000" dirty="0" err="1" smtClean="0"/>
                        <a:t>Etcd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dirty="0" err="1" smtClean="0"/>
                        <a:t>Config</a:t>
                      </a:r>
                      <a:endParaRPr lang="en-US" altLang="ko-KR" sz="100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Spring Cloud Vault </a:t>
                      </a:r>
                      <a:r>
                        <a:rPr lang="en-US" altLang="ko-KR" sz="1000" dirty="0" err="1" smtClean="0"/>
                        <a:t>Config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Spring Cloud Kubernetes </a:t>
                      </a:r>
                      <a:r>
                        <a:rPr lang="en-US" altLang="ko-KR" sz="1000" dirty="0" err="1" smtClean="0"/>
                        <a:t>Config</a:t>
                      </a:r>
                      <a:endParaRPr lang="ko-KR" altLang="en-US" sz="1000" dirty="0"/>
                    </a:p>
                  </a:txBody>
                  <a:tcPr/>
                </a:tc>
              </a:tr>
              <a:tr h="356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Service Discovery </a:t>
                      </a:r>
                      <a:r>
                        <a:rPr lang="ko-KR" altLang="en-US" sz="1200" dirty="0" smtClean="0"/>
                        <a:t>서비스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서비스에 대한 물리적 위치 정보 대신 논리적 서비스 위치 정보 제공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Eureka (Spring Cloud Netflix)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Spring Cloud Zookeeper Discovery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Spring Cloud Consul Discovery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Spring Cloud </a:t>
                      </a:r>
                      <a:r>
                        <a:rPr lang="en-US" altLang="ko-KR" sz="1000" dirty="0" err="1" smtClean="0"/>
                        <a:t>Etcd</a:t>
                      </a:r>
                      <a:r>
                        <a:rPr lang="en-US" altLang="ko-KR" sz="1000" dirty="0" smtClean="0"/>
                        <a:t> Discovery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Spring Cloud Kubernetes Discovery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Spring Cloud </a:t>
                      </a:r>
                      <a:r>
                        <a:rPr lang="en-US" altLang="ko-KR" sz="1000" dirty="0" err="1" smtClean="0"/>
                        <a:t>CloudFoundry</a:t>
                      </a:r>
                      <a:r>
                        <a:rPr lang="en-US" altLang="ko-KR" sz="1000" dirty="0" smtClean="0"/>
                        <a:t> Discovery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DNS</a:t>
                      </a:r>
                    </a:p>
                  </a:txBody>
                  <a:tcPr/>
                </a:tc>
              </a:tr>
              <a:tr h="3169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Event Bus </a:t>
                      </a:r>
                      <a:r>
                        <a:rPr lang="ko-KR" altLang="en-US" sz="1200" dirty="0" smtClean="0"/>
                        <a:t>서비스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분산 </a:t>
                      </a:r>
                      <a:r>
                        <a:rPr lang="ko-KR" altLang="en-US" sz="1200" dirty="0" err="1" smtClean="0"/>
                        <a:t>메세징</a:t>
                      </a:r>
                      <a:r>
                        <a:rPr lang="ko-KR" altLang="en-US" sz="1200" dirty="0" smtClean="0"/>
                        <a:t> 지원을 위한 서비스 연계 지원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Spring Cloud Bus (AMQP &amp; </a:t>
                      </a:r>
                      <a:r>
                        <a:rPr lang="en-US" altLang="ko-KR" sz="1000" dirty="0" err="1" smtClean="0"/>
                        <a:t>RabbitMQ</a:t>
                      </a:r>
                      <a:r>
                        <a:rPr lang="en-US" altLang="ko-KR" sz="1000" dirty="0" smtClean="0"/>
                        <a:t>, Kafka)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Spring Cloud Stream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Spring Cloud Stream Apps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Spring Cloud Data Flow</a:t>
                      </a:r>
                      <a:endParaRPr lang="ko-KR" altLang="en-US" sz="1000" dirty="0"/>
                    </a:p>
                  </a:txBody>
                  <a:tcPr/>
                </a:tc>
              </a:tr>
              <a:tr h="277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Circuit Breaker </a:t>
                      </a:r>
                      <a:r>
                        <a:rPr lang="ko-KR" altLang="en-US" sz="1200" dirty="0" smtClean="0"/>
                        <a:t>서비스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서비스 간 호출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문제가 있는 서비스에 대한 차단 지원 서비스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Hystrix</a:t>
                      </a:r>
                      <a:r>
                        <a:rPr lang="en-US" altLang="ko-KR" sz="1000" dirty="0" smtClean="0"/>
                        <a:t> (Spring Cloud Netflix)</a:t>
                      </a:r>
                      <a:endParaRPr lang="ko-KR" altLang="en-US" sz="1000" dirty="0"/>
                    </a:p>
                  </a:txBody>
                  <a:tcPr/>
                </a:tc>
              </a:tr>
              <a:tr h="2377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Client Load Balancing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서비스 호출 시에 분산 형태로 호출 할 수 있는 </a:t>
                      </a:r>
                      <a:r>
                        <a:rPr lang="en-US" altLang="ko-KR" sz="1200" dirty="0" smtClean="0"/>
                        <a:t>client </a:t>
                      </a:r>
                      <a:r>
                        <a:rPr lang="ko-KR" altLang="en-US" sz="1200" dirty="0" smtClean="0"/>
                        <a:t>적용 서비스 </a:t>
                      </a:r>
                      <a:r>
                        <a:rPr lang="en-US" altLang="ko-KR" sz="1200" dirty="0" smtClean="0"/>
                        <a:t>library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Ribbon (Spring Cloud Netflix)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Spring</a:t>
                      </a:r>
                      <a:r>
                        <a:rPr lang="en-US" altLang="ko-KR" sz="1000" baseline="0" dirty="0" smtClean="0"/>
                        <a:t> Cloud </a:t>
                      </a:r>
                      <a:r>
                        <a:rPr lang="en-US" altLang="ko-KR" sz="1000" baseline="0" smtClean="0"/>
                        <a:t>Loadbalancer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err="1" smtClean="0"/>
                        <a:t>gorouter</a:t>
                      </a:r>
                      <a:endParaRPr lang="ko-KR" altLang="en-US" sz="1000" dirty="0"/>
                    </a:p>
                  </a:txBody>
                  <a:tcPr/>
                </a:tc>
              </a:tr>
              <a:tr h="198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API Gateway </a:t>
                      </a:r>
                      <a:r>
                        <a:rPr lang="ko-KR" altLang="en-US" sz="1200" dirty="0" smtClean="0"/>
                        <a:t>서비스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Microservice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에 대한 </a:t>
                      </a:r>
                      <a:r>
                        <a:rPr lang="en-US" altLang="ko-KR" sz="1200" dirty="0" smtClean="0"/>
                        <a:t>API </a:t>
                      </a:r>
                      <a:r>
                        <a:rPr lang="ko-KR" altLang="en-US" sz="1200" dirty="0" smtClean="0"/>
                        <a:t>관리 및 모니터링 서비스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Zuul</a:t>
                      </a:r>
                      <a:r>
                        <a:rPr lang="en-US" altLang="ko-KR" sz="1000" dirty="0" smtClean="0"/>
                        <a:t> (Spring Cloud Netflix)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WSO2</a:t>
                      </a:r>
                      <a:endParaRPr lang="ko-KR" altLang="en-US" sz="1000" dirty="0"/>
                    </a:p>
                  </a:txBody>
                  <a:tcPr/>
                </a:tc>
              </a:tr>
              <a:tr h="158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클라우드</a:t>
                      </a:r>
                      <a:r>
                        <a:rPr lang="ko-KR" altLang="en-US" sz="1200" dirty="0" smtClean="0"/>
                        <a:t> 플랫폼 지원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Spring Cloud Kubernetes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Spring Cloud </a:t>
                      </a:r>
                      <a:r>
                        <a:rPr lang="en-US" altLang="ko-KR" sz="1000" dirty="0" err="1" smtClean="0"/>
                        <a:t>Cloud</a:t>
                      </a:r>
                      <a:r>
                        <a:rPr lang="en-US" altLang="ko-KR" sz="1000" dirty="0" smtClean="0"/>
                        <a:t> Foundry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Spring Cloud AWS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191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2744341" cy="333233"/>
          </a:xfrm>
        </p:spPr>
        <p:txBody>
          <a:bodyPr/>
          <a:lstStyle/>
          <a:p>
            <a:r>
              <a:rPr lang="en-US" altLang="ko-KR" dirty="0"/>
              <a:t>Spring Cloud </a:t>
            </a:r>
            <a:r>
              <a:rPr lang="en-US" altLang="ko-KR" dirty="0" err="1"/>
              <a:t>Config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Spring cloud </a:t>
            </a:r>
            <a:r>
              <a:rPr lang="en-US" altLang="ko-KR" dirty="0" err="1"/>
              <a:t>config</a:t>
            </a:r>
            <a:r>
              <a:rPr lang="en-US" altLang="ko-KR" dirty="0"/>
              <a:t> Server </a:t>
            </a:r>
            <a:r>
              <a:rPr lang="ko-KR" altLang="en-US" dirty="0"/>
              <a:t>특징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431314" y="1472860"/>
            <a:ext cx="8959215" cy="3166824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 </a:t>
            </a:r>
            <a:r>
              <a:rPr lang="en-US" altLang="ko-KR" sz="2000" dirty="0" err="1">
                <a:solidFill>
                  <a:srgbClr val="24292E"/>
                </a:solidFill>
                <a:latin typeface="+mn-ea"/>
                <a:cs typeface="Arial"/>
                <a:sym typeface="Arial"/>
              </a:rPr>
              <a:t>application.properties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 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또는 </a:t>
            </a:r>
            <a:r>
              <a:rPr lang="en-US" altLang="ko-KR" sz="2000" dirty="0" err="1">
                <a:solidFill>
                  <a:srgbClr val="24292E"/>
                </a:solidFill>
                <a:latin typeface="+mn-ea"/>
                <a:cs typeface="Arial"/>
                <a:sym typeface="Arial"/>
              </a:rPr>
              <a:t>application.yml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 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파일에 설정정보를 </a:t>
            </a:r>
            <a:r>
              <a:rPr lang="ko-KR" altLang="en-US" sz="2000" dirty="0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관리</a:t>
            </a:r>
            <a:endParaRPr lang="ko-KR" altLang="en-US" sz="2000" dirty="0">
              <a:solidFill>
                <a:srgbClr val="24292E"/>
              </a:solidFill>
              <a:latin typeface="+mn-ea"/>
              <a:cs typeface="Arial"/>
              <a:sym typeface="Arial"/>
            </a:endParaRPr>
          </a:p>
          <a:p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 </a:t>
            </a:r>
            <a:r>
              <a:rPr lang="ko-KR" altLang="en-US" sz="2000" dirty="0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환경변수를 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제공해주는 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REST API 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서버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(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필수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)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와 환경변수를 받는 </a:t>
            </a:r>
            <a:r>
              <a:rPr lang="ko-KR" altLang="en-US" sz="2000" dirty="0" err="1">
                <a:solidFill>
                  <a:srgbClr val="24292E"/>
                </a:solidFill>
                <a:latin typeface="+mn-ea"/>
                <a:cs typeface="Arial"/>
                <a:sym typeface="Arial"/>
              </a:rPr>
              <a:t>클라이</a:t>
            </a:r>
            <a:endParaRPr lang="ko-KR" altLang="en-US" sz="2000" dirty="0">
              <a:solidFill>
                <a:srgbClr val="24292E"/>
              </a:solidFill>
              <a:latin typeface="+mn-ea"/>
              <a:cs typeface="Arial"/>
              <a:sym typeface="Arial"/>
            </a:endParaRPr>
          </a:p>
          <a:p>
            <a:r>
              <a:rPr lang="ko-KR" altLang="en-US" sz="2000" dirty="0" err="1">
                <a:solidFill>
                  <a:srgbClr val="24292E"/>
                </a:solidFill>
                <a:latin typeface="+mn-ea"/>
                <a:cs typeface="Arial"/>
                <a:sym typeface="Arial"/>
              </a:rPr>
              <a:t>언트로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 구성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(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옵션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)</a:t>
            </a:r>
          </a:p>
          <a:p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 JSON 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형식으로 제공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(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어떤 서버에서도 사용 가능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)</a:t>
            </a:r>
          </a:p>
          <a:p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 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환경변수 관리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(GIT, SVN 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등 이용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)</a:t>
            </a:r>
          </a:p>
          <a:p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 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환경변수에 대한 암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/</a:t>
            </a:r>
            <a:r>
              <a:rPr lang="ko-KR" altLang="en-US" sz="2000" dirty="0" err="1">
                <a:solidFill>
                  <a:srgbClr val="24292E"/>
                </a:solidFill>
                <a:latin typeface="+mn-ea"/>
                <a:cs typeface="Arial"/>
                <a:sym typeface="Arial"/>
              </a:rPr>
              <a:t>복호화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 기능 내장</a:t>
            </a:r>
          </a:p>
          <a:p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 다양한 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Application, Profile, Version 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형태를 지원</a:t>
            </a:r>
          </a:p>
          <a:p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 코드와 설정의 분리</a:t>
            </a:r>
          </a:p>
          <a:p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 애플리케이션 </a:t>
            </a:r>
            <a:r>
              <a:rPr lang="ko-KR" altLang="en-US" sz="2000" dirty="0" err="1">
                <a:solidFill>
                  <a:srgbClr val="24292E"/>
                </a:solidFill>
                <a:latin typeface="+mn-ea"/>
                <a:cs typeface="Arial"/>
                <a:sym typeface="Arial"/>
              </a:rPr>
              <a:t>재시작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 없이 설정을 반영</a:t>
            </a:r>
          </a:p>
        </p:txBody>
      </p:sp>
    </p:spTree>
    <p:extLst>
      <p:ext uri="{BB962C8B-B14F-4D97-AF65-F5344CB8AC3E}">
        <p14:creationId xmlns:p14="http://schemas.microsoft.com/office/powerpoint/2010/main" val="156007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2744341" cy="333233"/>
          </a:xfrm>
        </p:spPr>
        <p:txBody>
          <a:bodyPr/>
          <a:lstStyle/>
          <a:p>
            <a:r>
              <a:rPr lang="en-US" altLang="ko-KR" dirty="0"/>
              <a:t>Spring Cloud </a:t>
            </a:r>
            <a:r>
              <a:rPr lang="en-US" altLang="ko-KR" dirty="0" err="1"/>
              <a:t>Config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632"/>
            <a:ext cx="8980272" cy="277705"/>
          </a:xfrm>
        </p:spPr>
        <p:txBody>
          <a:bodyPr/>
          <a:lstStyle/>
          <a:p>
            <a:r>
              <a:rPr lang="en-US" altLang="ko-KR" dirty="0"/>
              <a:t>Spring cloud </a:t>
            </a:r>
            <a:r>
              <a:rPr lang="en-US" altLang="ko-KR" dirty="0" err="1" smtClean="0"/>
              <a:t>config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299" y="1435833"/>
            <a:ext cx="7147859" cy="47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1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6067367" cy="333233"/>
          </a:xfrm>
        </p:spPr>
        <p:txBody>
          <a:bodyPr/>
          <a:lstStyle/>
          <a:p>
            <a:r>
              <a:rPr lang="en-US" altLang="ko-KR" dirty="0"/>
              <a:t>Dynamic Service Discovery (Eureka Server)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Dynamic Service </a:t>
            </a:r>
            <a:r>
              <a:rPr lang="en-US" altLang="ko-KR" dirty="0" smtClean="0"/>
              <a:t>Discovery </a:t>
            </a:r>
            <a:r>
              <a:rPr lang="ko-KR" altLang="en-US" dirty="0" smtClean="0"/>
              <a:t>특징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31314" y="1597101"/>
            <a:ext cx="8959215" cy="3166824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 서버와 클라이언트로 구성</a:t>
            </a:r>
          </a:p>
          <a:p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 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Rest API 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기반이라 다양한 언어에서 사용이 가능</a:t>
            </a:r>
          </a:p>
          <a:p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 대중적인 </a:t>
            </a:r>
            <a:r>
              <a:rPr lang="en-US" altLang="ko-KR" sz="2000" dirty="0" err="1">
                <a:solidFill>
                  <a:srgbClr val="24292E"/>
                </a:solidFill>
                <a:latin typeface="+mn-ea"/>
                <a:cs typeface="Arial"/>
                <a:sym typeface="Arial"/>
              </a:rPr>
              <a:t>Json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 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포맷과 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Rest API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를 지원한다는 점에서 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Spring Cloud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는 매</a:t>
            </a:r>
          </a:p>
          <a:p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우 유연한 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Platform</a:t>
            </a:r>
          </a:p>
          <a:p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 eureka-server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는 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eureka-client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로 등록된 서버들의 정보를 가지고 있음</a:t>
            </a:r>
          </a:p>
          <a:p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 또 다른 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eureka-client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들에게 자신이 가지고 있는 다른 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eureka-client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들의</a:t>
            </a:r>
          </a:p>
          <a:p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공유하고 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eureka-client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들은 이 공유된 정보들을 이용함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.</a:t>
            </a:r>
          </a:p>
          <a:p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예를 들어 </a:t>
            </a:r>
            <a:r>
              <a:rPr lang="en-US" altLang="ko-KR" sz="2000" dirty="0" err="1">
                <a:solidFill>
                  <a:srgbClr val="24292E"/>
                </a:solidFill>
                <a:latin typeface="+mn-ea"/>
                <a:cs typeface="Arial"/>
                <a:sym typeface="Arial"/>
              </a:rPr>
              <a:t>zuul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, ribbon, spring-boot-admin, </a:t>
            </a:r>
            <a:r>
              <a:rPr lang="en-US" altLang="ko-KR" sz="2000" dirty="0" err="1">
                <a:solidFill>
                  <a:srgbClr val="24292E"/>
                </a:solidFill>
                <a:latin typeface="+mn-ea"/>
                <a:cs typeface="Arial"/>
                <a:sym typeface="Arial"/>
              </a:rPr>
              <a:t>zipkin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등등에서 이 정보를 활</a:t>
            </a:r>
          </a:p>
          <a:p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용</a:t>
            </a:r>
          </a:p>
        </p:txBody>
      </p:sp>
    </p:spTree>
    <p:extLst>
      <p:ext uri="{BB962C8B-B14F-4D97-AF65-F5344CB8AC3E}">
        <p14:creationId xmlns:p14="http://schemas.microsoft.com/office/powerpoint/2010/main" val="335725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6034472" cy="333233"/>
          </a:xfrm>
        </p:spPr>
        <p:txBody>
          <a:bodyPr/>
          <a:lstStyle/>
          <a:p>
            <a:r>
              <a:rPr lang="en-US" altLang="ko-KR"/>
              <a:t>Dynamic Service Discovery (Eureka Server)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632"/>
            <a:ext cx="8980272" cy="277705"/>
          </a:xfrm>
        </p:spPr>
        <p:txBody>
          <a:bodyPr/>
          <a:lstStyle/>
          <a:p>
            <a:r>
              <a:rPr lang="en-US" altLang="ko-KR" b="0" dirty="0">
                <a:latin typeface="+mj-ea"/>
                <a:ea typeface="+mj-ea"/>
              </a:rPr>
              <a:t>Eureka</a:t>
            </a:r>
            <a:r>
              <a:rPr lang="en-US" altLang="ko-KR" sz="1800" b="0" dirty="0">
                <a:latin typeface="+mj-ea"/>
                <a:ea typeface="+mj-ea"/>
              </a:rPr>
              <a:t> 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03</a:t>
            </a:r>
            <a:endParaRPr lang="ko-KR" altLang="en-US" dirty="0"/>
          </a:p>
        </p:txBody>
      </p:sp>
      <p:sp>
        <p:nvSpPr>
          <p:cNvPr id="71" name="슬라이드 번호 개체 틀 5">
            <a:extLst>
              <a:ext uri="{FF2B5EF4-FFF2-40B4-BE49-F238E27FC236}">
                <a16:creationId xmlns:a16="http://schemas.microsoft.com/office/drawing/2014/main" xmlns="" id="{4DD3AF02-542D-4C93-BDAF-8121BC36C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pPr lvl="0">
              <a:defRPr/>
            </a:pPr>
            <a:fld id="{2FF31CB8-EE0B-4A6A-8561-904A0AB35B79}" type="slidenum">
              <a:rPr lang="en-US" altLang="en-US"/>
              <a:pPr lvl="0">
                <a:defRPr/>
              </a:pPr>
              <a:t>65</a:t>
            </a:fld>
            <a:endParaRPr lang="en-US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AFCF158F-143E-4316-980F-18F26E2CE1E7}"/>
              </a:ext>
            </a:extLst>
          </p:cNvPr>
          <p:cNvSpPr txBox="1"/>
          <p:nvPr/>
        </p:nvSpPr>
        <p:spPr>
          <a:xfrm>
            <a:off x="4905803" y="2530155"/>
            <a:ext cx="4580113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/>
            </a:pPr>
            <a:r>
              <a:rPr lang="en-US" altLang="ko-KR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Service Discovery &amp; Registry</a:t>
            </a:r>
            <a:r>
              <a:rPr lang="ko-KR" altLang="en-US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로서 동적으로 변화하는 서비스 인스턴스를 호출할 수 있도록 서비스 생성 정보를 제공 관리하는 서비스</a:t>
            </a:r>
            <a:endParaRPr lang="en-US" altLang="ko-KR" sz="1600" dirty="0">
              <a:latin typeface="KoPub돋움체 Medium" panose="020B0600000101010101" charset="-127"/>
              <a:ea typeface="KoPub돋움체 Medium" panose="020B0600000101010101" charset="-127"/>
              <a:cs typeface="Arial"/>
            </a:endParaRPr>
          </a:p>
          <a:p>
            <a: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/>
            </a:pPr>
            <a:endParaRPr lang="en-US" altLang="ko-KR" sz="1600" dirty="0">
              <a:latin typeface="KoPub돋움체 Medium" panose="020B0600000101010101" charset="-127"/>
              <a:ea typeface="KoPub돋움체 Medium" panose="020B0600000101010101" charset="-127"/>
              <a:cs typeface="Arial"/>
            </a:endParaRPr>
          </a:p>
          <a:p>
            <a: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/>
            </a:pPr>
            <a:r>
              <a:rPr lang="en-US" altLang="ko-KR" sz="1600" dirty="0">
                <a:solidFill>
                  <a:srgbClr val="256BC2"/>
                </a:solidFill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Eureka Server</a:t>
            </a:r>
            <a:r>
              <a:rPr lang="ko-KR" altLang="en-US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와 </a:t>
            </a:r>
            <a:r>
              <a:rPr lang="en-US" altLang="ko-KR" sz="1600" dirty="0">
                <a:solidFill>
                  <a:srgbClr val="256BC2"/>
                </a:solidFill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Eureka Client</a:t>
            </a:r>
            <a:r>
              <a:rPr lang="ko-KR" altLang="en-US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로 구성</a:t>
            </a:r>
            <a:endParaRPr lang="en-US" altLang="ko-KR" sz="1600" dirty="0">
              <a:latin typeface="KoPub돋움체 Medium" panose="020B0600000101010101" charset="-127"/>
              <a:ea typeface="KoPub돋움체 Medium" panose="020B0600000101010101" charset="-127"/>
              <a:cs typeface="Arial"/>
            </a:endParaRPr>
          </a:p>
          <a:p>
            <a: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/>
            </a:pPr>
            <a:endParaRPr lang="en-US" altLang="ko-KR" sz="1600" dirty="0">
              <a:latin typeface="KoPub돋움체 Medium" panose="020B0600000101010101" charset="-127"/>
              <a:ea typeface="KoPub돋움체 Medium" panose="020B0600000101010101" charset="-127"/>
              <a:cs typeface="Arial"/>
            </a:endParaRPr>
          </a:p>
          <a:p>
            <a: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/>
            </a:pPr>
            <a:r>
              <a:rPr lang="en-US" altLang="ko-KR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Eureka Client</a:t>
            </a:r>
            <a:r>
              <a:rPr lang="ko-KR" altLang="en-US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는 자신의 메타정보</a:t>
            </a:r>
            <a:r>
              <a:rPr lang="en-US" altLang="ko-KR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(IP, port </a:t>
            </a:r>
            <a:r>
              <a:rPr lang="ko-KR" altLang="en-US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등</a:t>
            </a:r>
            <a:r>
              <a:rPr lang="en-US" altLang="ko-KR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)</a:t>
            </a:r>
            <a:r>
              <a:rPr lang="ko-KR" altLang="en-US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을 </a:t>
            </a:r>
            <a:r>
              <a:rPr lang="en-US" altLang="ko-KR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Eureka Server</a:t>
            </a:r>
            <a:r>
              <a:rPr lang="ko-KR" altLang="en-US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에 등록</a:t>
            </a:r>
            <a:endParaRPr lang="en-US" altLang="ko-KR" sz="1600" dirty="0">
              <a:latin typeface="KoPub돋움체 Medium" panose="020B0600000101010101" charset="-127"/>
              <a:ea typeface="KoPub돋움체 Medium" panose="020B0600000101010101" charset="-127"/>
              <a:cs typeface="Arial"/>
            </a:endParaRPr>
          </a:p>
          <a:p>
            <a: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/>
            </a:pPr>
            <a:endParaRPr lang="en-US" altLang="ko-KR" sz="1600" dirty="0">
              <a:latin typeface="KoPub돋움체 Medium" panose="020B0600000101010101" charset="-127"/>
              <a:ea typeface="KoPub돋움체 Medium" panose="020B0600000101010101" charset="-127"/>
              <a:cs typeface="Arial"/>
            </a:endParaRPr>
          </a:p>
          <a:p>
            <a: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/>
            </a:pPr>
            <a:r>
              <a:rPr lang="en-US" altLang="ko-KR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Eureka Server</a:t>
            </a:r>
            <a:r>
              <a:rPr lang="ko-KR" altLang="en-US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는 각 </a:t>
            </a:r>
            <a:r>
              <a:rPr lang="en-US" altLang="ko-KR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Client</a:t>
            </a:r>
            <a:r>
              <a:rPr lang="ko-KR" altLang="en-US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로 부터 </a:t>
            </a:r>
            <a:r>
              <a:rPr lang="en-US" altLang="ko-KR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30</a:t>
            </a:r>
            <a:r>
              <a:rPr lang="ko-KR" altLang="en-US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초 마다 </a:t>
            </a:r>
            <a:r>
              <a:rPr lang="en-US" altLang="ko-KR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Heartbeat</a:t>
            </a:r>
            <a:r>
              <a:rPr lang="ko-KR" altLang="en-US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를 수신 받아 </a:t>
            </a:r>
            <a:r>
              <a:rPr lang="en-US" altLang="ko-KR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Health Check</a:t>
            </a:r>
            <a:r>
              <a:rPr lang="ko-KR" altLang="en-US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를 하여 </a:t>
            </a:r>
            <a:r>
              <a:rPr lang="en-US" altLang="ko-KR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Client</a:t>
            </a:r>
            <a:r>
              <a:rPr lang="ko-KR" altLang="en-US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를 관리</a:t>
            </a:r>
            <a:endParaRPr lang="en-US" altLang="ko-KR" sz="1600" dirty="0">
              <a:latin typeface="KoPub돋움체 Medium" panose="020B0600000101010101" charset="-127"/>
              <a:ea typeface="KoPub돋움체 Medium" panose="020B0600000101010101" charset="-127"/>
              <a:cs typeface="Arial"/>
            </a:endParaRPr>
          </a:p>
        </p:txBody>
      </p:sp>
      <p:sp>
        <p:nvSpPr>
          <p:cNvPr id="16" name="텍스트 개체 틀 7">
            <a:extLst>
              <a:ext uri="{FF2B5EF4-FFF2-40B4-BE49-F238E27FC236}">
                <a16:creationId xmlns:a16="http://schemas.microsoft.com/office/drawing/2014/main" xmlns="" id="{CF9FE2A5-4291-4977-8672-390EDDED0409}"/>
              </a:ext>
            </a:extLst>
          </p:cNvPr>
          <p:cNvSpPr txBox="1"/>
          <p:nvPr/>
        </p:nvSpPr>
        <p:spPr>
          <a:xfrm>
            <a:off x="344489" y="1570724"/>
            <a:ext cx="9217022" cy="408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anchor="ctr">
            <a:noAutofit/>
          </a:bodyPr>
          <a:lstStyle>
            <a:defPPr>
              <a:defRPr lang="en-US"/>
            </a:defPPr>
            <a:lvl1pPr indent="0" algn="ctr" defTabSz="914400" latinLnBrk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돋움체 Medium"/>
                <a:ea typeface="KoPub돋움체 Medium"/>
              </a:defRPr>
            </a:lvl1pPr>
            <a:lvl2pPr marL="685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KoPub돋움체 Medium"/>
                <a:ea typeface="KoPub돋움체 Medium"/>
              </a:defRPr>
            </a:lvl2pPr>
            <a:lvl3pPr marL="1143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KoPub돋움체 Medium"/>
                <a:ea typeface="KoPub돋움체 Medium"/>
              </a:defRPr>
            </a:lvl3pPr>
            <a:lvl4pPr marL="1600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4pPr>
            <a:lvl5pPr marL="20574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>
              <a:defRPr/>
            </a:pPr>
            <a:r>
              <a:rPr lang="en-US" altLang="ko-KR" dirty="0">
                <a:effectLst/>
              </a:rPr>
              <a:t>Eureka</a:t>
            </a:r>
            <a:endParaRPr lang="ko-KR" altLang="en-US" dirty="0">
              <a:effectLst/>
            </a:endParaRPr>
          </a:p>
        </p:txBody>
      </p:sp>
      <p:sp>
        <p:nvSpPr>
          <p:cNvPr id="24" name="AutoShape 61">
            <a:extLst>
              <a:ext uri="{FF2B5EF4-FFF2-40B4-BE49-F238E27FC236}">
                <a16:creationId xmlns:a16="http://schemas.microsoft.com/office/drawing/2014/main" xmlns="" id="{78005840-80FC-43A9-87EB-AD052CE11F8C}"/>
              </a:ext>
            </a:extLst>
          </p:cNvPr>
          <p:cNvSpPr>
            <a:spLocks noChangeAspect="1" noChangeArrowheads="1"/>
          </p:cNvSpPr>
          <p:nvPr/>
        </p:nvSpPr>
        <p:spPr>
          <a:xfrm rot="9000000">
            <a:off x="4014837" y="2599226"/>
            <a:ext cx="1208842" cy="1044000"/>
          </a:xfrm>
          <a:prstGeom prst="hexagon">
            <a:avLst>
              <a:gd name="adj" fmla="val 28947"/>
              <a:gd name="vf" fmla="val 115470"/>
            </a:avLst>
          </a:prstGeom>
          <a:solidFill>
            <a:schemeClr val="bg1"/>
          </a:solidFill>
          <a:ln w="50800" algn="ctr">
            <a:solidFill>
              <a:schemeClr val="accent5"/>
            </a:solidFill>
            <a:miter/>
          </a:ln>
          <a:effectLst/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365125" indent="92075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730250" indent="184150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096963" indent="274638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462088" indent="366713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 sz="1000"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82F6C8F-02B7-496F-A14E-ACDDA2263F74}"/>
              </a:ext>
            </a:extLst>
          </p:cNvPr>
          <p:cNvSpPr txBox="1"/>
          <p:nvPr/>
        </p:nvSpPr>
        <p:spPr>
          <a:xfrm>
            <a:off x="4104181" y="2643866"/>
            <a:ext cx="1053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atin typeface="+mn-ea"/>
              </a:rPr>
              <a:t>Service Instance A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252C093C-8771-4172-B5D7-38BEE8143CED}"/>
              </a:ext>
            </a:extLst>
          </p:cNvPr>
          <p:cNvSpPr/>
          <p:nvPr/>
        </p:nvSpPr>
        <p:spPr>
          <a:xfrm>
            <a:off x="4213765" y="3080870"/>
            <a:ext cx="828969" cy="377002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  <a:cs typeface="Arial"/>
              </a:rPr>
              <a:t>Eureka</a:t>
            </a:r>
            <a:r>
              <a:rPr lang="en-US" altLang="ko-KR" sz="1000" dirty="0">
                <a:latin typeface="+mn-ea"/>
              </a:rPr>
              <a:t> Client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86818A62-63CC-4237-A752-5DABED4B70D1}"/>
              </a:ext>
            </a:extLst>
          </p:cNvPr>
          <p:cNvSpPr/>
          <p:nvPr/>
        </p:nvSpPr>
        <p:spPr>
          <a:xfrm>
            <a:off x="735348" y="5593628"/>
            <a:ext cx="1008613" cy="508356"/>
          </a:xfrm>
          <a:prstGeom prst="roundRect">
            <a:avLst>
              <a:gd name="adj" fmla="val 10393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  <a:cs typeface="Arial"/>
              </a:rPr>
              <a:t>Eureka Server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53" name="직선 화살표 연결선 89">
            <a:extLst>
              <a:ext uri="{FF2B5EF4-FFF2-40B4-BE49-F238E27FC236}">
                <a16:creationId xmlns:a16="http://schemas.microsoft.com/office/drawing/2014/main" xmlns="" id="{FFE14D0B-D0E7-4019-B819-762ECC6136A9}"/>
              </a:ext>
            </a:extLst>
          </p:cNvPr>
          <p:cNvCxnSpPr>
            <a:cxnSpLocks/>
            <a:stCxn id="45" idx="3"/>
            <a:endCxn id="51" idx="1"/>
          </p:cNvCxnSpPr>
          <p:nvPr/>
        </p:nvCxnSpPr>
        <p:spPr>
          <a:xfrm>
            <a:off x="2370508" y="4104077"/>
            <a:ext cx="1323695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89">
            <a:extLst>
              <a:ext uri="{FF2B5EF4-FFF2-40B4-BE49-F238E27FC236}">
                <a16:creationId xmlns:a16="http://schemas.microsoft.com/office/drawing/2014/main" xmlns="" id="{D3E3CBB4-E9B7-45A5-8CD4-7371F85E90D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757309" y="4571629"/>
            <a:ext cx="2456455" cy="1131576"/>
          </a:xfrm>
          <a:prstGeom prst="straightConnector1">
            <a:avLst/>
          </a:prstGeom>
          <a:ln w="25400">
            <a:solidFill>
              <a:srgbClr val="FF966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89">
            <a:extLst>
              <a:ext uri="{FF2B5EF4-FFF2-40B4-BE49-F238E27FC236}">
                <a16:creationId xmlns:a16="http://schemas.microsoft.com/office/drawing/2014/main" xmlns="" id="{2816753E-A62A-429C-9675-4EEE9E59E11F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1412172" y="3269371"/>
            <a:ext cx="2801593" cy="2258974"/>
          </a:xfrm>
          <a:prstGeom prst="straightConnector1">
            <a:avLst/>
          </a:prstGeom>
          <a:ln w="25400">
            <a:solidFill>
              <a:srgbClr val="FF966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utoShape 61">
            <a:extLst>
              <a:ext uri="{FF2B5EF4-FFF2-40B4-BE49-F238E27FC236}">
                <a16:creationId xmlns:a16="http://schemas.microsoft.com/office/drawing/2014/main" xmlns="" id="{8EF2DBE9-F880-492A-8A48-8FF458AD9A70}"/>
              </a:ext>
            </a:extLst>
          </p:cNvPr>
          <p:cNvSpPr>
            <a:spLocks noChangeAspect="1" noChangeArrowheads="1"/>
          </p:cNvSpPr>
          <p:nvPr/>
        </p:nvSpPr>
        <p:spPr>
          <a:xfrm rot="9000000">
            <a:off x="4014836" y="3901484"/>
            <a:ext cx="1208842" cy="1044000"/>
          </a:xfrm>
          <a:prstGeom prst="hexagon">
            <a:avLst>
              <a:gd name="adj" fmla="val 28947"/>
              <a:gd name="vf" fmla="val 115470"/>
            </a:avLst>
          </a:prstGeom>
          <a:solidFill>
            <a:schemeClr val="bg1"/>
          </a:solidFill>
          <a:ln w="50800" algn="ctr">
            <a:solidFill>
              <a:schemeClr val="accent5"/>
            </a:solidFill>
            <a:miter/>
          </a:ln>
          <a:effectLst/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365125" indent="92075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730250" indent="184150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096963" indent="274638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462088" indent="366713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 sz="1000">
              <a:latin typeface="+mn-ea"/>
              <a:ea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B740101-FD75-4E42-9426-EF120EE8D2BB}"/>
              </a:ext>
            </a:extLst>
          </p:cNvPr>
          <p:cNvSpPr txBox="1"/>
          <p:nvPr/>
        </p:nvSpPr>
        <p:spPr>
          <a:xfrm>
            <a:off x="4092495" y="3936895"/>
            <a:ext cx="1035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atin typeface="+mn-ea"/>
              </a:rPr>
              <a:t>Service Instance B</a:t>
            </a:r>
            <a:endParaRPr lang="ko-KR" altLang="en-US" sz="1000" dirty="0">
              <a:latin typeface="+mn-ea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xmlns="" id="{F3637263-CEDF-4DD6-BB16-C41EE1BAB282}"/>
              </a:ext>
            </a:extLst>
          </p:cNvPr>
          <p:cNvSpPr/>
          <p:nvPr/>
        </p:nvSpPr>
        <p:spPr>
          <a:xfrm>
            <a:off x="4213764" y="4383128"/>
            <a:ext cx="828969" cy="377002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  <a:cs typeface="Arial"/>
              </a:rPr>
              <a:t>Eureka</a:t>
            </a:r>
            <a:r>
              <a:rPr lang="en-US" altLang="ko-KR" sz="1000" dirty="0">
                <a:latin typeface="+mn-ea"/>
              </a:rPr>
              <a:t> Client</a:t>
            </a:r>
            <a:endParaRPr lang="ko-KR" altLang="en-US" sz="1000" dirty="0">
              <a:latin typeface="+mn-ea"/>
            </a:endParaRPr>
          </a:p>
        </p:txBody>
      </p:sp>
      <p:sp>
        <p:nvSpPr>
          <p:cNvPr id="37" name="AutoShape 61">
            <a:extLst>
              <a:ext uri="{FF2B5EF4-FFF2-40B4-BE49-F238E27FC236}">
                <a16:creationId xmlns:a16="http://schemas.microsoft.com/office/drawing/2014/main" xmlns="" id="{E68383E7-C213-4507-97E5-0F470A285B65}"/>
              </a:ext>
            </a:extLst>
          </p:cNvPr>
          <p:cNvSpPr>
            <a:spLocks noChangeAspect="1" noChangeArrowheads="1"/>
          </p:cNvSpPr>
          <p:nvPr/>
        </p:nvSpPr>
        <p:spPr>
          <a:xfrm rot="9000000">
            <a:off x="4026522" y="5221561"/>
            <a:ext cx="1208842" cy="1044000"/>
          </a:xfrm>
          <a:prstGeom prst="hexagon">
            <a:avLst>
              <a:gd name="adj" fmla="val 28947"/>
              <a:gd name="vf" fmla="val 115470"/>
            </a:avLst>
          </a:prstGeom>
          <a:solidFill>
            <a:schemeClr val="bg1"/>
          </a:solidFill>
          <a:ln w="50800" algn="ctr">
            <a:solidFill>
              <a:schemeClr val="accent5"/>
            </a:solidFill>
            <a:miter/>
          </a:ln>
          <a:effectLst/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365125" indent="92075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730250" indent="184150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096963" indent="274638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462088" indent="366713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 sz="1000">
              <a:latin typeface="+mn-ea"/>
              <a:ea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83E5564E-F7F6-4B86-84ED-5A9F470A469A}"/>
              </a:ext>
            </a:extLst>
          </p:cNvPr>
          <p:cNvSpPr txBox="1"/>
          <p:nvPr/>
        </p:nvSpPr>
        <p:spPr>
          <a:xfrm>
            <a:off x="4104181" y="5256972"/>
            <a:ext cx="1035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atin typeface="+mn-ea"/>
              </a:rPr>
              <a:t>Service Instance C</a:t>
            </a:r>
            <a:endParaRPr lang="ko-KR" altLang="en-US" sz="1000" dirty="0">
              <a:latin typeface="+mn-ea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60B42A3D-98DB-4B36-9C07-6D32407C37FE}"/>
              </a:ext>
            </a:extLst>
          </p:cNvPr>
          <p:cNvSpPr/>
          <p:nvPr/>
        </p:nvSpPr>
        <p:spPr>
          <a:xfrm>
            <a:off x="4225450" y="5703205"/>
            <a:ext cx="828969" cy="377002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  <a:cs typeface="Arial"/>
              </a:rPr>
              <a:t>Eureka</a:t>
            </a:r>
            <a:r>
              <a:rPr lang="en-US" altLang="ko-KR" sz="1000" dirty="0">
                <a:latin typeface="+mn-ea"/>
              </a:rPr>
              <a:t> Client</a:t>
            </a:r>
            <a:endParaRPr lang="ko-KR" altLang="en-US" sz="1000" dirty="0">
              <a:latin typeface="+mn-ea"/>
            </a:endParaRPr>
          </a:p>
        </p:txBody>
      </p:sp>
      <p:sp>
        <p:nvSpPr>
          <p:cNvPr id="40" name="AutoShape 61">
            <a:extLst>
              <a:ext uri="{FF2B5EF4-FFF2-40B4-BE49-F238E27FC236}">
                <a16:creationId xmlns:a16="http://schemas.microsoft.com/office/drawing/2014/main" xmlns="" id="{48359107-3C7D-4A85-A97F-D4526C7EDCBD}"/>
              </a:ext>
            </a:extLst>
          </p:cNvPr>
          <p:cNvSpPr>
            <a:spLocks noChangeAspect="1" noChangeArrowheads="1"/>
          </p:cNvSpPr>
          <p:nvPr/>
        </p:nvSpPr>
        <p:spPr>
          <a:xfrm rot="9000000">
            <a:off x="636506" y="3126556"/>
            <a:ext cx="1208842" cy="1044000"/>
          </a:xfrm>
          <a:prstGeom prst="hexagon">
            <a:avLst>
              <a:gd name="adj" fmla="val 28947"/>
              <a:gd name="vf" fmla="val 115470"/>
            </a:avLst>
          </a:prstGeom>
          <a:solidFill>
            <a:schemeClr val="bg1"/>
          </a:solidFill>
          <a:ln w="50800" algn="ctr">
            <a:solidFill>
              <a:srgbClr val="00B0F0"/>
            </a:solidFill>
            <a:miter/>
          </a:ln>
          <a:effectLst/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365125" indent="92075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730250" indent="184150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096963" indent="274638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462088" indent="366713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68A5B866-C71A-4C6F-9CBD-E73E3FFE72DA}"/>
              </a:ext>
            </a:extLst>
          </p:cNvPr>
          <p:cNvSpPr txBox="1"/>
          <p:nvPr/>
        </p:nvSpPr>
        <p:spPr>
          <a:xfrm>
            <a:off x="722001" y="3453883"/>
            <a:ext cx="1035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atin typeface="+mn-ea"/>
              </a:rPr>
              <a:t>Service Instance A</a:t>
            </a:r>
            <a:endParaRPr lang="ko-KR" altLang="en-US" sz="1000" dirty="0">
              <a:latin typeface="+mn-ea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xmlns="" id="{A6FA834A-593B-4F6B-8C28-FE12E660E692}"/>
              </a:ext>
            </a:extLst>
          </p:cNvPr>
          <p:cNvSpPr/>
          <p:nvPr/>
        </p:nvSpPr>
        <p:spPr>
          <a:xfrm>
            <a:off x="1412172" y="3849899"/>
            <a:ext cx="958336" cy="508356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  <a:cs typeface="Arial"/>
              </a:rPr>
              <a:t>Registry-aware HTTP Client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xmlns="" id="{CE832AC6-2057-4DBB-9715-057C8E0F24E1}"/>
              </a:ext>
            </a:extLst>
          </p:cNvPr>
          <p:cNvSpPr/>
          <p:nvPr/>
        </p:nvSpPr>
        <p:spPr>
          <a:xfrm>
            <a:off x="3694203" y="2655420"/>
            <a:ext cx="577054" cy="377002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  <a:cs typeface="Arial"/>
              </a:rPr>
              <a:t>REST API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xmlns="" id="{AF86CEA6-2409-4F62-A982-5F731E40053A}"/>
              </a:ext>
            </a:extLst>
          </p:cNvPr>
          <p:cNvSpPr/>
          <p:nvPr/>
        </p:nvSpPr>
        <p:spPr>
          <a:xfrm>
            <a:off x="3694203" y="3915576"/>
            <a:ext cx="577054" cy="377002"/>
          </a:xfrm>
          <a:prstGeom prst="roundRect">
            <a:avLst/>
          </a:prstGeom>
          <a:solidFill>
            <a:schemeClr val="bg2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  <a:cs typeface="Arial"/>
              </a:rPr>
              <a:t>REST API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xmlns="" id="{7E227ACC-690F-4BB6-BA62-C2AA691FF018}"/>
              </a:ext>
            </a:extLst>
          </p:cNvPr>
          <p:cNvSpPr/>
          <p:nvPr/>
        </p:nvSpPr>
        <p:spPr>
          <a:xfrm>
            <a:off x="3644121" y="5341341"/>
            <a:ext cx="577054" cy="377002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  <a:cs typeface="Arial"/>
              </a:rPr>
              <a:t>REST API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7" name="직선 화살표 연결선 89">
            <a:extLst>
              <a:ext uri="{FF2B5EF4-FFF2-40B4-BE49-F238E27FC236}">
                <a16:creationId xmlns:a16="http://schemas.microsoft.com/office/drawing/2014/main" xmlns="" id="{32BA0076-B459-4393-B321-571355CF1EB1}"/>
              </a:ext>
            </a:extLst>
          </p:cNvPr>
          <p:cNvCxnSpPr>
            <a:cxnSpLocks/>
            <a:stCxn id="40" idx="5"/>
            <a:endCxn id="27" idx="0"/>
          </p:cNvCxnSpPr>
          <p:nvPr/>
        </p:nvCxnSpPr>
        <p:spPr>
          <a:xfrm flipH="1">
            <a:off x="1239655" y="4251728"/>
            <a:ext cx="547" cy="1341900"/>
          </a:xfrm>
          <a:prstGeom prst="straightConnector1">
            <a:avLst/>
          </a:prstGeom>
          <a:ln w="25400">
            <a:solidFill>
              <a:srgbClr val="FF966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89">
            <a:extLst>
              <a:ext uri="{FF2B5EF4-FFF2-40B4-BE49-F238E27FC236}">
                <a16:creationId xmlns:a16="http://schemas.microsoft.com/office/drawing/2014/main" xmlns="" id="{D69CA97D-3EC0-4A8F-B43E-8F08FB15C342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1743961" y="5847806"/>
            <a:ext cx="2477214" cy="0"/>
          </a:xfrm>
          <a:prstGeom prst="straightConnector1">
            <a:avLst/>
          </a:prstGeom>
          <a:ln w="25400">
            <a:solidFill>
              <a:srgbClr val="FF966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C614113D-A0B1-45B0-B5E8-94F966BF708B}"/>
              </a:ext>
            </a:extLst>
          </p:cNvPr>
          <p:cNvSpPr txBox="1"/>
          <p:nvPr/>
        </p:nvSpPr>
        <p:spPr>
          <a:xfrm>
            <a:off x="3235948" y="2402471"/>
            <a:ext cx="10353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atin typeface="+mn-ea"/>
              </a:rPr>
              <a:t>10.4.3.1:8756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8F796DD0-A8E4-41FD-9197-9DD7E13B7B60}"/>
              </a:ext>
            </a:extLst>
          </p:cNvPr>
          <p:cNvSpPr txBox="1"/>
          <p:nvPr/>
        </p:nvSpPr>
        <p:spPr>
          <a:xfrm>
            <a:off x="3488535" y="3670608"/>
            <a:ext cx="11899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atin typeface="+mn-ea"/>
              </a:rPr>
              <a:t>10.4.3.99:4545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D6F82ADE-95A5-4BFB-8230-CEF58021BB73}"/>
              </a:ext>
            </a:extLst>
          </p:cNvPr>
          <p:cNvSpPr txBox="1"/>
          <p:nvPr/>
        </p:nvSpPr>
        <p:spPr>
          <a:xfrm>
            <a:off x="3235949" y="5106435"/>
            <a:ext cx="1180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atin typeface="+mn-ea"/>
              </a:rPr>
              <a:t>10.4.3.20:333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398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2457404" cy="333233"/>
          </a:xfrm>
        </p:spPr>
        <p:txBody>
          <a:bodyPr/>
          <a:lstStyle/>
          <a:p>
            <a:r>
              <a:rPr lang="en-US" altLang="ko-KR" dirty="0" err="1"/>
              <a:t>Zuul</a:t>
            </a:r>
            <a:r>
              <a:rPr lang="en-US" altLang="ko-KR" dirty="0"/>
              <a:t> API Gateway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API gateway 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31314" y="1428033"/>
            <a:ext cx="8959215" cy="4188381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 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MSA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의 문제점 중의 하나는 각 서비스가 다른 서버에 분리 배포 되기 때문</a:t>
            </a:r>
          </a:p>
          <a:p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에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, API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의 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End point 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즉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, 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서버의 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URL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이 각기 </a:t>
            </a:r>
            <a:r>
              <a:rPr lang="ko-KR" altLang="en-US" sz="2000" dirty="0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다름</a:t>
            </a:r>
            <a:endParaRPr lang="en-US" altLang="ko-KR" sz="2000" dirty="0" smtClean="0">
              <a:solidFill>
                <a:srgbClr val="24292E"/>
              </a:solidFill>
              <a:latin typeface="+mn-ea"/>
              <a:cs typeface="Arial"/>
              <a:sym typeface="Arial"/>
            </a:endParaRPr>
          </a:p>
          <a:p>
            <a:endParaRPr lang="ko-KR" altLang="en-US" sz="2000" dirty="0">
              <a:solidFill>
                <a:srgbClr val="24292E"/>
              </a:solidFill>
              <a:latin typeface="+mn-ea"/>
              <a:cs typeface="Arial"/>
              <a:sym typeface="Arial"/>
            </a:endParaRPr>
          </a:p>
          <a:p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 한 서비스에 </a:t>
            </a:r>
            <a:r>
              <a:rPr lang="ko-KR" altLang="en-US" sz="2000" dirty="0" err="1">
                <a:solidFill>
                  <a:srgbClr val="24292E"/>
                </a:solidFill>
                <a:latin typeface="+mn-ea"/>
                <a:cs typeface="Arial"/>
                <a:sym typeface="Arial"/>
              </a:rPr>
              <a:t>한개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 이상의 서버가 존재하기 때문에 이 서비스를 사용하는 클</a:t>
            </a:r>
          </a:p>
          <a:p>
            <a:r>
              <a:rPr lang="ko-KR" altLang="en-US" sz="2000" dirty="0" err="1">
                <a:solidFill>
                  <a:srgbClr val="24292E"/>
                </a:solidFill>
                <a:latin typeface="+mn-ea"/>
                <a:cs typeface="Arial"/>
                <a:sym typeface="Arial"/>
              </a:rPr>
              <a:t>라이언트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 입장에서는 다수의 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end point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가 생기게 되며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, end point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를 변경이</a:t>
            </a:r>
          </a:p>
          <a:p>
            <a:r>
              <a:rPr lang="ko-KR" altLang="en-US" sz="2000" dirty="0" err="1">
                <a:solidFill>
                  <a:srgbClr val="24292E"/>
                </a:solidFill>
                <a:latin typeface="+mn-ea"/>
                <a:cs typeface="Arial"/>
                <a:sym typeface="Arial"/>
              </a:rPr>
              <a:t>일어났을때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, 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관리하기가 힘들기 때문에 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MSA 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환경에서 서비스에 대한 </a:t>
            </a:r>
            <a:r>
              <a:rPr lang="ko-KR" altLang="en-US" sz="2000" dirty="0" err="1">
                <a:solidFill>
                  <a:srgbClr val="24292E"/>
                </a:solidFill>
                <a:latin typeface="+mn-ea"/>
                <a:cs typeface="Arial"/>
                <a:sym typeface="Arial"/>
              </a:rPr>
              <a:t>도메</a:t>
            </a:r>
            <a:endParaRPr lang="ko-KR" altLang="en-US" sz="2000" dirty="0">
              <a:solidFill>
                <a:srgbClr val="24292E"/>
              </a:solidFill>
              <a:latin typeface="+mn-ea"/>
              <a:cs typeface="Arial"/>
              <a:sym typeface="Arial"/>
            </a:endParaRPr>
          </a:p>
          <a:p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인을 하나로 통합할 수 있는 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API GATEWAY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가 </a:t>
            </a:r>
            <a:r>
              <a:rPr lang="ko-KR" altLang="en-US" sz="2000" dirty="0" smtClean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필요</a:t>
            </a:r>
            <a:endParaRPr lang="en-US" altLang="ko-KR" sz="2000" dirty="0" smtClean="0">
              <a:solidFill>
                <a:srgbClr val="24292E"/>
              </a:solidFill>
              <a:latin typeface="+mn-ea"/>
              <a:cs typeface="Arial"/>
              <a:sym typeface="Arial"/>
            </a:endParaRPr>
          </a:p>
          <a:p>
            <a:endParaRPr lang="ko-KR" altLang="en-US" sz="2000" dirty="0">
              <a:solidFill>
                <a:srgbClr val="24292E"/>
              </a:solidFill>
              <a:latin typeface="+mn-ea"/>
              <a:cs typeface="Arial"/>
              <a:sym typeface="Arial"/>
            </a:endParaRPr>
          </a:p>
          <a:p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 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API GATEWAY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는 마치 </a:t>
            </a:r>
            <a:r>
              <a:rPr lang="ko-KR" altLang="en-US" sz="2000" dirty="0" err="1">
                <a:solidFill>
                  <a:srgbClr val="24292E"/>
                </a:solidFill>
                <a:latin typeface="+mn-ea"/>
                <a:cs typeface="Arial"/>
                <a:sym typeface="Arial"/>
              </a:rPr>
              <a:t>프록시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 서버 처럼 </a:t>
            </a:r>
            <a:r>
              <a:rPr lang="en-US" altLang="ko-KR" sz="2000" dirty="0" err="1">
                <a:solidFill>
                  <a:srgbClr val="24292E"/>
                </a:solidFill>
                <a:latin typeface="+mn-ea"/>
                <a:cs typeface="Arial"/>
                <a:sym typeface="Arial"/>
              </a:rPr>
              <a:t>api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들 앞에서 모든 </a:t>
            </a:r>
            <a:r>
              <a:rPr lang="en-US" altLang="ko-KR" sz="2000" dirty="0" err="1">
                <a:solidFill>
                  <a:srgbClr val="24292E"/>
                </a:solidFill>
                <a:latin typeface="+mn-ea"/>
                <a:cs typeface="Arial"/>
                <a:sym typeface="Arial"/>
              </a:rPr>
              <a:t>api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에 대한 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end </a:t>
            </a:r>
          </a:p>
          <a:p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point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를 통합하고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, 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인증 및 권한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, 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모니터링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, logging 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등의 기능을 제공하는</a:t>
            </a:r>
          </a:p>
          <a:p>
            <a:r>
              <a:rPr lang="ko-KR" altLang="en-US" sz="2000" dirty="0" err="1">
                <a:solidFill>
                  <a:srgbClr val="24292E"/>
                </a:solidFill>
                <a:latin typeface="+mn-ea"/>
                <a:cs typeface="Arial"/>
                <a:sym typeface="Arial"/>
              </a:rPr>
              <a:t>미들웨어로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, 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서비스 지향 </a:t>
            </a:r>
            <a:r>
              <a:rPr lang="ko-KR" altLang="en-US" sz="2000" dirty="0" err="1">
                <a:solidFill>
                  <a:srgbClr val="24292E"/>
                </a:solidFill>
                <a:latin typeface="+mn-ea"/>
                <a:cs typeface="Arial"/>
                <a:sym typeface="Arial"/>
              </a:rPr>
              <a:t>아키텍쳐</a:t>
            </a:r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(SOA, service Oriented Architecture)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의</a:t>
            </a:r>
          </a:p>
          <a:p>
            <a:r>
              <a:rPr lang="en-US" altLang="ko-KR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ESB (Enterprise Service Bus)</a:t>
            </a:r>
            <a:r>
              <a:rPr lang="ko-KR" altLang="en-US" sz="2000" dirty="0">
                <a:solidFill>
                  <a:srgbClr val="24292E"/>
                </a:solidFill>
                <a:latin typeface="+mn-ea"/>
                <a:cs typeface="Arial"/>
                <a:sym typeface="Arial"/>
              </a:rPr>
              <a:t>의 경량화 버전</a:t>
            </a:r>
          </a:p>
        </p:txBody>
      </p:sp>
    </p:spTree>
    <p:extLst>
      <p:ext uri="{BB962C8B-B14F-4D97-AF65-F5344CB8AC3E}">
        <p14:creationId xmlns:p14="http://schemas.microsoft.com/office/powerpoint/2010/main" val="275071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2450992" cy="333233"/>
          </a:xfrm>
        </p:spPr>
        <p:txBody>
          <a:bodyPr/>
          <a:lstStyle/>
          <a:p>
            <a:r>
              <a:rPr lang="en-US" altLang="ko-KR"/>
              <a:t>Zuul API Gateway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632"/>
            <a:ext cx="8980272" cy="277705"/>
          </a:xfrm>
        </p:spPr>
        <p:txBody>
          <a:bodyPr/>
          <a:lstStyle/>
          <a:p>
            <a:r>
              <a:rPr lang="en-US" altLang="ko-KR" b="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Zuul</a:t>
            </a:r>
            <a:r>
              <a:rPr lang="en-US" altLang="ko-KR" b="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Architecture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03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85446" y="1922166"/>
            <a:ext cx="9108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</a:rPr>
              <a:t>기본 원리</a:t>
            </a:r>
          </a:p>
        </p:txBody>
      </p:sp>
      <p:sp>
        <p:nvSpPr>
          <p:cNvPr id="71" name="슬라이드 번호 개체 틀 5">
            <a:extLst>
              <a:ext uri="{FF2B5EF4-FFF2-40B4-BE49-F238E27FC236}">
                <a16:creationId xmlns:a16="http://schemas.microsoft.com/office/drawing/2014/main" xmlns="" id="{4DD3AF02-542D-4C93-BDAF-8121BC36C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pPr lvl="0">
              <a:defRPr/>
            </a:pPr>
            <a:fld id="{2FF31CB8-EE0B-4A6A-8561-904A0AB35B79}" type="slidenum">
              <a:rPr lang="en-US" altLang="en-US"/>
              <a:pPr lvl="0">
                <a:defRPr/>
              </a:pPr>
              <a:t>67</a:t>
            </a:fld>
            <a:endParaRPr lang="en-US" altLang="en-US" dirty="0"/>
          </a:p>
        </p:txBody>
      </p:sp>
      <p:pic>
        <p:nvPicPr>
          <p:cNvPr id="10254" name="Picture 14" descr="가볍게 마이크로서비스 구축해보기-3. Netflix Zuul를 이용해 API Gateway 패턴 구현하기 | by GyeongYong  Bang | Medium">
            <a:extLst>
              <a:ext uri="{FF2B5EF4-FFF2-40B4-BE49-F238E27FC236}">
                <a16:creationId xmlns:a16="http://schemas.microsoft.com/office/drawing/2014/main" xmlns="" id="{A7417D22-11F7-4775-9D3F-1D24E22C3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461" y="1536127"/>
            <a:ext cx="7761078" cy="471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A3449F8-2538-4D2A-9792-F4DF5BDDEBED}"/>
              </a:ext>
            </a:extLst>
          </p:cNvPr>
          <p:cNvSpPr txBox="1"/>
          <p:nvPr/>
        </p:nvSpPr>
        <p:spPr>
          <a:xfrm>
            <a:off x="561600" y="6527294"/>
            <a:ext cx="3148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출처 </a:t>
            </a:r>
            <a:r>
              <a:rPr lang="en-US" altLang="ko-KR" sz="1400" dirty="0">
                <a:latin typeface="+mn-ea"/>
              </a:rPr>
              <a:t>: https://yesesyo.medium.com/</a:t>
            </a:r>
          </a:p>
        </p:txBody>
      </p:sp>
    </p:spTree>
    <p:extLst>
      <p:ext uri="{BB962C8B-B14F-4D97-AF65-F5344CB8AC3E}">
        <p14:creationId xmlns:p14="http://schemas.microsoft.com/office/powerpoint/2010/main" val="249701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2450992" cy="333233"/>
          </a:xfrm>
        </p:spPr>
        <p:txBody>
          <a:bodyPr/>
          <a:lstStyle/>
          <a:p>
            <a:r>
              <a:rPr lang="en-US" altLang="ko-KR"/>
              <a:t>Zuul API Gateway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632"/>
            <a:ext cx="8980272" cy="277705"/>
          </a:xfrm>
        </p:spPr>
        <p:txBody>
          <a:bodyPr/>
          <a:lstStyle/>
          <a:p>
            <a:r>
              <a:rPr lang="en-US" altLang="ko-KR" b="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Zuul</a:t>
            </a:r>
            <a:r>
              <a:rPr lang="en-US" altLang="ko-KR" b="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b="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</a:t>
            </a:r>
            <a:endParaRPr lang="en-US" altLang="ko-KR" b="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03</a:t>
            </a:r>
            <a:endParaRPr lang="ko-KR" altLang="en-US" dirty="0"/>
          </a:p>
        </p:txBody>
      </p:sp>
      <p:sp>
        <p:nvSpPr>
          <p:cNvPr id="71" name="슬라이드 번호 개체 틀 5">
            <a:extLst>
              <a:ext uri="{FF2B5EF4-FFF2-40B4-BE49-F238E27FC236}">
                <a16:creationId xmlns:a16="http://schemas.microsoft.com/office/drawing/2014/main" xmlns="" id="{4DD3AF02-542D-4C93-BDAF-8121BC36C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pPr lvl="0">
              <a:defRPr/>
            </a:pPr>
            <a:fld id="{2FF31CB8-EE0B-4A6A-8561-904A0AB35B79}" type="slidenum">
              <a:rPr lang="en-US" altLang="en-US"/>
              <a:pPr lvl="0">
                <a:defRPr/>
              </a:pPr>
              <a:t>68</a:t>
            </a:fld>
            <a:endParaRPr lang="en-US" alt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xmlns="" id="{868699EE-BA56-453E-8596-9089B1F9A54F}"/>
              </a:ext>
            </a:extLst>
          </p:cNvPr>
          <p:cNvSpPr txBox="1"/>
          <p:nvPr/>
        </p:nvSpPr>
        <p:spPr>
          <a:xfrm>
            <a:off x="344489" y="1570724"/>
            <a:ext cx="9217022" cy="408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anchor="ctr">
            <a:noAutofit/>
          </a:bodyPr>
          <a:lstStyle>
            <a:defPPr>
              <a:defRPr lang="en-US"/>
            </a:defPPr>
            <a:lvl1pPr indent="0" algn="ctr" defTabSz="914400" latinLnBrk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돋움체 Medium"/>
                <a:ea typeface="KoPub돋움체 Medium"/>
              </a:defRPr>
            </a:lvl1pPr>
            <a:lvl2pPr marL="685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KoPub돋움체 Medium"/>
                <a:ea typeface="KoPub돋움체 Medium"/>
              </a:defRPr>
            </a:lvl2pPr>
            <a:lvl3pPr marL="1143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KoPub돋움체 Medium"/>
                <a:ea typeface="KoPub돋움체 Medium"/>
              </a:defRPr>
            </a:lvl3pPr>
            <a:lvl4pPr marL="1600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4pPr>
            <a:lvl5pPr marL="20574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>
              <a:defRPr/>
            </a:pPr>
            <a:r>
              <a:rPr lang="en-US" altLang="ko-KR" dirty="0" err="1">
                <a:effectLst/>
              </a:rPr>
              <a:t>Zuul</a:t>
            </a:r>
            <a:r>
              <a:rPr lang="en-US" altLang="ko-KR" dirty="0">
                <a:effectLst/>
              </a:rPr>
              <a:t> </a:t>
            </a:r>
            <a:r>
              <a:rPr lang="ko-KR" altLang="en-US" dirty="0">
                <a:effectLst/>
              </a:rPr>
              <a:t>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0AC27B1-68EC-4C5C-B867-D06D9AE64ADD}"/>
              </a:ext>
            </a:extLst>
          </p:cNvPr>
          <p:cNvSpPr txBox="1"/>
          <p:nvPr/>
        </p:nvSpPr>
        <p:spPr>
          <a:xfrm>
            <a:off x="-141741" y="2150180"/>
            <a:ext cx="9699276" cy="420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2900" indent="-342900">
              <a:spcBef>
                <a:spcPts val="400"/>
              </a:spcBef>
              <a:buSzPct val="120000"/>
              <a:buBlip>
                <a:blip r:embed="rId3"/>
              </a:buBlip>
              <a:defRPr/>
            </a:pPr>
            <a:r>
              <a:rPr lang="en-US" altLang="ko-KR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Authentication and Security : </a:t>
            </a:r>
            <a:r>
              <a:rPr lang="ko-KR" altLang="en-US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클라이언트 요청 시</a:t>
            </a:r>
            <a:r>
              <a:rPr lang="en-US" altLang="ko-KR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, </a:t>
            </a:r>
            <a:r>
              <a:rPr lang="ko-KR" altLang="en-US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각 리소스에 대한 인증 요구 사항을 식별하고 이를 만족시키지 않는 요청은 거부</a:t>
            </a:r>
            <a:endParaRPr lang="en-US" altLang="ko-KR" dirty="0">
              <a:latin typeface="KoPub돋움체 Medium" panose="020B0600000101010101" charset="-127"/>
              <a:ea typeface="KoPub돋움체 Medium" panose="020B0600000101010101" charset="-127"/>
              <a:cs typeface="Arial"/>
            </a:endParaRPr>
          </a:p>
          <a:p>
            <a:pPr marL="882900" indent="-342900">
              <a:spcBef>
                <a:spcPts val="400"/>
              </a:spcBef>
              <a:buSzPct val="120000"/>
              <a:buBlip>
                <a:blip r:embed="rId3"/>
              </a:buBlip>
              <a:defRPr/>
            </a:pPr>
            <a:endParaRPr lang="ko-KR" altLang="en-US" dirty="0">
              <a:latin typeface="KoPub돋움체 Medium" panose="020B0600000101010101" charset="-127"/>
              <a:ea typeface="KoPub돋움체 Medium" panose="020B0600000101010101" charset="-127"/>
              <a:cs typeface="Arial"/>
            </a:endParaRPr>
          </a:p>
          <a:p>
            <a:pPr marL="882900" indent="-342900">
              <a:spcBef>
                <a:spcPts val="400"/>
              </a:spcBef>
              <a:buSzPct val="120000"/>
              <a:buBlip>
                <a:blip r:embed="rId3"/>
              </a:buBlip>
              <a:defRPr/>
            </a:pPr>
            <a:r>
              <a:rPr lang="en-US" altLang="ko-KR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Insights and Monitoring : </a:t>
            </a:r>
            <a:r>
              <a:rPr lang="ko-KR" altLang="en-US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의미 있는 데이터 및 통계 제공</a:t>
            </a:r>
            <a:endParaRPr lang="en-US" altLang="ko-KR" dirty="0">
              <a:latin typeface="KoPub돋움체 Medium" panose="020B0600000101010101" charset="-127"/>
              <a:ea typeface="KoPub돋움체 Medium" panose="020B0600000101010101" charset="-127"/>
              <a:cs typeface="Arial"/>
            </a:endParaRPr>
          </a:p>
          <a:p>
            <a:pPr marL="882900" indent="-342900">
              <a:spcBef>
                <a:spcPts val="400"/>
              </a:spcBef>
              <a:buSzPct val="120000"/>
              <a:buBlip>
                <a:blip r:embed="rId3"/>
              </a:buBlip>
              <a:defRPr/>
            </a:pPr>
            <a:endParaRPr lang="ko-KR" altLang="en-US" dirty="0">
              <a:latin typeface="KoPub돋움체 Medium" panose="020B0600000101010101" charset="-127"/>
              <a:ea typeface="KoPub돋움체 Medium" panose="020B0600000101010101" charset="-127"/>
              <a:cs typeface="Arial"/>
            </a:endParaRPr>
          </a:p>
          <a:p>
            <a:pPr marL="882900" indent="-342900">
              <a:spcBef>
                <a:spcPts val="400"/>
              </a:spcBef>
              <a:buSzPct val="120000"/>
              <a:buBlip>
                <a:blip r:embed="rId3"/>
              </a:buBlip>
              <a:defRPr/>
            </a:pPr>
            <a:r>
              <a:rPr lang="en-US" altLang="ko-KR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Dynamic Routing : </a:t>
            </a:r>
            <a:r>
              <a:rPr lang="ko-KR" altLang="en-US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필요에 따라 요청을 다른 클러스터로 동적으로 라우팅</a:t>
            </a:r>
            <a:endParaRPr lang="en-US" altLang="ko-KR" dirty="0">
              <a:latin typeface="KoPub돋움체 Medium" panose="020B0600000101010101" charset="-127"/>
              <a:ea typeface="KoPub돋움체 Medium" panose="020B0600000101010101" charset="-127"/>
              <a:cs typeface="Arial"/>
            </a:endParaRPr>
          </a:p>
          <a:p>
            <a:pPr marL="882900" indent="-342900">
              <a:spcBef>
                <a:spcPts val="400"/>
              </a:spcBef>
              <a:buSzPct val="120000"/>
              <a:buBlip>
                <a:blip r:embed="rId3"/>
              </a:buBlip>
              <a:defRPr/>
            </a:pPr>
            <a:endParaRPr lang="ko-KR" altLang="en-US" dirty="0">
              <a:latin typeface="KoPub돋움체 Medium" panose="020B0600000101010101" charset="-127"/>
              <a:ea typeface="KoPub돋움체 Medium" panose="020B0600000101010101" charset="-127"/>
              <a:cs typeface="Arial"/>
            </a:endParaRPr>
          </a:p>
          <a:p>
            <a:pPr marL="882900" indent="-342900">
              <a:spcBef>
                <a:spcPts val="400"/>
              </a:spcBef>
              <a:buSzPct val="120000"/>
              <a:buBlip>
                <a:blip r:embed="rId3"/>
              </a:buBlip>
              <a:defRPr/>
            </a:pPr>
            <a:r>
              <a:rPr lang="en-US" altLang="ko-KR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Stress Testing : </a:t>
            </a:r>
            <a:r>
              <a:rPr lang="ko-KR" altLang="en-US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성능 측정을 위해 점차적으로 클러스터 트래픽을 증가</a:t>
            </a:r>
            <a:endParaRPr lang="en-US" altLang="ko-KR" dirty="0">
              <a:latin typeface="KoPub돋움체 Medium" panose="020B0600000101010101" charset="-127"/>
              <a:ea typeface="KoPub돋움체 Medium" panose="020B0600000101010101" charset="-127"/>
              <a:cs typeface="Arial"/>
            </a:endParaRPr>
          </a:p>
          <a:p>
            <a:pPr marL="882900" indent="-342900">
              <a:spcBef>
                <a:spcPts val="400"/>
              </a:spcBef>
              <a:buSzPct val="120000"/>
              <a:buBlip>
                <a:blip r:embed="rId3"/>
              </a:buBlip>
              <a:defRPr/>
            </a:pPr>
            <a:endParaRPr lang="ko-KR" altLang="en-US" dirty="0">
              <a:latin typeface="KoPub돋움체 Medium" panose="020B0600000101010101" charset="-127"/>
              <a:ea typeface="KoPub돋움체 Medium" panose="020B0600000101010101" charset="-127"/>
              <a:cs typeface="Arial"/>
            </a:endParaRPr>
          </a:p>
          <a:p>
            <a:pPr marL="882900" indent="-342900">
              <a:spcBef>
                <a:spcPts val="400"/>
              </a:spcBef>
              <a:buSzPct val="120000"/>
              <a:buBlip>
                <a:blip r:embed="rId3"/>
              </a:buBlip>
              <a:defRPr/>
            </a:pPr>
            <a:r>
              <a:rPr lang="en-US" altLang="ko-KR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Load Shedding : </a:t>
            </a:r>
            <a:r>
              <a:rPr lang="ko-KR" altLang="en-US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각 유형의 요청에 대해 용량을 할당하고</a:t>
            </a:r>
            <a:r>
              <a:rPr lang="en-US" altLang="ko-KR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, </a:t>
            </a:r>
            <a:r>
              <a:rPr lang="ko-KR" altLang="en-US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초과하는 요청은 제한</a:t>
            </a:r>
            <a:endParaRPr lang="en-US" altLang="ko-KR" dirty="0">
              <a:latin typeface="KoPub돋움체 Medium" panose="020B0600000101010101" charset="-127"/>
              <a:ea typeface="KoPub돋움체 Medium" panose="020B0600000101010101" charset="-127"/>
              <a:cs typeface="Arial"/>
            </a:endParaRPr>
          </a:p>
          <a:p>
            <a:pPr marL="882900" indent="-342900">
              <a:spcBef>
                <a:spcPts val="400"/>
              </a:spcBef>
              <a:buSzPct val="120000"/>
              <a:buBlip>
                <a:blip r:embed="rId3"/>
              </a:buBlip>
              <a:defRPr/>
            </a:pPr>
            <a:endParaRPr lang="ko-KR" altLang="en-US" dirty="0">
              <a:latin typeface="KoPub돋움체 Medium" panose="020B0600000101010101" charset="-127"/>
              <a:ea typeface="KoPub돋움체 Medium" panose="020B0600000101010101" charset="-127"/>
              <a:cs typeface="Arial"/>
            </a:endParaRPr>
          </a:p>
          <a:p>
            <a:pPr marL="882900" indent="-342900">
              <a:spcBef>
                <a:spcPts val="400"/>
              </a:spcBef>
              <a:buSzPct val="120000"/>
              <a:buBlip>
                <a:blip r:embed="rId3"/>
              </a:buBlip>
              <a:defRPr/>
            </a:pPr>
            <a:r>
              <a:rPr lang="en-US" altLang="ko-KR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Static Response Handling : </a:t>
            </a:r>
            <a:r>
              <a:rPr lang="ko-KR" altLang="en-US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특정 요청에 대해서는 </a:t>
            </a:r>
            <a:r>
              <a:rPr lang="ko-KR" altLang="en-US" dirty="0" err="1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백엔드로</a:t>
            </a:r>
            <a:r>
              <a:rPr lang="ko-KR" altLang="en-US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 트래픽을 보내는 대신 즉시 응답하도록 구성</a:t>
            </a:r>
            <a:r>
              <a:rPr lang="en-US" altLang="ko-KR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 </a:t>
            </a:r>
            <a:r>
              <a:rPr lang="ko-KR" altLang="en-US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가능</a:t>
            </a:r>
            <a:endParaRPr lang="en-US" altLang="ko-KR" dirty="0">
              <a:latin typeface="KoPub돋움체 Medium" panose="020B0600000101010101" charset="-127"/>
              <a:ea typeface="KoPub돋움체 Medium" panose="020B0600000101010101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748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2450992" cy="333233"/>
          </a:xfrm>
        </p:spPr>
        <p:txBody>
          <a:bodyPr/>
          <a:lstStyle/>
          <a:p>
            <a:r>
              <a:rPr lang="en-US" altLang="ko-KR"/>
              <a:t>Zuul API Gateway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632"/>
            <a:ext cx="8980272" cy="277705"/>
          </a:xfrm>
        </p:spPr>
        <p:txBody>
          <a:bodyPr/>
          <a:lstStyle/>
          <a:p>
            <a:r>
              <a:rPr lang="en-US" altLang="ko-KR" b="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Zuul</a:t>
            </a:r>
            <a:r>
              <a:rPr lang="en-US" altLang="ko-KR" b="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Filter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03</a:t>
            </a:r>
            <a:endParaRPr lang="ko-KR" altLang="en-US" dirty="0"/>
          </a:p>
        </p:txBody>
      </p:sp>
      <p:sp>
        <p:nvSpPr>
          <p:cNvPr id="71" name="슬라이드 번호 개체 틀 5">
            <a:extLst>
              <a:ext uri="{FF2B5EF4-FFF2-40B4-BE49-F238E27FC236}">
                <a16:creationId xmlns:a16="http://schemas.microsoft.com/office/drawing/2014/main" xmlns="" id="{4DD3AF02-542D-4C93-BDAF-8121BC36C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pPr lvl="0">
              <a:defRPr/>
            </a:pPr>
            <a:fld id="{2FF31CB8-EE0B-4A6A-8561-904A0AB35B79}" type="slidenum">
              <a:rPr lang="en-US" altLang="en-US"/>
              <a:pPr lvl="0">
                <a:defRPr/>
              </a:pPr>
              <a:t>69</a:t>
            </a:fld>
            <a:endParaRPr lang="en-US" altLang="en-US" dirty="0"/>
          </a:p>
        </p:txBody>
      </p:sp>
      <p:sp>
        <p:nvSpPr>
          <p:cNvPr id="19" name="텍스트 개체 틀 7">
            <a:extLst>
              <a:ext uri="{FF2B5EF4-FFF2-40B4-BE49-F238E27FC236}">
                <a16:creationId xmlns:a16="http://schemas.microsoft.com/office/drawing/2014/main" xmlns="" id="{0835A391-842C-4508-AF55-DDF051163ABA}"/>
              </a:ext>
            </a:extLst>
          </p:cNvPr>
          <p:cNvSpPr txBox="1"/>
          <p:nvPr/>
        </p:nvSpPr>
        <p:spPr>
          <a:xfrm>
            <a:off x="344489" y="1570724"/>
            <a:ext cx="9217022" cy="408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anchor="ctr">
            <a:noAutofit/>
          </a:bodyPr>
          <a:lstStyle>
            <a:defPPr>
              <a:defRPr lang="en-US"/>
            </a:defPPr>
            <a:lvl1pPr indent="0" algn="ctr" defTabSz="914400" latinLnBrk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돋움체 Medium"/>
                <a:ea typeface="KoPub돋움체 Medium"/>
              </a:defRPr>
            </a:lvl1pPr>
            <a:lvl2pPr marL="685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KoPub돋움체 Medium"/>
                <a:ea typeface="KoPub돋움체 Medium"/>
              </a:defRPr>
            </a:lvl2pPr>
            <a:lvl3pPr marL="1143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KoPub돋움체 Medium"/>
                <a:ea typeface="KoPub돋움체 Medium"/>
              </a:defRPr>
            </a:lvl3pPr>
            <a:lvl4pPr marL="1600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4pPr>
            <a:lvl5pPr marL="20574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>
              <a:defRPr/>
            </a:pPr>
            <a:r>
              <a:rPr lang="en-US" altLang="ko-KR" dirty="0">
                <a:effectLst/>
              </a:rPr>
              <a:t>Filter </a:t>
            </a:r>
            <a:r>
              <a:rPr lang="ko-KR" altLang="en-US" dirty="0">
                <a:effectLst/>
              </a:rPr>
              <a:t>종류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070044C-22A3-4057-AAEF-F3EC3A1F485E}"/>
              </a:ext>
            </a:extLst>
          </p:cNvPr>
          <p:cNvSpPr txBox="1"/>
          <p:nvPr/>
        </p:nvSpPr>
        <p:spPr>
          <a:xfrm>
            <a:off x="561600" y="6527294"/>
            <a:ext cx="3728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출처 </a:t>
            </a:r>
            <a:r>
              <a:rPr lang="en-US" altLang="ko-KR" sz="1400" dirty="0">
                <a:latin typeface="+mn-ea"/>
              </a:rPr>
              <a:t>: https://medium.com/netflix-techblog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A1E2B40-8C1E-4DB9-B291-57E2499F1315}"/>
              </a:ext>
            </a:extLst>
          </p:cNvPr>
          <p:cNvSpPr txBox="1"/>
          <p:nvPr/>
        </p:nvSpPr>
        <p:spPr>
          <a:xfrm>
            <a:off x="4631634" y="2115104"/>
            <a:ext cx="48702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/>
            </a:pPr>
            <a:r>
              <a:rPr lang="en-US" altLang="ko-KR" sz="1600" dirty="0">
                <a:solidFill>
                  <a:srgbClr val="256BC2"/>
                </a:solidFill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Pre Filter</a:t>
            </a:r>
            <a:r>
              <a:rPr lang="en-US" altLang="ko-KR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/>
            </a:r>
            <a:br>
              <a:rPr lang="en-US" altLang="ko-KR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</a:br>
            <a:r>
              <a:rPr lang="ko-KR" altLang="en-US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라우팅 이전에 실행되며</a:t>
            </a:r>
            <a:r>
              <a:rPr lang="en-US" altLang="ko-KR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, </a:t>
            </a:r>
            <a:r>
              <a:rPr lang="ko-KR" altLang="en-US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클라이언트 인증</a:t>
            </a:r>
            <a:r>
              <a:rPr lang="en-US" altLang="ko-KR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/</a:t>
            </a:r>
            <a:r>
              <a:rPr lang="ko-KR" altLang="en-US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인가 등에 활용</a:t>
            </a:r>
            <a:endParaRPr lang="en-US" altLang="ko-KR" sz="1600" dirty="0">
              <a:latin typeface="KoPub돋움체 Medium" panose="020B0600000101010101" charset="-127"/>
              <a:ea typeface="KoPub돋움체 Medium" panose="020B0600000101010101" charset="-127"/>
              <a:cs typeface="Arial"/>
            </a:endParaRPr>
          </a:p>
          <a:p>
            <a: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/>
            </a:pPr>
            <a:endParaRPr lang="en-US" altLang="ko-KR" sz="1600" dirty="0">
              <a:latin typeface="KoPub돋움체 Medium" panose="020B0600000101010101" charset="-127"/>
              <a:ea typeface="KoPub돋움체 Medium" panose="020B0600000101010101" charset="-127"/>
              <a:cs typeface="Arial"/>
            </a:endParaRPr>
          </a:p>
          <a:p>
            <a: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/>
            </a:pPr>
            <a:r>
              <a:rPr lang="en-US" altLang="ko-KR" sz="1600" dirty="0">
                <a:solidFill>
                  <a:srgbClr val="256BC2"/>
                </a:solidFill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Route Filter</a:t>
            </a:r>
            <a:r>
              <a:rPr lang="en-US" altLang="ko-KR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/>
            </a:r>
            <a:br>
              <a:rPr lang="en-US" altLang="ko-KR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</a:br>
            <a:r>
              <a:rPr lang="ko-KR" altLang="en-US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라우팅을 위해 단순히 </a:t>
            </a:r>
            <a:r>
              <a:rPr lang="en-US" altLang="ko-KR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URI </a:t>
            </a:r>
            <a:r>
              <a:rPr lang="ko-KR" altLang="en-US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패턴에 의존하는 것이 아닌</a:t>
            </a:r>
            <a:r>
              <a:rPr lang="en-US" altLang="ko-KR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, </a:t>
            </a:r>
            <a:r>
              <a:rPr lang="ko-KR" altLang="en-US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보다 복잡한 </a:t>
            </a:r>
            <a:r>
              <a:rPr lang="ko-KR" altLang="en-US" sz="1600" dirty="0" err="1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매커니즘을</a:t>
            </a:r>
            <a:r>
              <a:rPr lang="ko-KR" altLang="en-US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 이용하고자 할 때 활용</a:t>
            </a:r>
            <a:endParaRPr lang="en-US" altLang="ko-KR" sz="1600" dirty="0">
              <a:latin typeface="KoPub돋움체 Medium" panose="020B0600000101010101" charset="-127"/>
              <a:ea typeface="KoPub돋움체 Medium" panose="020B0600000101010101" charset="-127"/>
              <a:cs typeface="Arial"/>
            </a:endParaRPr>
          </a:p>
          <a:p>
            <a: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/>
            </a:pPr>
            <a:endParaRPr lang="en-US" altLang="ko-KR" sz="1600" dirty="0">
              <a:latin typeface="KoPub돋움체 Medium" panose="020B0600000101010101" charset="-127"/>
              <a:ea typeface="KoPub돋움체 Medium" panose="020B0600000101010101" charset="-127"/>
              <a:cs typeface="Arial"/>
            </a:endParaRPr>
          </a:p>
          <a:p>
            <a: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/>
            </a:pPr>
            <a:r>
              <a:rPr lang="en-US" altLang="ko-KR" sz="1600" dirty="0">
                <a:solidFill>
                  <a:srgbClr val="256BC2"/>
                </a:solidFill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Post Filter</a:t>
            </a:r>
            <a:r>
              <a:rPr lang="en-US" altLang="ko-KR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/>
            </a:r>
            <a:br>
              <a:rPr lang="en-US" altLang="ko-KR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</a:br>
            <a:r>
              <a:rPr lang="ko-KR" altLang="en-US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라우팅 이후에 실행되며</a:t>
            </a:r>
            <a:r>
              <a:rPr lang="en-US" altLang="ko-KR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, </a:t>
            </a:r>
            <a:r>
              <a:rPr lang="ko-KR" altLang="en-US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상태코드와 같이 응답 메시지를 빈번하게 조작해야 할 경우 활용</a:t>
            </a:r>
            <a:endParaRPr lang="en-US" altLang="ko-KR" sz="1600" dirty="0">
              <a:latin typeface="KoPub돋움체 Medium" panose="020B0600000101010101" charset="-127"/>
              <a:ea typeface="KoPub돋움체 Medium" panose="020B0600000101010101" charset="-127"/>
              <a:cs typeface="Arial"/>
            </a:endParaRPr>
          </a:p>
          <a:p>
            <a: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/>
            </a:pPr>
            <a:endParaRPr lang="en-US" altLang="ko-KR" sz="1600" dirty="0">
              <a:latin typeface="KoPub돋움체 Medium" panose="020B0600000101010101" charset="-127"/>
              <a:ea typeface="KoPub돋움체 Medium" panose="020B0600000101010101" charset="-127"/>
              <a:cs typeface="Arial"/>
            </a:endParaRPr>
          </a:p>
          <a:p>
            <a: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/>
            </a:pPr>
            <a:r>
              <a:rPr lang="en-US" altLang="ko-KR" sz="1600" dirty="0">
                <a:solidFill>
                  <a:srgbClr val="256BC2"/>
                </a:solidFill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Error Filter</a:t>
            </a:r>
            <a:br>
              <a:rPr lang="en-US" altLang="ko-KR" sz="1600" dirty="0">
                <a:solidFill>
                  <a:srgbClr val="256BC2"/>
                </a:solidFill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</a:br>
            <a:r>
              <a:rPr lang="ko-KR" altLang="en-US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필터에서 에러가 발생할 경우 실행</a:t>
            </a:r>
            <a:endParaRPr lang="en-US" altLang="ko-KR" sz="1600" dirty="0">
              <a:latin typeface="KoPub돋움체 Medium" panose="020B0600000101010101" charset="-127"/>
              <a:ea typeface="KoPub돋움체 Medium" panose="020B0600000101010101" charset="-127"/>
              <a:cs typeface="Arial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xmlns="" id="{5C3E7A76-4E22-4EF6-BAD2-4E441973C8A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2274659"/>
            <a:ext cx="4561169" cy="440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F31CB8-EE0B-4A6A-8561-904A0AB35B7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1944700" cy="333233"/>
          </a:xfrm>
        </p:spPr>
        <p:txBody>
          <a:bodyPr/>
          <a:lstStyle/>
          <a:p>
            <a:r>
              <a:rPr lang="en-US" altLang="ko-KR" dirty="0"/>
              <a:t>Cloud </a:t>
            </a:r>
            <a:r>
              <a:rPr lang="ko-KR" altLang="en-US" dirty="0"/>
              <a:t>발전과정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latin typeface="+mj-ea"/>
                <a:ea typeface="+mj-ea"/>
              </a:rPr>
              <a:t>Cloud</a:t>
            </a:r>
            <a:r>
              <a:rPr lang="ko-KR" altLang="en-US" b="0" dirty="0">
                <a:latin typeface="+mj-ea"/>
                <a:ea typeface="+mj-ea"/>
              </a:rPr>
              <a:t> 연혁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01</a:t>
            </a:r>
            <a:endParaRPr lang="ko-KR" altLang="en-US" dirty="0"/>
          </a:p>
        </p:txBody>
      </p:sp>
      <p:pic>
        <p:nvPicPr>
          <p:cNvPr id="2052" name="Picture 4" descr="https://www.bcs.org/media/2417/cloud-timeline-2005-202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08" y="1398446"/>
            <a:ext cx="8801159" cy="262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3CF2E3F-4B2F-4378-850F-E6D1A05061A1}"/>
              </a:ext>
            </a:extLst>
          </p:cNvPr>
          <p:cNvSpPr txBox="1"/>
          <p:nvPr/>
        </p:nvSpPr>
        <p:spPr>
          <a:xfrm>
            <a:off x="560388" y="6373405"/>
            <a:ext cx="2458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출처 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https://www.bcs.org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xmlns="" id="{CB72782A-EE59-4E7D-B6D5-3267F276D2A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9853" y="4144651"/>
          <a:ext cx="8775760" cy="21902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6600">
                  <a:extLst>
                    <a:ext uri="{9D8B030D-6E8A-4147-A177-3AD203B41FA5}">
                      <a16:colId xmlns:a16="http://schemas.microsoft.com/office/drawing/2014/main" xmlns="" val="1536360108"/>
                    </a:ext>
                  </a:extLst>
                </a:gridCol>
                <a:gridCol w="7339160">
                  <a:extLst>
                    <a:ext uri="{9D8B030D-6E8A-4147-A177-3AD203B41FA5}">
                      <a16:colId xmlns:a16="http://schemas.microsoft.com/office/drawing/2014/main" xmlns="" val="1995029226"/>
                    </a:ext>
                  </a:extLst>
                </a:gridCol>
              </a:tblGrid>
              <a:tr h="316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세대 클라우드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69875" marR="0" indent="-2698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Pct val="120000"/>
                        <a:buFontTx/>
                        <a:buBlip>
                          <a:blip r:embed="rId4"/>
                        </a:buBlip>
                        <a:tabLst/>
                        <a:defRPr/>
                      </a:pPr>
                      <a:r>
                        <a:rPr lang="ko-KR" altLang="en-US" sz="1400" baseline="0" dirty="0">
                          <a:latin typeface="+mn-ea"/>
                        </a:rPr>
                        <a:t>데이터 센터에 의존하는 중앙집중식 </a:t>
                      </a:r>
                      <a:r>
                        <a:rPr lang="ko-KR" altLang="en-US" sz="1400" baseline="0" dirty="0" err="1">
                          <a:latin typeface="+mn-ea"/>
                        </a:rPr>
                        <a:t>클라우드를</a:t>
                      </a:r>
                      <a:r>
                        <a:rPr lang="ko-KR" altLang="en-US" sz="1400" baseline="0" dirty="0">
                          <a:latin typeface="+mn-ea"/>
                        </a:rPr>
                        <a:t> 선두로 본격적인 클라우드 시장 생성</a:t>
                      </a:r>
                      <a:endParaRPr lang="en-US" altLang="ko-KR" sz="1400" baseline="0" dirty="0">
                        <a:latin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294343088"/>
                  </a:ext>
                </a:extLst>
              </a:tr>
              <a:tr h="1050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세대 클라우드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269875">
                        <a:spcAft>
                          <a:spcPts val="400"/>
                        </a:spcAft>
                        <a:buSzPct val="120000"/>
                        <a:buBlip>
                          <a:blip r:embed="rId4"/>
                        </a:buBlip>
                      </a:pPr>
                      <a:r>
                        <a:rPr lang="ko-KR" altLang="en-US" sz="1400" dirty="0">
                          <a:latin typeface="+mn-ea"/>
                          <a:cs typeface="KoPubWorld돋움체 Medium" panose="00000600000000000000" pitchFamily="2" charset="-127"/>
                        </a:rPr>
                        <a:t>클라우드 산업의 급격한 성장으로 클라우드 서비스가 풍부해졌으며</a:t>
                      </a:r>
                      <a:r>
                        <a:rPr lang="en-US" altLang="ko-KR" sz="1400" dirty="0">
                          <a:latin typeface="+mn-ea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+mn-ea"/>
                          <a:cs typeface="KoPubWorld돋움체 Medium" panose="00000600000000000000" pitchFamily="2" charset="-127"/>
                        </a:rPr>
                        <a:t>클라우드에서</a:t>
                      </a:r>
                      <a:r>
                        <a:rPr lang="ko-KR" altLang="en-US" sz="1400" dirty="0">
                          <a:latin typeface="+mn-ea"/>
                          <a:cs typeface="KoPubWorld돋움체 Medium" panose="00000600000000000000" pitchFamily="2" charset="-127"/>
                        </a:rPr>
                        <a:t> 사용하는         리소스를 모니터링하여 신뢰도를 높임</a:t>
                      </a:r>
                      <a:endParaRPr lang="en-US" altLang="ko-KR" sz="1400" dirty="0">
                        <a:latin typeface="+mn-ea"/>
                        <a:cs typeface="KoPubWorld돋움체 Medium" panose="00000600000000000000" pitchFamily="2" charset="-127"/>
                      </a:endParaRPr>
                    </a:p>
                    <a:p>
                      <a:pPr marL="269875" indent="-269875">
                        <a:spcAft>
                          <a:spcPts val="400"/>
                        </a:spcAft>
                        <a:buSzPct val="120000"/>
                        <a:buBlip>
                          <a:blip r:embed="rId4"/>
                        </a:buBlip>
                      </a:pPr>
                      <a:r>
                        <a:rPr lang="en-US" altLang="ko-KR" sz="1400" dirty="0">
                          <a:latin typeface="+mn-ea"/>
                          <a:cs typeface="KoPubWorld돋움체 Medium" panose="00000600000000000000" pitchFamily="2" charset="-127"/>
                        </a:rPr>
                        <a:t>DevOps</a:t>
                      </a:r>
                      <a:r>
                        <a:rPr lang="ko-KR" altLang="en-US" sz="1400" dirty="0">
                          <a:latin typeface="+mn-ea"/>
                          <a:cs typeface="KoPubWorld돋움체 Medium" panose="00000600000000000000" pitchFamily="2" charset="-127"/>
                        </a:rPr>
                        <a:t>가 두각을 나타내었으며</a:t>
                      </a:r>
                      <a:r>
                        <a:rPr lang="en-US" altLang="ko-KR" sz="1400" dirty="0">
                          <a:latin typeface="+mn-ea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+mn-ea"/>
                          <a:cs typeface="KoPubWorld돋움체 Medium" panose="00000600000000000000" pitchFamily="2" charset="-127"/>
                        </a:rPr>
                        <a:t>마이크로서비스가</a:t>
                      </a:r>
                      <a:r>
                        <a:rPr lang="ko-KR" altLang="en-US" sz="1400" dirty="0">
                          <a:latin typeface="+mn-ea"/>
                          <a:cs typeface="KoPubWorld돋움체 Medium" panose="00000600000000000000" pitchFamily="2" charset="-127"/>
                        </a:rPr>
                        <a:t> 클라우드 애플리케이션 개발에 사용</a:t>
                      </a:r>
                      <a:endParaRPr lang="en-US" altLang="ko-KR" sz="1400" dirty="0">
                        <a:latin typeface="+mn-ea"/>
                        <a:cs typeface="KoPubWorld돋움체 Medium" panose="00000600000000000000" pitchFamily="2" charset="-127"/>
                      </a:endParaRPr>
                    </a:p>
                    <a:p>
                      <a:pPr marL="269875" indent="-269875">
                        <a:spcAft>
                          <a:spcPts val="400"/>
                        </a:spcAft>
                        <a:buSzPct val="120000"/>
                        <a:buBlip>
                          <a:blip r:embed="rId4"/>
                        </a:buBlip>
                      </a:pPr>
                      <a:r>
                        <a:rPr lang="ko-KR" altLang="en-US" sz="1400" dirty="0" err="1">
                          <a:latin typeface="+mn-ea"/>
                          <a:cs typeface="KoPubWorld돋움체 Medium" panose="00000600000000000000" pitchFamily="2" charset="-127"/>
                        </a:rPr>
                        <a:t>퍼블릭</a:t>
                      </a:r>
                      <a:r>
                        <a:rPr lang="ko-KR" altLang="en-US" sz="1400" dirty="0">
                          <a:latin typeface="+mn-ea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cs typeface="KoPubWorld돋움체 Medium" panose="00000600000000000000" pitchFamily="2" charset="-127"/>
                        </a:rPr>
                        <a:t>클라우드와</a:t>
                      </a:r>
                      <a:r>
                        <a:rPr lang="ko-KR" altLang="en-US" sz="1400" dirty="0">
                          <a:latin typeface="+mn-ea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cs typeface="KoPubWorld돋움체 Medium" panose="00000600000000000000" pitchFamily="2" charset="-127"/>
                        </a:rPr>
                        <a:t>프라이빗</a:t>
                      </a:r>
                      <a:r>
                        <a:rPr lang="ko-KR" altLang="en-US" sz="1400" dirty="0">
                          <a:latin typeface="+mn-ea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cs typeface="KoPubWorld돋움체 Medium" panose="00000600000000000000" pitchFamily="2" charset="-127"/>
                        </a:rPr>
                        <a:t>클라우드를</a:t>
                      </a:r>
                      <a:r>
                        <a:rPr lang="ko-KR" altLang="en-US" sz="1400" dirty="0">
                          <a:latin typeface="+mn-ea"/>
                          <a:cs typeface="KoPubWorld돋움체 Medium" panose="00000600000000000000" pitchFamily="2" charset="-127"/>
                        </a:rPr>
                        <a:t> 결합하여 </a:t>
                      </a:r>
                      <a:r>
                        <a:rPr lang="ko-KR" altLang="en-US" sz="1400" dirty="0" err="1">
                          <a:latin typeface="+mn-ea"/>
                          <a:cs typeface="KoPubWorld돋움체 Medium" panose="00000600000000000000" pitchFamily="2" charset="-127"/>
                        </a:rPr>
                        <a:t>하이브리드</a:t>
                      </a:r>
                      <a:r>
                        <a:rPr lang="ko-KR" altLang="en-US" sz="1400" dirty="0">
                          <a:latin typeface="+mn-ea"/>
                          <a:cs typeface="KoPubWorld돋움체 Medium" panose="00000600000000000000" pitchFamily="2" charset="-127"/>
                        </a:rPr>
                        <a:t> 클라우드 제공</a:t>
                      </a:r>
                      <a:endParaRPr lang="en-US" altLang="ko-KR" sz="1400" dirty="0">
                        <a:latin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690127"/>
                  </a:ext>
                </a:extLst>
              </a:tr>
              <a:tr h="822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차세대 클라우드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69875" indent="-269875">
                        <a:spcAft>
                          <a:spcPts val="400"/>
                        </a:spcAft>
                        <a:buSzPct val="120000"/>
                        <a:buBlip>
                          <a:blip r:embed="rId4"/>
                        </a:buBlip>
                      </a:pPr>
                      <a:r>
                        <a:rPr lang="ko-KR" altLang="en-US" sz="1400" dirty="0">
                          <a:latin typeface="+mn-ea"/>
                          <a:cs typeface="KoPubWorld돋움체 Medium" panose="00000600000000000000" pitchFamily="2" charset="-127"/>
                        </a:rPr>
                        <a:t>중앙 </a:t>
                      </a:r>
                      <a:r>
                        <a:rPr lang="ko-KR" altLang="en-US" sz="1400" dirty="0" err="1">
                          <a:latin typeface="+mn-ea"/>
                          <a:cs typeface="KoPubWorld돋움체 Medium" panose="00000600000000000000" pitchFamily="2" charset="-127"/>
                        </a:rPr>
                        <a:t>집중식</a:t>
                      </a:r>
                      <a:r>
                        <a:rPr lang="ko-KR" altLang="en-US" sz="1400" dirty="0">
                          <a:latin typeface="+mn-ea"/>
                          <a:cs typeface="KoPubWorld돋움체 Medium" panose="00000600000000000000" pitchFamily="2" charset="-127"/>
                        </a:rPr>
                        <a:t> 클라우드로 인해 발생하는 지연시간</a:t>
                      </a:r>
                      <a:r>
                        <a:rPr lang="en-US" altLang="ko-KR" sz="1400" dirty="0">
                          <a:latin typeface="+mn-ea"/>
                          <a:cs typeface="KoPubWorld돋움체 Medium" panose="00000600000000000000" pitchFamily="2" charset="-127"/>
                        </a:rPr>
                        <a:t>(latency)</a:t>
                      </a:r>
                      <a:r>
                        <a:rPr lang="ko-KR" altLang="en-US" sz="1400" dirty="0">
                          <a:latin typeface="+mn-ea"/>
                          <a:cs typeface="KoPubWorld돋움체 Medium" panose="00000600000000000000" pitchFamily="2" charset="-127"/>
                        </a:rPr>
                        <a:t>를 줄이기 위한 에지 컴퓨팅의 대두</a:t>
                      </a:r>
                      <a:endParaRPr lang="en-US" altLang="ko-KR" sz="1400" baseline="0" dirty="0">
                        <a:latin typeface="+mn-ea"/>
                      </a:endParaRPr>
                    </a:p>
                    <a:p>
                      <a:pPr marL="269875" indent="-269875">
                        <a:spcAft>
                          <a:spcPts val="400"/>
                        </a:spcAft>
                        <a:buSzPct val="120000"/>
                        <a:buBlip>
                          <a:blip r:embed="rId4"/>
                        </a:buBlip>
                      </a:pPr>
                      <a:r>
                        <a:rPr lang="ko-KR" altLang="en-US" sz="1400" baseline="0" dirty="0" err="1">
                          <a:latin typeface="+mn-ea"/>
                        </a:rPr>
                        <a:t>수십억개의</a:t>
                      </a:r>
                      <a:r>
                        <a:rPr lang="ko-KR" altLang="en-US" sz="1400" baseline="0" dirty="0">
                          <a:latin typeface="+mn-ea"/>
                        </a:rPr>
                        <a:t> </a:t>
                      </a:r>
                      <a:r>
                        <a:rPr lang="en-US" altLang="ko-KR" sz="1400" baseline="0" dirty="0" err="1">
                          <a:latin typeface="+mn-ea"/>
                        </a:rPr>
                        <a:t>IoT</a:t>
                      </a:r>
                      <a:r>
                        <a:rPr lang="en-US" altLang="ko-KR" sz="1400" baseline="0" dirty="0">
                          <a:latin typeface="+mn-ea"/>
                        </a:rPr>
                        <a:t>(</a:t>
                      </a:r>
                      <a:r>
                        <a:rPr lang="ko-KR" altLang="en-US" sz="1400" baseline="0" dirty="0" err="1">
                          <a:latin typeface="+mn-ea"/>
                        </a:rPr>
                        <a:t>사물인터넷</a:t>
                      </a:r>
                      <a:r>
                        <a:rPr lang="en-US" altLang="ko-KR" sz="1400" baseline="0" dirty="0">
                          <a:latin typeface="+mn-ea"/>
                        </a:rPr>
                        <a:t>), 5G</a:t>
                      </a:r>
                      <a:r>
                        <a:rPr lang="ko-KR" altLang="en-US" sz="1400" baseline="0" dirty="0">
                          <a:latin typeface="+mn-ea"/>
                        </a:rPr>
                        <a:t>를 통한 광대역 네트워킹 범위 확장</a:t>
                      </a:r>
                      <a:r>
                        <a:rPr lang="en-US" altLang="ko-KR" sz="1400" baseline="0" dirty="0">
                          <a:latin typeface="+mn-ea"/>
                        </a:rPr>
                        <a:t>, </a:t>
                      </a:r>
                      <a:r>
                        <a:rPr lang="ko-KR" altLang="en-US" sz="1400" baseline="0" dirty="0">
                          <a:latin typeface="+mn-ea"/>
                        </a:rPr>
                        <a:t>엔터프라이즈 확장 등을     전략으로 하는 클라우드 컴퓨팅 발전</a:t>
                      </a:r>
                      <a:endParaRPr lang="en-US" altLang="ko-KR" sz="1400" baseline="0" dirty="0">
                        <a:latin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650631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060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4918013" cy="333233"/>
          </a:xfrm>
        </p:spPr>
        <p:txBody>
          <a:bodyPr/>
          <a:lstStyle/>
          <a:p>
            <a:r>
              <a:rPr lang="en-US" altLang="ko-KR" dirty="0"/>
              <a:t>Ribbon (Client Side Load Balancing)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03</a:t>
            </a:r>
            <a:endParaRPr lang="ko-KR" altLang="en-US" dirty="0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632"/>
            <a:ext cx="8980272" cy="277705"/>
          </a:xfrm>
        </p:spPr>
        <p:txBody>
          <a:bodyPr/>
          <a:lstStyle/>
          <a:p>
            <a:r>
              <a:rPr lang="en-US" altLang="ko-KR" b="0" dirty="0">
                <a:latin typeface="+mj-ea"/>
                <a:ea typeface="+mj-ea"/>
              </a:rPr>
              <a:t>Ribbon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478A9138-1EFA-47F7-BCCF-6CD14DC8C9D0}"/>
              </a:ext>
            </a:extLst>
          </p:cNvPr>
          <p:cNvSpPr txBox="1"/>
          <p:nvPr/>
        </p:nvSpPr>
        <p:spPr>
          <a:xfrm>
            <a:off x="344489" y="1570724"/>
            <a:ext cx="9217022" cy="408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anchor="ctr">
            <a:noAutofit/>
          </a:bodyPr>
          <a:lstStyle>
            <a:defPPr>
              <a:defRPr lang="en-US"/>
            </a:defPPr>
            <a:lvl1pPr indent="0" algn="ctr" defTabSz="914400" latinLnBrk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돋움체 Medium"/>
                <a:ea typeface="KoPub돋움체 Medium"/>
              </a:defRPr>
            </a:lvl1pPr>
            <a:lvl2pPr marL="685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KoPub돋움체 Medium"/>
                <a:ea typeface="KoPub돋움체 Medium"/>
              </a:defRPr>
            </a:lvl2pPr>
            <a:lvl3pPr marL="1143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KoPub돋움체 Medium"/>
                <a:ea typeface="KoPub돋움체 Medium"/>
              </a:defRPr>
            </a:lvl3pPr>
            <a:lvl4pPr marL="1600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4pPr>
            <a:lvl5pPr marL="20574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>
              <a:defRPr/>
            </a:pPr>
            <a:r>
              <a:rPr lang="en-US" altLang="ko-KR" dirty="0">
                <a:effectLst/>
              </a:rPr>
              <a:t>Ribbon</a:t>
            </a:r>
            <a:endParaRPr lang="ko-KR" altLang="en-US" dirty="0">
              <a:effectLst/>
            </a:endParaRPr>
          </a:p>
        </p:txBody>
      </p:sp>
      <p:sp>
        <p:nvSpPr>
          <p:cNvPr id="9" name="AutoShape 61">
            <a:extLst>
              <a:ext uri="{FF2B5EF4-FFF2-40B4-BE49-F238E27FC236}">
                <a16:creationId xmlns="" xmlns:a16="http://schemas.microsoft.com/office/drawing/2014/main" id="{EEB795D9-3F6E-4806-B515-FE63BDDAAE32}"/>
              </a:ext>
            </a:extLst>
          </p:cNvPr>
          <p:cNvSpPr>
            <a:spLocks noChangeAspect="1" noChangeArrowheads="1"/>
          </p:cNvSpPr>
          <p:nvPr/>
        </p:nvSpPr>
        <p:spPr>
          <a:xfrm rot="9000000">
            <a:off x="7848589" y="2565992"/>
            <a:ext cx="1208842" cy="1044000"/>
          </a:xfrm>
          <a:prstGeom prst="hexagon">
            <a:avLst>
              <a:gd name="adj" fmla="val 28947"/>
              <a:gd name="vf" fmla="val 115470"/>
            </a:avLst>
          </a:prstGeom>
          <a:solidFill>
            <a:schemeClr val="bg1"/>
          </a:solidFill>
          <a:ln w="50800" algn="ctr">
            <a:solidFill>
              <a:schemeClr val="accent5"/>
            </a:solidFill>
            <a:miter/>
          </a:ln>
          <a:effectLst/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365125" indent="92075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730250" indent="184150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096963" indent="274638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462088" indent="366713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 sz="1000"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CBEA85B-ED24-4F65-8C11-CCD014943306}"/>
              </a:ext>
            </a:extLst>
          </p:cNvPr>
          <p:cNvSpPr txBox="1"/>
          <p:nvPr/>
        </p:nvSpPr>
        <p:spPr>
          <a:xfrm>
            <a:off x="7937933" y="2612811"/>
            <a:ext cx="1053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atin typeface="+mn-ea"/>
              </a:rPr>
              <a:t>Service Instance A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2" name="사각형: 둥근 모서리 13">
            <a:extLst>
              <a:ext uri="{FF2B5EF4-FFF2-40B4-BE49-F238E27FC236}">
                <a16:creationId xmlns="" xmlns:a16="http://schemas.microsoft.com/office/drawing/2014/main" id="{28C648DC-8718-400E-8A83-B3B96E1049C3}"/>
              </a:ext>
            </a:extLst>
          </p:cNvPr>
          <p:cNvSpPr/>
          <p:nvPr/>
        </p:nvSpPr>
        <p:spPr>
          <a:xfrm>
            <a:off x="8047517" y="3049815"/>
            <a:ext cx="828969" cy="377002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  <a:cs typeface="Arial"/>
              </a:rPr>
              <a:t>Eureka</a:t>
            </a:r>
            <a:r>
              <a:rPr lang="en-US" altLang="ko-KR" sz="1000" dirty="0">
                <a:latin typeface="+mn-ea"/>
              </a:rPr>
              <a:t> Client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="" xmlns:a16="http://schemas.microsoft.com/office/drawing/2014/main" id="{86750177-7AC2-4ACA-8352-34BB8835CB91}"/>
              </a:ext>
            </a:extLst>
          </p:cNvPr>
          <p:cNvSpPr/>
          <p:nvPr/>
        </p:nvSpPr>
        <p:spPr>
          <a:xfrm>
            <a:off x="4808083" y="4813245"/>
            <a:ext cx="1008613" cy="508356"/>
          </a:xfrm>
          <a:prstGeom prst="roundRect">
            <a:avLst>
              <a:gd name="adj" fmla="val 10393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  <a:cs typeface="Arial"/>
              </a:rPr>
              <a:t>Eureka Server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4" name="직선 화살표 연결선 89">
            <a:extLst>
              <a:ext uri="{FF2B5EF4-FFF2-40B4-BE49-F238E27FC236}">
                <a16:creationId xmlns="" xmlns:a16="http://schemas.microsoft.com/office/drawing/2014/main" id="{1ECC3B1F-947C-43DB-88CB-0D764095D05E}"/>
              </a:ext>
            </a:extLst>
          </p:cNvPr>
          <p:cNvCxnSpPr>
            <a:cxnSpLocks/>
            <a:stCxn id="32" idx="3"/>
            <a:endCxn id="25" idx="1"/>
          </p:cNvCxnSpPr>
          <p:nvPr/>
        </p:nvCxnSpPr>
        <p:spPr>
          <a:xfrm>
            <a:off x="5816696" y="3109258"/>
            <a:ext cx="1711259" cy="963764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89">
            <a:extLst>
              <a:ext uri="{FF2B5EF4-FFF2-40B4-BE49-F238E27FC236}">
                <a16:creationId xmlns="" xmlns:a16="http://schemas.microsoft.com/office/drawing/2014/main" id="{537BEFF1-0325-4409-ADE1-EDA4BD83F644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752779" y="3238316"/>
            <a:ext cx="2294738" cy="1503639"/>
          </a:xfrm>
          <a:prstGeom prst="straightConnector1">
            <a:avLst/>
          </a:prstGeom>
          <a:ln w="25400">
            <a:solidFill>
              <a:srgbClr val="FF966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utoShape 61">
            <a:extLst>
              <a:ext uri="{FF2B5EF4-FFF2-40B4-BE49-F238E27FC236}">
                <a16:creationId xmlns="" xmlns:a16="http://schemas.microsoft.com/office/drawing/2014/main" id="{BAED2350-D770-4731-8ED0-8B52E29AA66F}"/>
              </a:ext>
            </a:extLst>
          </p:cNvPr>
          <p:cNvSpPr>
            <a:spLocks noChangeAspect="1" noChangeArrowheads="1"/>
          </p:cNvSpPr>
          <p:nvPr/>
        </p:nvSpPr>
        <p:spPr>
          <a:xfrm rot="9000000">
            <a:off x="7848588" y="3870429"/>
            <a:ext cx="1208842" cy="1044000"/>
          </a:xfrm>
          <a:prstGeom prst="hexagon">
            <a:avLst>
              <a:gd name="adj" fmla="val 28947"/>
              <a:gd name="vf" fmla="val 115470"/>
            </a:avLst>
          </a:prstGeom>
          <a:solidFill>
            <a:schemeClr val="bg1"/>
          </a:solidFill>
          <a:ln w="50800" algn="ctr">
            <a:solidFill>
              <a:schemeClr val="accent5"/>
            </a:solidFill>
            <a:miter/>
          </a:ln>
          <a:effectLst/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365125" indent="92075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730250" indent="184150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096963" indent="274638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462088" indent="366713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 sz="1000"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5F01971-0C94-4114-9F58-793583728C13}"/>
              </a:ext>
            </a:extLst>
          </p:cNvPr>
          <p:cNvSpPr txBox="1"/>
          <p:nvPr/>
        </p:nvSpPr>
        <p:spPr>
          <a:xfrm>
            <a:off x="7926247" y="3880673"/>
            <a:ext cx="1035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atin typeface="+mn-ea"/>
              </a:rPr>
              <a:t>Service Instance B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8" name="사각형: 둥근 모서리 21">
            <a:extLst>
              <a:ext uri="{FF2B5EF4-FFF2-40B4-BE49-F238E27FC236}">
                <a16:creationId xmlns="" xmlns:a16="http://schemas.microsoft.com/office/drawing/2014/main" id="{508B7F27-5F38-436D-9FE4-9FF92655F883}"/>
              </a:ext>
            </a:extLst>
          </p:cNvPr>
          <p:cNvSpPr/>
          <p:nvPr/>
        </p:nvSpPr>
        <p:spPr>
          <a:xfrm>
            <a:off x="8047516" y="4352073"/>
            <a:ext cx="828969" cy="377002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  <a:cs typeface="Arial"/>
              </a:rPr>
              <a:t>Eureka</a:t>
            </a:r>
            <a:r>
              <a:rPr lang="en-US" altLang="ko-KR" sz="1000" dirty="0">
                <a:latin typeface="+mn-ea"/>
              </a:rPr>
              <a:t> Client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9" name="AutoShape 61">
            <a:extLst>
              <a:ext uri="{FF2B5EF4-FFF2-40B4-BE49-F238E27FC236}">
                <a16:creationId xmlns="" xmlns:a16="http://schemas.microsoft.com/office/drawing/2014/main" id="{4AECEEE6-25BD-4959-AD0C-62420486E2E3}"/>
              </a:ext>
            </a:extLst>
          </p:cNvPr>
          <p:cNvSpPr>
            <a:spLocks noChangeAspect="1" noChangeArrowheads="1"/>
          </p:cNvSpPr>
          <p:nvPr/>
        </p:nvSpPr>
        <p:spPr>
          <a:xfrm rot="9000000">
            <a:off x="7860274" y="5190506"/>
            <a:ext cx="1208842" cy="1044000"/>
          </a:xfrm>
          <a:prstGeom prst="hexagon">
            <a:avLst>
              <a:gd name="adj" fmla="val 28947"/>
              <a:gd name="vf" fmla="val 115470"/>
            </a:avLst>
          </a:prstGeom>
          <a:solidFill>
            <a:schemeClr val="bg1"/>
          </a:solidFill>
          <a:ln w="50800" algn="ctr">
            <a:solidFill>
              <a:schemeClr val="accent5"/>
            </a:solidFill>
            <a:miter/>
          </a:ln>
          <a:effectLst/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365125" indent="92075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730250" indent="184150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096963" indent="274638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462088" indent="366713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 sz="1000">
              <a:latin typeface="+mn-ea"/>
              <a:ea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61DEFEA-F04E-4EC5-808F-FAAA74E4205F}"/>
              </a:ext>
            </a:extLst>
          </p:cNvPr>
          <p:cNvSpPr txBox="1"/>
          <p:nvPr/>
        </p:nvSpPr>
        <p:spPr>
          <a:xfrm>
            <a:off x="7937933" y="5200750"/>
            <a:ext cx="1035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atin typeface="+mn-ea"/>
              </a:rPr>
              <a:t>Service Instance C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1" name="사각형: 둥근 모서리 24">
            <a:extLst>
              <a:ext uri="{FF2B5EF4-FFF2-40B4-BE49-F238E27FC236}">
                <a16:creationId xmlns="" xmlns:a16="http://schemas.microsoft.com/office/drawing/2014/main" id="{6BA99232-9C7B-4522-B1F9-94E65A1642F7}"/>
              </a:ext>
            </a:extLst>
          </p:cNvPr>
          <p:cNvSpPr/>
          <p:nvPr/>
        </p:nvSpPr>
        <p:spPr>
          <a:xfrm>
            <a:off x="8059202" y="5672150"/>
            <a:ext cx="828969" cy="377002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  <a:cs typeface="Arial"/>
              </a:rPr>
              <a:t>Eureka</a:t>
            </a:r>
            <a:r>
              <a:rPr lang="en-US" altLang="ko-KR" sz="1000" dirty="0">
                <a:latin typeface="+mn-ea"/>
              </a:rPr>
              <a:t> Client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2" name="AutoShape 61">
            <a:extLst>
              <a:ext uri="{FF2B5EF4-FFF2-40B4-BE49-F238E27FC236}">
                <a16:creationId xmlns="" xmlns:a16="http://schemas.microsoft.com/office/drawing/2014/main" id="{E5DC2F4C-296B-433F-A83C-5A899B60D0B1}"/>
              </a:ext>
            </a:extLst>
          </p:cNvPr>
          <p:cNvSpPr>
            <a:spLocks noChangeAspect="1" noChangeArrowheads="1"/>
          </p:cNvSpPr>
          <p:nvPr/>
        </p:nvSpPr>
        <p:spPr>
          <a:xfrm rot="9000000">
            <a:off x="2724613" y="2565992"/>
            <a:ext cx="1208842" cy="1044000"/>
          </a:xfrm>
          <a:prstGeom prst="hexagon">
            <a:avLst>
              <a:gd name="adj" fmla="val 28947"/>
              <a:gd name="vf" fmla="val 115470"/>
            </a:avLst>
          </a:prstGeom>
          <a:solidFill>
            <a:schemeClr val="bg1"/>
          </a:solidFill>
          <a:ln w="50800" algn="ctr">
            <a:solidFill>
              <a:srgbClr val="00B0F0"/>
            </a:solidFill>
            <a:miter/>
          </a:ln>
          <a:effectLst/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  <a:lvl2pPr marL="365125" indent="92075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2pPr>
            <a:lvl3pPr marL="730250" indent="184150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3pPr>
            <a:lvl4pPr marL="1096963" indent="274638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4pPr>
            <a:lvl5pPr marL="1462088" indent="366713" algn="ctr" rtl="0" fontAlgn="base" latinLnBrk="1"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2200" kern="120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9pPr>
          </a:lstStyle>
          <a:p>
            <a:pPr lvl="0">
              <a:defRPr/>
            </a:pP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49B54B4F-AF4B-4A78-9C9D-2F8F0CF8C09F}"/>
              </a:ext>
            </a:extLst>
          </p:cNvPr>
          <p:cNvSpPr txBox="1"/>
          <p:nvPr/>
        </p:nvSpPr>
        <p:spPr>
          <a:xfrm>
            <a:off x="2810108" y="2891141"/>
            <a:ext cx="1035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atin typeface="+mn-ea"/>
              </a:rPr>
              <a:t>Service Instance A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4" name="사각형: 둥근 모서리 28">
            <a:extLst>
              <a:ext uri="{FF2B5EF4-FFF2-40B4-BE49-F238E27FC236}">
                <a16:creationId xmlns="" xmlns:a16="http://schemas.microsoft.com/office/drawing/2014/main" id="{82E24CBA-8FDA-45B8-99E4-13A588E76D33}"/>
              </a:ext>
            </a:extLst>
          </p:cNvPr>
          <p:cNvSpPr/>
          <p:nvPr/>
        </p:nvSpPr>
        <p:spPr>
          <a:xfrm>
            <a:off x="7527955" y="2624365"/>
            <a:ext cx="577054" cy="377002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  <a:cs typeface="Arial"/>
              </a:rPr>
              <a:t>REST API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사각형: 둥근 모서리 29">
            <a:extLst>
              <a:ext uri="{FF2B5EF4-FFF2-40B4-BE49-F238E27FC236}">
                <a16:creationId xmlns="" xmlns:a16="http://schemas.microsoft.com/office/drawing/2014/main" id="{C360DF07-C984-475A-B0D6-84F6D70D587B}"/>
              </a:ext>
            </a:extLst>
          </p:cNvPr>
          <p:cNvSpPr/>
          <p:nvPr/>
        </p:nvSpPr>
        <p:spPr>
          <a:xfrm>
            <a:off x="7527955" y="3884521"/>
            <a:ext cx="577054" cy="377002"/>
          </a:xfrm>
          <a:prstGeom prst="roundRect">
            <a:avLst/>
          </a:prstGeom>
          <a:solidFill>
            <a:schemeClr val="bg2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  <a:cs typeface="Arial"/>
              </a:rPr>
              <a:t>REST API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사각형: 둥근 모서리 30">
            <a:extLst>
              <a:ext uri="{FF2B5EF4-FFF2-40B4-BE49-F238E27FC236}">
                <a16:creationId xmlns="" xmlns:a16="http://schemas.microsoft.com/office/drawing/2014/main" id="{28EDA817-EE21-4FD7-BB56-6953F426DCA7}"/>
              </a:ext>
            </a:extLst>
          </p:cNvPr>
          <p:cNvSpPr/>
          <p:nvPr/>
        </p:nvSpPr>
        <p:spPr>
          <a:xfrm>
            <a:off x="7477873" y="5310286"/>
            <a:ext cx="577054" cy="377002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  <a:cs typeface="Arial"/>
              </a:rPr>
              <a:t>REST API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7" name="직선 화살표 연결선 89">
            <a:extLst>
              <a:ext uri="{FF2B5EF4-FFF2-40B4-BE49-F238E27FC236}">
                <a16:creationId xmlns="" xmlns:a16="http://schemas.microsoft.com/office/drawing/2014/main" id="{1B39FB31-B682-4C67-A553-0BDFADC59DE1}"/>
              </a:ext>
            </a:extLst>
          </p:cNvPr>
          <p:cNvCxnSpPr>
            <a:cxnSpLocks/>
            <a:stCxn id="18" idx="1"/>
            <a:endCxn id="13" idx="3"/>
          </p:cNvCxnSpPr>
          <p:nvPr/>
        </p:nvCxnSpPr>
        <p:spPr>
          <a:xfrm flipH="1">
            <a:off x="5816696" y="4540574"/>
            <a:ext cx="2230820" cy="526849"/>
          </a:xfrm>
          <a:prstGeom prst="straightConnector1">
            <a:avLst/>
          </a:prstGeom>
          <a:ln w="25400">
            <a:solidFill>
              <a:srgbClr val="FF966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D3FA318E-3B71-4D3B-BF2D-9A7D8E69C940}"/>
              </a:ext>
            </a:extLst>
          </p:cNvPr>
          <p:cNvSpPr txBox="1"/>
          <p:nvPr/>
        </p:nvSpPr>
        <p:spPr>
          <a:xfrm>
            <a:off x="7069700" y="2371416"/>
            <a:ext cx="10353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atin typeface="+mn-ea"/>
              </a:rPr>
              <a:t>10.4.3.1:8756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F3E4F03C-07BC-4B5D-AEBA-7A9E18677C34}"/>
              </a:ext>
            </a:extLst>
          </p:cNvPr>
          <p:cNvSpPr txBox="1"/>
          <p:nvPr/>
        </p:nvSpPr>
        <p:spPr>
          <a:xfrm>
            <a:off x="7322287" y="3639553"/>
            <a:ext cx="11899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atin typeface="+mn-ea"/>
              </a:rPr>
              <a:t>10.4.3.99:4545</a:t>
            </a:r>
            <a:endParaRPr lang="ko-KR" altLang="en-US" sz="1000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042A1C0-0CA6-4693-B080-E506D2A02399}"/>
              </a:ext>
            </a:extLst>
          </p:cNvPr>
          <p:cNvSpPr txBox="1"/>
          <p:nvPr/>
        </p:nvSpPr>
        <p:spPr>
          <a:xfrm>
            <a:off x="7069701" y="5075380"/>
            <a:ext cx="1180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atin typeface="+mn-ea"/>
              </a:rPr>
              <a:t>10.4.3.20:333</a:t>
            </a:r>
            <a:endParaRPr lang="ko-KR" altLang="en-US" sz="1000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616951FC-A795-4065-A6C0-B036556075FE}"/>
              </a:ext>
            </a:extLst>
          </p:cNvPr>
          <p:cNvSpPr txBox="1"/>
          <p:nvPr/>
        </p:nvSpPr>
        <p:spPr>
          <a:xfrm>
            <a:off x="-280892" y="4900037"/>
            <a:ext cx="45811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/>
            </a:pPr>
            <a:r>
              <a:rPr lang="en-US" altLang="ko-KR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Client Side Load Balancer</a:t>
            </a:r>
          </a:p>
          <a:p>
            <a: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/>
            </a:pPr>
            <a:r>
              <a:rPr lang="ko-KR" altLang="en-US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여러 서버를 다양한 방식으로 </a:t>
            </a:r>
            <a:r>
              <a:rPr lang="ko-KR" altLang="en-US" sz="1600" dirty="0" err="1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로드밸런싱</a:t>
            </a:r>
            <a:r>
              <a:rPr lang="ko-KR" altLang="en-US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 기능을 제공</a:t>
            </a:r>
            <a:endParaRPr lang="en-US" altLang="ko-KR" sz="1600" dirty="0">
              <a:latin typeface="KoPub돋움체 Medium" panose="020B0600000101010101" charset="-127"/>
              <a:ea typeface="KoPub돋움체 Medium" panose="020B0600000101010101" charset="-127"/>
              <a:cs typeface="Arial"/>
            </a:endParaRPr>
          </a:p>
          <a:p>
            <a:pPr marL="882900" indent="-342900">
              <a:spcBef>
                <a:spcPts val="600"/>
              </a:spcBef>
              <a:buSzPct val="120000"/>
              <a:buBlip>
                <a:blip r:embed="rId3"/>
              </a:buBlip>
              <a:defRPr/>
            </a:pPr>
            <a:r>
              <a:rPr lang="ko-KR" altLang="en-US" sz="1600" dirty="0" err="1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로드밸런싱</a:t>
            </a:r>
            <a:r>
              <a:rPr lang="ko-KR" altLang="en-US" sz="1600" dirty="0">
                <a:latin typeface="KoPub돋움체 Medium" panose="020B0600000101010101" charset="-127"/>
                <a:ea typeface="KoPub돋움체 Medium" panose="020B0600000101010101" charset="-127"/>
                <a:cs typeface="Arial"/>
              </a:rPr>
              <a:t> 기능 외에도 서비스 통합 검색과 내결함성을 위한 기능들을 제공</a:t>
            </a:r>
            <a:endParaRPr lang="en-US" altLang="ko-KR" sz="1600" dirty="0">
              <a:latin typeface="KoPub돋움체 Medium" panose="020B0600000101010101" charset="-127"/>
              <a:ea typeface="KoPub돋움체 Medium" panose="020B0600000101010101" charset="-127"/>
              <a:cs typeface="Arial"/>
            </a:endParaRPr>
          </a:p>
        </p:txBody>
      </p:sp>
      <p:sp>
        <p:nvSpPr>
          <p:cNvPr id="32" name="사각형: 둥근 모서리 38">
            <a:extLst>
              <a:ext uri="{FF2B5EF4-FFF2-40B4-BE49-F238E27FC236}">
                <a16:creationId xmlns="" xmlns:a16="http://schemas.microsoft.com/office/drawing/2014/main" id="{4BB6284B-A70C-4534-8B91-C655A91F84FF}"/>
              </a:ext>
            </a:extLst>
          </p:cNvPr>
          <p:cNvSpPr/>
          <p:nvPr/>
        </p:nvSpPr>
        <p:spPr>
          <a:xfrm>
            <a:off x="4808083" y="2855080"/>
            <a:ext cx="1008613" cy="508356"/>
          </a:xfrm>
          <a:prstGeom prst="roundRect">
            <a:avLst>
              <a:gd name="adj" fmla="val 10393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  <a:cs typeface="Arial"/>
              </a:rPr>
              <a:t>Load Balancer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3" name="직선 화살표 연결선 89">
            <a:extLst>
              <a:ext uri="{FF2B5EF4-FFF2-40B4-BE49-F238E27FC236}">
                <a16:creationId xmlns="" xmlns:a16="http://schemas.microsoft.com/office/drawing/2014/main" id="{950FC44D-BB36-4E94-B5D0-EF030440D940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3870338" y="3109258"/>
            <a:ext cx="937745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EB96504B-4F98-4A0D-B915-202350DC334E}"/>
              </a:ext>
            </a:extLst>
          </p:cNvPr>
          <p:cNvSpPr txBox="1"/>
          <p:nvPr/>
        </p:nvSpPr>
        <p:spPr>
          <a:xfrm>
            <a:off x="3870338" y="2814532"/>
            <a:ext cx="9539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atin typeface="+mn-ea"/>
              </a:rPr>
              <a:t>REQUEST</a:t>
            </a:r>
            <a:endParaRPr lang="ko-KR" altLang="en-US" sz="1000" dirty="0">
              <a:latin typeface="+mn-ea"/>
            </a:endParaRPr>
          </a:p>
        </p:txBody>
      </p:sp>
      <p:cxnSp>
        <p:nvCxnSpPr>
          <p:cNvPr id="35" name="직선 화살표 연결선 89">
            <a:extLst>
              <a:ext uri="{FF2B5EF4-FFF2-40B4-BE49-F238E27FC236}">
                <a16:creationId xmlns="" xmlns:a16="http://schemas.microsoft.com/office/drawing/2014/main" id="{F0D5416A-EC1F-4028-90A7-D0889B495363}"/>
              </a:ext>
            </a:extLst>
          </p:cNvPr>
          <p:cNvCxnSpPr>
            <a:cxnSpLocks/>
            <a:stCxn id="32" idx="2"/>
            <a:endCxn id="13" idx="0"/>
          </p:cNvCxnSpPr>
          <p:nvPr/>
        </p:nvCxnSpPr>
        <p:spPr>
          <a:xfrm>
            <a:off x="5312390" y="3363436"/>
            <a:ext cx="0" cy="1449809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4704C6B0-5EF5-41F8-BFF1-D03D78EA5A4E}"/>
              </a:ext>
            </a:extLst>
          </p:cNvPr>
          <p:cNvSpPr txBox="1"/>
          <p:nvPr/>
        </p:nvSpPr>
        <p:spPr>
          <a:xfrm>
            <a:off x="4508406" y="3871792"/>
            <a:ext cx="9539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atin typeface="+mn-ea"/>
              </a:rPr>
              <a:t>QUERY</a:t>
            </a:r>
            <a:endParaRPr lang="ko-KR" altLang="en-US" sz="1000" dirty="0"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8C058B88-ED6F-499E-98F7-059FB13223E9}"/>
              </a:ext>
            </a:extLst>
          </p:cNvPr>
          <p:cNvSpPr txBox="1"/>
          <p:nvPr/>
        </p:nvSpPr>
        <p:spPr>
          <a:xfrm>
            <a:off x="6210302" y="3048084"/>
            <a:ext cx="9539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atin typeface="+mn-ea"/>
              </a:rPr>
              <a:t>LOAD BALANCE</a:t>
            </a:r>
            <a:endParaRPr lang="ko-KR" altLang="en-US" sz="1000" dirty="0">
              <a:latin typeface="+mn-ea"/>
            </a:endParaRPr>
          </a:p>
        </p:txBody>
      </p:sp>
      <p:cxnSp>
        <p:nvCxnSpPr>
          <p:cNvPr id="38" name="직선 화살표 연결선 89">
            <a:extLst>
              <a:ext uri="{FF2B5EF4-FFF2-40B4-BE49-F238E27FC236}">
                <a16:creationId xmlns="" xmlns:a16="http://schemas.microsoft.com/office/drawing/2014/main" id="{6AF8FBCB-1E2B-443C-814B-3FDB564E8FB0}"/>
              </a:ext>
            </a:extLst>
          </p:cNvPr>
          <p:cNvCxnSpPr>
            <a:cxnSpLocks/>
          </p:cNvCxnSpPr>
          <p:nvPr/>
        </p:nvCxnSpPr>
        <p:spPr>
          <a:xfrm flipH="1" flipV="1">
            <a:off x="5812169" y="5342140"/>
            <a:ext cx="2228517" cy="513377"/>
          </a:xfrm>
          <a:prstGeom prst="straightConnector1">
            <a:avLst/>
          </a:prstGeom>
          <a:ln w="25400">
            <a:solidFill>
              <a:srgbClr val="FF966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DCB4B64-1926-4377-936D-430FE14BE77B}"/>
              </a:ext>
            </a:extLst>
          </p:cNvPr>
          <p:cNvSpPr txBox="1"/>
          <p:nvPr/>
        </p:nvSpPr>
        <p:spPr>
          <a:xfrm>
            <a:off x="5782661" y="5067423"/>
            <a:ext cx="9539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atin typeface="+mn-ea"/>
              </a:rPr>
              <a:t>REGISTER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156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FEAF9734-0E3F-43D6-98EC-ECFFFAB06832}"/>
              </a:ext>
            </a:extLst>
          </p:cNvPr>
          <p:cNvSpPr txBox="1">
            <a:spLocks/>
          </p:cNvSpPr>
          <p:nvPr/>
        </p:nvSpPr>
        <p:spPr>
          <a:xfrm>
            <a:off x="973872" y="441624"/>
            <a:ext cx="3627596" cy="332399"/>
          </a:xfrm>
          <a:prstGeom prst="rect">
            <a:avLst/>
          </a:prstGeom>
        </p:spPr>
        <p:txBody>
          <a:bodyPr vert="horz" wrap="none" lIns="0" tIns="0" rIns="0" bIns="0" rtlCol="0" anchor="b" anchorCtr="0">
            <a:sp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kern="12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</a:lstStyle>
          <a:p>
            <a:r>
              <a:rPr lang="en-US" altLang="ko-KR" dirty="0"/>
              <a:t>MSA </a:t>
            </a:r>
            <a:r>
              <a:rPr lang="en-US" altLang="ko-KR" dirty="0" smtClean="0"/>
              <a:t>Spring Cloud Sample</a:t>
            </a:r>
            <a:endParaRPr lang="ko-KR" altLang="en-US" dirty="0"/>
          </a:p>
        </p:txBody>
      </p:sp>
      <p:sp>
        <p:nvSpPr>
          <p:cNvPr id="15" name="텍스트 개체 틀 2">
            <a:extLst>
              <a:ext uri="{FF2B5EF4-FFF2-40B4-BE49-F238E27FC236}">
                <a16:creationId xmlns="" xmlns:a16="http://schemas.microsoft.com/office/drawing/2014/main" id="{A54AFEA9-B590-45C3-B94C-4C87DF18CB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835" y="511552"/>
            <a:ext cx="425450" cy="276999"/>
          </a:xfrm>
        </p:spPr>
        <p:txBody>
          <a:bodyPr/>
          <a:lstStyle/>
          <a:p>
            <a:r>
              <a:rPr lang="en-US" altLang="ko-KR" smtClean="0"/>
              <a:t>03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E129866-AD19-44DC-AB9C-8F96213F886E}"/>
              </a:ext>
            </a:extLst>
          </p:cNvPr>
          <p:cNvSpPr txBox="1"/>
          <p:nvPr/>
        </p:nvSpPr>
        <p:spPr>
          <a:xfrm>
            <a:off x="502285" y="1004853"/>
            <a:ext cx="9199276" cy="349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  <a:tabLst>
                <a:tab pos="419100" algn="l"/>
              </a:tabLst>
            </a:pPr>
            <a:r>
              <a:rPr lang="en-US" altLang="zh-CN" sz="2000" b="1" dirty="0">
                <a:solidFill>
                  <a:srgbClr val="21569E"/>
                </a:solidFill>
                <a:latin typeface="굴림" pitchFamily="18" charset="0"/>
                <a:cs typeface="굴림" pitchFamily="18" charset="0"/>
              </a:rPr>
              <a:t>Sample Cloud Native App Architecture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xmlns="" id="{81D0ECBF-637F-458F-92AE-433292B16E98}"/>
              </a:ext>
            </a:extLst>
          </p:cNvPr>
          <p:cNvSpPr txBox="1"/>
          <p:nvPr/>
        </p:nvSpPr>
        <p:spPr>
          <a:xfrm>
            <a:off x="2844800" y="6121107"/>
            <a:ext cx="4203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4" dirty="0">
                <a:solidFill>
                  <a:srgbClr val="FFFFFF"/>
                </a:solidFill>
                <a:latin typeface="굴림" pitchFamily="18" charset="0"/>
                <a:cs typeface="굴림" pitchFamily="18" charset="0"/>
              </a:rPr>
              <a:t>https://www.youtube.com/watch?v=CZ3wIuvmHeM</a:t>
            </a:r>
          </a:p>
        </p:txBody>
      </p:sp>
      <p:cxnSp>
        <p:nvCxnSpPr>
          <p:cNvPr id="78" name="직선 연결선 77"/>
          <p:cNvCxnSpPr/>
          <p:nvPr/>
        </p:nvCxnSpPr>
        <p:spPr>
          <a:xfrm>
            <a:off x="1610430" y="2794825"/>
            <a:ext cx="682995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모서리가 둥근 직사각형 78"/>
          <p:cNvSpPr/>
          <p:nvPr/>
        </p:nvSpPr>
        <p:spPr>
          <a:xfrm>
            <a:off x="1609905" y="2248725"/>
            <a:ext cx="6829956" cy="457200"/>
          </a:xfrm>
          <a:prstGeom prst="roundRect">
            <a:avLst/>
          </a:prstGeom>
          <a:solidFill>
            <a:srgbClr val="2156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latin typeface="KoPub돋움체 Medium" panose="00000600000000000000" pitchFamily="2" charset="-127"/>
              </a:rPr>
              <a:t>Edge server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latin typeface="KoPub돋움체 Medium" panose="00000600000000000000" pitchFamily="2" charset="-127"/>
              </a:rPr>
              <a:t>(Reverse Proxy &amp; Router</a:t>
            </a:r>
            <a:endParaRPr lang="ko-KR" altLang="en-US" sz="1400" dirty="0">
              <a:latin typeface="KoPub돋움체 Medium" panose="00000600000000000000" pitchFamily="2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042" y="1505971"/>
            <a:ext cx="665345" cy="561886"/>
          </a:xfrm>
          <a:prstGeom prst="rect">
            <a:avLst/>
          </a:prstGeom>
        </p:spPr>
      </p:pic>
      <p:sp>
        <p:nvSpPr>
          <p:cNvPr id="81" name="모서리가 둥근 직사각형 80"/>
          <p:cNvSpPr/>
          <p:nvPr/>
        </p:nvSpPr>
        <p:spPr>
          <a:xfrm>
            <a:off x="4491483" y="2287544"/>
            <a:ext cx="1034458" cy="35266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</a:rPr>
              <a:t>Haproxy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</a:endParaRPr>
          </a:p>
          <a:p>
            <a:pPr algn="ctr">
              <a:lnSpc>
                <a:spcPct val="8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</a:rPr>
              <a:t>(SLB)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890714" y="1451099"/>
            <a:ext cx="252678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Legend</a:t>
            </a:r>
          </a:p>
          <a:p>
            <a:pPr marL="180975" indent="-180975">
              <a:buFontTx/>
              <a:buChar char="-"/>
            </a:pP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SLB: Sever side </a:t>
            </a:r>
            <a:r>
              <a:rPr lang="en-US" altLang="ko-KR" sz="12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LoadBalancing</a:t>
            </a:r>
            <a:endParaRPr lang="en-US" altLang="ko-KR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80975" indent="-180975">
              <a:buFontTx/>
              <a:buChar char="-"/>
            </a:pPr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CLB: Client side </a:t>
            </a:r>
            <a:r>
              <a:rPr lang="en-US" altLang="ko-KR" sz="12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LoadBalancing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408094" y="2876822"/>
            <a:ext cx="1233578" cy="256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</a:rPr>
              <a:t>WEB UI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234061" y="3401744"/>
            <a:ext cx="908739" cy="9661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</a:rPr>
              <a:t>Config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</a:rPr>
              <a:t>Server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705109" y="3884823"/>
            <a:ext cx="1367373" cy="5520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</a:rPr>
              <a:t>Eureka Server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</a:rPr>
              <a:t>(Service Discovery)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4409294" y="4076075"/>
            <a:ext cx="1233578" cy="647577"/>
            <a:chOff x="4336211" y="4198144"/>
            <a:chExt cx="1233578" cy="647577"/>
          </a:xfrm>
        </p:grpSpPr>
        <p:sp>
          <p:nvSpPr>
            <p:cNvPr id="87" name="직사각형 86"/>
            <p:cNvSpPr/>
            <p:nvPr/>
          </p:nvSpPr>
          <p:spPr>
            <a:xfrm>
              <a:off x="4336211" y="4198144"/>
              <a:ext cx="1233578" cy="1599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</a:rPr>
                <a:t>Zuul API G/W(proxy)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</a:endParaRPr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4336211" y="4370663"/>
              <a:ext cx="1233578" cy="475058"/>
              <a:chOff x="4336211" y="4260426"/>
              <a:chExt cx="1233578" cy="695532"/>
            </a:xfrm>
            <a:solidFill>
              <a:srgbClr val="FFCCCC"/>
            </a:solidFill>
          </p:grpSpPr>
          <p:sp>
            <p:nvSpPr>
              <p:cNvPr id="89" name="직사각형 88"/>
              <p:cNvSpPr/>
              <p:nvPr/>
            </p:nvSpPr>
            <p:spPr>
              <a:xfrm>
                <a:off x="4336211" y="4260426"/>
                <a:ext cx="1233578" cy="232913"/>
              </a:xfrm>
              <a:prstGeom prst="rect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</a:rPr>
                  <a:t>Circuit Breaker(</a:t>
                </a:r>
                <a:r>
                  <a:rPr lang="en-US" altLang="ko-KR" sz="9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</a:rPr>
                  <a:t>Hystrix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</a:rPr>
                  <a:t>)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</a:endParaRPr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4336211" y="4488304"/>
                <a:ext cx="1233578" cy="232913"/>
              </a:xfrm>
              <a:prstGeom prst="rect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</a:rPr>
                  <a:t>CLB(Ribbon)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4336211" y="4723045"/>
                <a:ext cx="1233578" cy="232913"/>
              </a:xfrm>
              <a:prstGeom prst="rect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</a:rPr>
                  <a:t>Eureka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</a:endParaRPr>
              </a:p>
            </p:txBody>
          </p:sp>
        </p:grpSp>
      </p:grpSp>
      <p:grpSp>
        <p:nvGrpSpPr>
          <p:cNvPr id="92" name="그룹 91"/>
          <p:cNvGrpSpPr/>
          <p:nvPr/>
        </p:nvGrpSpPr>
        <p:grpSpPr>
          <a:xfrm>
            <a:off x="4423978" y="5309355"/>
            <a:ext cx="1236971" cy="487249"/>
            <a:chOff x="5865605" y="4449793"/>
            <a:chExt cx="1236971" cy="487249"/>
          </a:xfrm>
        </p:grpSpPr>
        <p:sp>
          <p:nvSpPr>
            <p:cNvPr id="93" name="직사각형 92"/>
            <p:cNvSpPr/>
            <p:nvPr/>
          </p:nvSpPr>
          <p:spPr>
            <a:xfrm>
              <a:off x="5865605" y="4449793"/>
              <a:ext cx="1233578" cy="1599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</a:rPr>
                <a:t>API SERVER 1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</a:endParaRPr>
            </a:p>
          </p:txBody>
        </p:sp>
        <p:grpSp>
          <p:nvGrpSpPr>
            <p:cNvPr id="94" name="그룹 93"/>
            <p:cNvGrpSpPr/>
            <p:nvPr/>
          </p:nvGrpSpPr>
          <p:grpSpPr>
            <a:xfrm>
              <a:off x="5865605" y="4613399"/>
              <a:ext cx="1236971" cy="323643"/>
              <a:chOff x="5865605" y="4615811"/>
              <a:chExt cx="1236971" cy="473845"/>
            </a:xfrm>
            <a:solidFill>
              <a:srgbClr val="FFCCCC"/>
            </a:solidFill>
          </p:grpSpPr>
          <p:sp>
            <p:nvSpPr>
              <p:cNvPr id="95" name="직사각형 94"/>
              <p:cNvSpPr/>
              <p:nvPr/>
            </p:nvSpPr>
            <p:spPr>
              <a:xfrm>
                <a:off x="5868998" y="4615811"/>
                <a:ext cx="1233578" cy="232913"/>
              </a:xfrm>
              <a:prstGeom prst="rect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</a:rPr>
                  <a:t>Eureka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</a:endParaRPr>
              </a:p>
            </p:txBody>
          </p:sp>
          <p:sp>
            <p:nvSpPr>
              <p:cNvPr id="96" name="직사각형 95"/>
              <p:cNvSpPr/>
              <p:nvPr/>
            </p:nvSpPr>
            <p:spPr>
              <a:xfrm>
                <a:off x="5865605" y="4856743"/>
                <a:ext cx="1233578" cy="232913"/>
              </a:xfrm>
              <a:prstGeom prst="rect">
                <a:avLst/>
              </a:prstGeom>
              <a:grpFill/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</a:rPr>
                  <a:t>CLB(Ribbon)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</a:endParaRPr>
              </a:p>
            </p:txBody>
          </p:sp>
        </p:grpSp>
      </p:grpSp>
      <p:sp>
        <p:nvSpPr>
          <p:cNvPr id="97" name="TextBox 96"/>
          <p:cNvSpPr txBox="1"/>
          <p:nvPr/>
        </p:nvSpPr>
        <p:spPr>
          <a:xfrm>
            <a:off x="839497" y="5557739"/>
            <a:ext cx="169302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GIT</a:t>
            </a:r>
          </a:p>
          <a:p>
            <a:pPr algn="ctr"/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(Repo: config files)</a:t>
            </a:r>
            <a:endParaRPr lang="ko-KR" altLang="en-US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98" name="직선 화살표 연결선 97"/>
          <p:cNvCxnSpPr>
            <a:stCxn id="80" idx="2"/>
            <a:endCxn id="79" idx="0"/>
          </p:cNvCxnSpPr>
          <p:nvPr/>
        </p:nvCxnSpPr>
        <p:spPr>
          <a:xfrm flipH="1">
            <a:off x="5024883" y="2067857"/>
            <a:ext cx="832" cy="1808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>
            <a:off x="5024883" y="2709376"/>
            <a:ext cx="0" cy="170897"/>
          </a:xfrm>
          <a:prstGeom prst="straightConnector1">
            <a:avLst/>
          </a:prstGeom>
          <a:ln w="12700"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115" idx="2"/>
            <a:endCxn id="87" idx="0"/>
          </p:cNvCxnSpPr>
          <p:nvPr/>
        </p:nvCxnSpPr>
        <p:spPr>
          <a:xfrm>
            <a:off x="5019793" y="3472793"/>
            <a:ext cx="6290" cy="603282"/>
          </a:xfrm>
          <a:prstGeom prst="straightConnector1">
            <a:avLst/>
          </a:prstGeom>
          <a:ln w="12700"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93" idx="0"/>
          </p:cNvCxnSpPr>
          <p:nvPr/>
        </p:nvCxnSpPr>
        <p:spPr>
          <a:xfrm>
            <a:off x="5040767" y="4733977"/>
            <a:ext cx="0" cy="575378"/>
          </a:xfrm>
          <a:prstGeom prst="straightConnector1">
            <a:avLst/>
          </a:prstGeom>
          <a:ln w="12700"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H="1">
            <a:off x="2176908" y="2980759"/>
            <a:ext cx="2231187" cy="624520"/>
          </a:xfrm>
          <a:prstGeom prst="straightConnector1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87" idx="1"/>
            <a:endCxn id="84" idx="3"/>
          </p:cNvCxnSpPr>
          <p:nvPr/>
        </p:nvCxnSpPr>
        <p:spPr>
          <a:xfrm flipH="1" flipV="1">
            <a:off x="2142800" y="3884823"/>
            <a:ext cx="2266494" cy="271208"/>
          </a:xfrm>
          <a:prstGeom prst="straightConnector1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93" idx="1"/>
          </p:cNvCxnSpPr>
          <p:nvPr/>
        </p:nvCxnSpPr>
        <p:spPr>
          <a:xfrm flipH="1" flipV="1">
            <a:off x="2107815" y="4344823"/>
            <a:ext cx="2316163" cy="1044488"/>
          </a:xfrm>
          <a:prstGeom prst="straightConnector1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84" idx="2"/>
            <a:endCxn id="97" idx="0"/>
          </p:cNvCxnSpPr>
          <p:nvPr/>
        </p:nvCxnSpPr>
        <p:spPr>
          <a:xfrm flipH="1">
            <a:off x="1686011" y="4367902"/>
            <a:ext cx="2420" cy="1189837"/>
          </a:xfrm>
          <a:prstGeom prst="straightConnector1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stCxn id="91" idx="3"/>
            <a:endCxn id="85" idx="1"/>
          </p:cNvCxnSpPr>
          <p:nvPr/>
        </p:nvCxnSpPr>
        <p:spPr>
          <a:xfrm flipV="1">
            <a:off x="5642872" y="4160868"/>
            <a:ext cx="2062237" cy="48324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95" idx="3"/>
            <a:endCxn id="85" idx="1"/>
          </p:cNvCxnSpPr>
          <p:nvPr/>
        </p:nvCxnSpPr>
        <p:spPr>
          <a:xfrm flipV="1">
            <a:off x="5660949" y="4160868"/>
            <a:ext cx="2044160" cy="139163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5012963" y="1482892"/>
            <a:ext cx="588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사용자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2352944" y="2835282"/>
            <a:ext cx="1172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Front Services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352944" y="3712701"/>
            <a:ext cx="1053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API Services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356565" y="4512237"/>
            <a:ext cx="1130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Clone &amp; fetch</a:t>
            </a:r>
            <a:endParaRPr lang="ko-KR" altLang="en-US" sz="1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356136" y="6245586"/>
            <a:ext cx="686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출처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샘플 애플리케이션 소스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https://</a:t>
            </a:r>
            <a:r>
              <a:rPr lang="en-US" altLang="ko-KR" sz="14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github.com/infranics/SPRING-CLOUD-SAMPLE</a:t>
            </a:r>
            <a:endParaRPr lang="ko-KR" altLang="en-US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113" name="직선 화살표 연결선 112"/>
          <p:cNvCxnSpPr>
            <a:endCxn id="85" idx="1"/>
          </p:cNvCxnSpPr>
          <p:nvPr/>
        </p:nvCxnSpPr>
        <p:spPr>
          <a:xfrm>
            <a:off x="5641671" y="3006649"/>
            <a:ext cx="2063438" cy="11542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4406397" y="3149150"/>
            <a:ext cx="1233578" cy="159083"/>
          </a:xfrm>
          <a:prstGeom prst="rect">
            <a:avLst/>
          </a:prstGeom>
          <a:solidFill>
            <a:srgbClr val="FFCCCC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</a:rPr>
              <a:t>Eureka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403004" y="3313710"/>
            <a:ext cx="1233578" cy="159083"/>
          </a:xfrm>
          <a:prstGeom prst="rect">
            <a:avLst/>
          </a:prstGeom>
          <a:solidFill>
            <a:srgbClr val="FFCCCC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</a:rPr>
              <a:t>CLB(Ribbon)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1599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6031966" y="94685"/>
            <a:ext cx="3727324" cy="215444"/>
          </a:xfrm>
        </p:spPr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1905971" cy="333233"/>
          </a:xfrm>
        </p:spPr>
        <p:txBody>
          <a:bodyPr/>
          <a:lstStyle/>
          <a:p>
            <a:r>
              <a:rPr lang="en-US" altLang="ko-KR" dirty="0" smtClean="0"/>
              <a:t>MSA </a:t>
            </a:r>
            <a:r>
              <a:rPr lang="ko-KR" altLang="en-US" dirty="0" smtClean="0"/>
              <a:t>전환 전략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03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7472"/>
            <a:ext cx="9906000" cy="3825875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Monolithic </a:t>
            </a:r>
            <a:r>
              <a:rPr lang="ko-KR" altLang="en-US" dirty="0" smtClean="0"/>
              <a:t>구조의 시스템을 </a:t>
            </a:r>
            <a:r>
              <a:rPr lang="en-US" altLang="ko-KR" dirty="0" smtClean="0"/>
              <a:t>MSA</a:t>
            </a:r>
            <a:r>
              <a:rPr lang="ko-KR" altLang="en-US" dirty="0" smtClean="0"/>
              <a:t>으로 전환해야 할까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912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1469"/>
            <a:ext cx="4789966" cy="332399"/>
          </a:xfrm>
        </p:spPr>
        <p:txBody>
          <a:bodyPr/>
          <a:lstStyle/>
          <a:p>
            <a:r>
              <a:rPr lang="en-US" altLang="ko-KR" dirty="0"/>
              <a:t>Micro Service Architecture</a:t>
            </a:r>
            <a:r>
              <a:rPr lang="ko-KR" altLang="en-US" dirty="0"/>
              <a:t>의 도입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985"/>
            <a:ext cx="8980272" cy="276999"/>
          </a:xfrm>
        </p:spPr>
        <p:txBody>
          <a:bodyPr/>
          <a:lstStyle/>
          <a:p>
            <a:r>
              <a:rPr lang="ko-KR" altLang="en-US" b="0" dirty="0">
                <a:latin typeface="+mj-ea"/>
                <a:ea typeface="+mj-ea"/>
              </a:rPr>
              <a:t>우리 시스템에 </a:t>
            </a:r>
            <a:r>
              <a:rPr lang="en-US" altLang="ko-KR" b="0" dirty="0">
                <a:latin typeface="+mj-ea"/>
                <a:ea typeface="+mj-ea"/>
              </a:rPr>
              <a:t>MSA </a:t>
            </a:r>
            <a:r>
              <a:rPr lang="ko-KR" altLang="en-US" b="0" dirty="0">
                <a:latin typeface="+mj-ea"/>
                <a:ea typeface="+mj-ea"/>
              </a:rPr>
              <a:t>도입이 적합한가</a:t>
            </a:r>
            <a:r>
              <a:rPr lang="en-US" altLang="ko-KR" b="0" dirty="0">
                <a:latin typeface="+mj-ea"/>
                <a:ea typeface="+mj-ea"/>
              </a:rPr>
              <a:t>?</a:t>
            </a:r>
            <a:endParaRPr lang="en-US" altLang="ko-KR" sz="1800" b="0" dirty="0">
              <a:latin typeface="+mj-ea"/>
              <a:ea typeface="+mj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03</a:t>
            </a:r>
            <a:endParaRPr lang="ko-KR" altLang="en-US" dirty="0"/>
          </a:p>
        </p:txBody>
      </p:sp>
      <p:sp>
        <p:nvSpPr>
          <p:cNvPr id="26" name="슬라이드 번호 개체 틀 5">
            <a:extLst>
              <a:ext uri="{FF2B5EF4-FFF2-40B4-BE49-F238E27FC236}">
                <a16:creationId xmlns:a16="http://schemas.microsoft.com/office/drawing/2014/main" xmlns="" id="{A0F038C8-1CBD-4394-912A-B1524DC38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pPr lvl="0">
              <a:defRPr/>
            </a:pPr>
            <a:fld id="{2FF31CB8-EE0B-4A6A-8561-904A0AB35B79}" type="slidenum">
              <a:rPr lang="en-US" altLang="en-US"/>
              <a:pPr lvl="0">
                <a:defRPr/>
              </a:pPr>
              <a:t>73</a:t>
            </a:fld>
            <a:endParaRPr lang="en-US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4735131-A16A-44A5-A88B-7946684D24C0}"/>
              </a:ext>
            </a:extLst>
          </p:cNvPr>
          <p:cNvSpPr txBox="1"/>
          <p:nvPr/>
        </p:nvSpPr>
        <p:spPr>
          <a:xfrm>
            <a:off x="344489" y="2012903"/>
            <a:ext cx="9213046" cy="4314130"/>
          </a:xfrm>
          <a:prstGeom prst="rect">
            <a:avLst/>
          </a:prstGeom>
          <a:solidFill>
            <a:schemeClr val="bg1">
              <a:alpha val="99000"/>
            </a:schemeClr>
          </a:solidFill>
        </p:spPr>
        <p:txBody>
          <a:bodyPr wrap="square" anchor="t" anchorCtr="0">
            <a:spAutoFit/>
          </a:bodyPr>
          <a:lstStyle>
            <a:defPPr>
              <a:defRPr lang="en-US"/>
            </a:defPPr>
            <a:lvl1pPr marL="342900" indent="-342900">
              <a:spcAft>
                <a:spcPts val="1200"/>
              </a:spcAft>
              <a:buSzPct val="120000"/>
              <a:buBlip>
                <a:blip r:embed="rId3"/>
              </a:buBlip>
              <a:defRPr>
                <a:latin typeface="+mn-ea"/>
              </a:defRPr>
            </a:lvl1pPr>
          </a:lstStyle>
          <a:p>
            <a:r>
              <a:rPr lang="ko-KR" altLang="en-US" dirty="0" err="1"/>
              <a:t>마이크로서비스를</a:t>
            </a:r>
            <a:r>
              <a:rPr lang="ko-KR" altLang="en-US" dirty="0"/>
              <a:t> 요구할 만큼 시스템 복잡도가 높은가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여러가지 기술을 적용할 생각이 있는가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비즈니스의 변화가 많은가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특정 기능 혹은 특정 시간에 트래픽이 몰리는가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DevOps </a:t>
            </a:r>
            <a:r>
              <a:rPr lang="ko-KR" altLang="en-US" dirty="0"/>
              <a:t>문화</a:t>
            </a:r>
            <a:r>
              <a:rPr lang="en-US" altLang="ko-KR" dirty="0"/>
              <a:t>, </a:t>
            </a:r>
            <a:r>
              <a:rPr lang="ko-KR" altLang="en-US" dirty="0"/>
              <a:t>기술을 받아드릴 조직 문화가 구성되어 있는가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데이터 관리 방법에 대한 대안을 생각해 두었는가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도입할 경우 비용을 얼마나 절감할 수 있는가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개발과 운영을 동시에 요구할 만큼 인프라가 준비되어 있는가</a:t>
            </a:r>
            <a:r>
              <a:rPr lang="en-US" altLang="ko-KR" dirty="0"/>
              <a:t>?</a:t>
            </a:r>
          </a:p>
        </p:txBody>
      </p: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xmlns="" id="{F6ED9FC5-6BAB-45A2-A5A9-8AF4B8EAE08E}"/>
              </a:ext>
            </a:extLst>
          </p:cNvPr>
          <p:cNvSpPr txBox="1"/>
          <p:nvPr/>
        </p:nvSpPr>
        <p:spPr>
          <a:xfrm>
            <a:off x="344489" y="1570724"/>
            <a:ext cx="9217022" cy="408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anchor="ctr">
            <a:noAutofit/>
          </a:bodyPr>
          <a:lstStyle>
            <a:defPPr>
              <a:defRPr lang="en-US"/>
            </a:defPPr>
            <a:lvl1pPr indent="0" algn="ctr" defTabSz="914400" latinLnBrk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돋움체 Medium"/>
                <a:ea typeface="KoPub돋움체 Medium"/>
              </a:defRPr>
            </a:lvl1pPr>
            <a:lvl2pPr marL="685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KoPub돋움체 Medium"/>
                <a:ea typeface="KoPub돋움체 Medium"/>
              </a:defRPr>
            </a:lvl2pPr>
            <a:lvl3pPr marL="1143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KoPub돋움체 Medium"/>
                <a:ea typeface="KoPub돋움체 Medium"/>
              </a:defRPr>
            </a:lvl3pPr>
            <a:lvl4pPr marL="1600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4pPr>
            <a:lvl5pPr marL="20574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9pPr>
          </a:lstStyle>
          <a:p>
            <a:pPr>
              <a:defRPr/>
            </a:pPr>
            <a:r>
              <a:rPr lang="en-US" altLang="ko-KR" dirty="0">
                <a:effectLst/>
              </a:rPr>
              <a:t>MSA </a:t>
            </a:r>
            <a:r>
              <a:rPr lang="ko-KR" altLang="en-US" dirty="0">
                <a:effectLst/>
              </a:rPr>
              <a:t>도입 시 체크 리스트</a:t>
            </a:r>
            <a:endParaRPr lang="ko-KR" altLang="ko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8364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1469"/>
            <a:ext cx="4789966" cy="332399"/>
          </a:xfrm>
        </p:spPr>
        <p:txBody>
          <a:bodyPr/>
          <a:lstStyle/>
          <a:p>
            <a:r>
              <a:rPr lang="en-US" altLang="ko-KR" dirty="0"/>
              <a:t>Micro Service Architecture</a:t>
            </a:r>
            <a:r>
              <a:rPr lang="ko-KR" altLang="en-US" dirty="0"/>
              <a:t>의 도입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985"/>
            <a:ext cx="8980272" cy="276999"/>
          </a:xfrm>
        </p:spPr>
        <p:txBody>
          <a:bodyPr/>
          <a:lstStyle/>
          <a:p>
            <a:r>
              <a:rPr lang="ko-KR" altLang="en-US" b="0" dirty="0">
                <a:latin typeface="+mj-ea"/>
                <a:ea typeface="+mj-ea"/>
              </a:rPr>
              <a:t>기존 시스템과의 병행</a:t>
            </a:r>
            <a:endParaRPr lang="en-US" altLang="ko-KR" b="0" dirty="0">
              <a:latin typeface="+mj-ea"/>
              <a:ea typeface="+mj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03</a:t>
            </a:r>
            <a:endParaRPr lang="ko-KR" altLang="en-US" dirty="0"/>
          </a:p>
        </p:txBody>
      </p:sp>
      <p:sp>
        <p:nvSpPr>
          <p:cNvPr id="41" name="슬라이드 번호 개체 틀 5">
            <a:extLst>
              <a:ext uri="{FF2B5EF4-FFF2-40B4-BE49-F238E27FC236}">
                <a16:creationId xmlns:a16="http://schemas.microsoft.com/office/drawing/2014/main" xmlns="" id="{F5D14BCD-44C7-43AC-9370-F533927A10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pPr lvl="0">
              <a:defRPr/>
            </a:pPr>
            <a:fld id="{2FF31CB8-EE0B-4A6A-8561-904A0AB35B79}" type="slidenum">
              <a:rPr lang="en-US" altLang="en-US"/>
              <a:pPr lvl="0">
                <a:defRPr/>
              </a:pPr>
              <a:t>74</a:t>
            </a:fld>
            <a:endParaRPr lang="en-US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FE8270C-FB06-4E25-BAC7-FD34B1F4452A}"/>
              </a:ext>
            </a:extLst>
          </p:cNvPr>
          <p:cNvSpPr txBox="1"/>
          <p:nvPr/>
        </p:nvSpPr>
        <p:spPr>
          <a:xfrm>
            <a:off x="4681321" y="1669518"/>
            <a:ext cx="543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vs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1AB5A6FA-E618-458E-A73E-123C1FAC830D}"/>
              </a:ext>
            </a:extLst>
          </p:cNvPr>
          <p:cNvSpPr txBox="1">
            <a:spLocks noChangeAspect="1"/>
          </p:cNvSpPr>
          <p:nvPr/>
        </p:nvSpPr>
        <p:spPr>
          <a:xfrm>
            <a:off x="344488" y="1749410"/>
            <a:ext cx="4287346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noAutofit/>
          </a:bodyPr>
          <a:lstStyle/>
          <a:p>
            <a:pPr algn="ctr"/>
            <a:r>
              <a:rPr lang="ko-KR" altLang="en-US" sz="2000" spc="-80" dirty="0">
                <a:latin typeface="+mn-ea"/>
              </a:rPr>
              <a:t>새로운 </a:t>
            </a:r>
            <a:r>
              <a:rPr lang="en-US" altLang="ko-KR" sz="2000" spc="-80" dirty="0">
                <a:latin typeface="+mn-ea"/>
              </a:rPr>
              <a:t>MSA </a:t>
            </a:r>
            <a:r>
              <a:rPr lang="ko-KR" altLang="en-US" sz="2000" spc="-80" dirty="0">
                <a:latin typeface="+mn-ea"/>
              </a:rPr>
              <a:t>환경 구성</a:t>
            </a:r>
            <a:endParaRPr lang="ko-KR" altLang="en-US" sz="2800" spc="-80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36E4CCDE-6F6D-40FA-8CBF-74F1A0F2770C}"/>
              </a:ext>
            </a:extLst>
          </p:cNvPr>
          <p:cNvSpPr txBox="1">
            <a:spLocks noChangeAspect="1"/>
          </p:cNvSpPr>
          <p:nvPr/>
        </p:nvSpPr>
        <p:spPr>
          <a:xfrm>
            <a:off x="5274164" y="1749410"/>
            <a:ext cx="4283370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noAutofit/>
          </a:bodyPr>
          <a:lstStyle/>
          <a:p>
            <a:pPr algn="ctr"/>
            <a:r>
              <a:rPr lang="ko-KR" altLang="en-US" sz="2000" spc="-80" dirty="0">
                <a:latin typeface="+mn-ea"/>
              </a:rPr>
              <a:t>기존 </a:t>
            </a:r>
            <a:r>
              <a:rPr lang="ko-KR" altLang="en-US" sz="2000" spc="-80" dirty="0" err="1">
                <a:latin typeface="+mn-ea"/>
              </a:rPr>
              <a:t>레거시</a:t>
            </a:r>
            <a:r>
              <a:rPr lang="ko-KR" altLang="en-US" sz="2000" spc="-80" dirty="0">
                <a:latin typeface="+mn-ea"/>
              </a:rPr>
              <a:t> 환경에 적용</a:t>
            </a:r>
            <a:endParaRPr lang="ko-KR" altLang="en-US" sz="2800" spc="-80" dirty="0"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5F786E70-37BC-40A6-9836-F820BFAD8122}"/>
              </a:ext>
            </a:extLst>
          </p:cNvPr>
          <p:cNvSpPr/>
          <p:nvPr/>
        </p:nvSpPr>
        <p:spPr>
          <a:xfrm>
            <a:off x="5274164" y="2210112"/>
            <a:ext cx="4283370" cy="163283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330325" eaLnBrk="0" latinLnBrk="0" hangingPunct="0">
              <a:spcAft>
                <a:spcPts val="600"/>
              </a:spcAft>
              <a:buSzPct val="100000"/>
            </a:pPr>
            <a:endParaRPr lang="en-US" altLang="ko-KR" kern="0" dirty="0">
              <a:ln>
                <a:solidFill>
                  <a:srgbClr val="1F497D">
                    <a:lumMod val="60000"/>
                    <a:lumOff val="40000"/>
                    <a:alpha val="0"/>
                  </a:srgbClr>
                </a:solidFill>
              </a:ln>
              <a:gradFill>
                <a:gsLst>
                  <a:gs pos="100000">
                    <a:prstClr val="white"/>
                  </a:gs>
                  <a:gs pos="100000">
                    <a:srgbClr val="0070C0"/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B17E21CA-CB47-4204-81FF-973FB9CE98A9}"/>
              </a:ext>
            </a:extLst>
          </p:cNvPr>
          <p:cNvSpPr/>
          <p:nvPr/>
        </p:nvSpPr>
        <p:spPr>
          <a:xfrm>
            <a:off x="344488" y="2210112"/>
            <a:ext cx="4248472" cy="163283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330325" eaLnBrk="0" latinLnBrk="0" hangingPunct="0">
              <a:spcAft>
                <a:spcPts val="600"/>
              </a:spcAft>
              <a:buSzPct val="100000"/>
            </a:pPr>
            <a:endParaRPr lang="en-US" altLang="ko-KR" kern="0" dirty="0">
              <a:ln>
                <a:solidFill>
                  <a:srgbClr val="1F497D">
                    <a:lumMod val="60000"/>
                    <a:lumOff val="40000"/>
                    <a:alpha val="0"/>
                  </a:srgbClr>
                </a:solidFill>
              </a:ln>
              <a:gradFill>
                <a:gsLst>
                  <a:gs pos="100000">
                    <a:prstClr val="white"/>
                  </a:gs>
                  <a:gs pos="100000">
                    <a:srgbClr val="0070C0"/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47" name="Text Box 5">
            <a:extLst>
              <a:ext uri="{FF2B5EF4-FFF2-40B4-BE49-F238E27FC236}">
                <a16:creationId xmlns:a16="http://schemas.microsoft.com/office/drawing/2014/main" xmlns="" id="{E38BE850-31CF-496B-819F-A7F00F887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2498412"/>
            <a:ext cx="4248472" cy="5299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ko-KR" sz="16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MSA</a:t>
            </a:r>
            <a:r>
              <a:rPr lang="ko-KR" altLang="en-US" sz="16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의 장점을 최대한 살릴 수 있도록</a:t>
            </a:r>
            <a:endParaRPr lang="en-US" altLang="ko-KR" sz="1600" spc="-9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6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인터페이스 환경과 빌드</a:t>
            </a:r>
            <a:r>
              <a:rPr lang="en-US" altLang="ko-KR" sz="16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배포 환경을 새롭게 구성</a:t>
            </a:r>
          </a:p>
        </p:txBody>
      </p:sp>
      <p:sp>
        <p:nvSpPr>
          <p:cNvPr id="48" name="Text Box 5">
            <a:extLst>
              <a:ext uri="{FF2B5EF4-FFF2-40B4-BE49-F238E27FC236}">
                <a16:creationId xmlns:a16="http://schemas.microsoft.com/office/drawing/2014/main" xmlns="" id="{707077DD-804A-4C18-B8E4-14F77A7BE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4164" y="2498412"/>
            <a:ext cx="4287348" cy="5299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ko-KR" altLang="en-US" sz="16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기존에 구성되어있는 인터페이스 환경과</a:t>
            </a:r>
            <a:endParaRPr lang="en-US" altLang="ko-KR" sz="1600" spc="-9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6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빌드</a:t>
            </a:r>
            <a:r>
              <a:rPr lang="en-US" altLang="ko-KR" sz="16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배포 프로세스를 준수하여 구성</a:t>
            </a:r>
          </a:p>
        </p:txBody>
      </p:sp>
      <p:sp>
        <p:nvSpPr>
          <p:cNvPr id="50" name="사각형: 둥근 모서리 72">
            <a:extLst>
              <a:ext uri="{FF2B5EF4-FFF2-40B4-BE49-F238E27FC236}">
                <a16:creationId xmlns:a16="http://schemas.microsoft.com/office/drawing/2014/main" xmlns="" id="{40556B71-6D31-45E0-8F09-0E016814E9FE}"/>
              </a:ext>
            </a:extLst>
          </p:cNvPr>
          <p:cNvSpPr/>
          <p:nvPr/>
        </p:nvSpPr>
        <p:spPr>
          <a:xfrm>
            <a:off x="992720" y="3252343"/>
            <a:ext cx="1440000" cy="360000"/>
          </a:xfrm>
          <a:prstGeom prst="roundRect">
            <a:avLst>
              <a:gd name="adj" fmla="val 50000"/>
            </a:avLst>
          </a:prstGeom>
          <a:solidFill>
            <a:srgbClr val="F2DCDB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kumimoji="0" lang="ko-KR" altLang="en-US" sz="1600" kern="0" spc="-150" dirty="0">
                <a:solidFill>
                  <a:schemeClr val="tx1"/>
                </a:solidFill>
                <a:latin typeface="+mn-ea"/>
              </a:rPr>
              <a:t>도입효과</a:t>
            </a:r>
          </a:p>
        </p:txBody>
      </p:sp>
      <p:sp>
        <p:nvSpPr>
          <p:cNvPr id="51" name="사각형: 둥근 모서리 72">
            <a:extLst>
              <a:ext uri="{FF2B5EF4-FFF2-40B4-BE49-F238E27FC236}">
                <a16:creationId xmlns:a16="http://schemas.microsoft.com/office/drawing/2014/main" xmlns="" id="{1E86EABC-8820-44B0-86C9-3B207651AC2B}"/>
              </a:ext>
            </a:extLst>
          </p:cNvPr>
          <p:cNvSpPr/>
          <p:nvPr/>
        </p:nvSpPr>
        <p:spPr>
          <a:xfrm>
            <a:off x="2577314" y="3252343"/>
            <a:ext cx="1440000" cy="360000"/>
          </a:xfrm>
          <a:prstGeom prst="roundRect">
            <a:avLst>
              <a:gd name="adj" fmla="val 50000"/>
            </a:avLst>
          </a:prstGeom>
          <a:solidFill>
            <a:srgbClr val="F2DCDB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kumimoji="0" lang="ko-KR" altLang="en-US" sz="1600" kern="0" spc="-150" dirty="0">
                <a:solidFill>
                  <a:schemeClr val="tx1"/>
                </a:solidFill>
                <a:latin typeface="+mn-ea"/>
              </a:rPr>
              <a:t>변경영향도</a:t>
            </a:r>
          </a:p>
        </p:txBody>
      </p:sp>
      <p:sp>
        <p:nvSpPr>
          <p:cNvPr id="5" name="순서도: 추출 4">
            <a:extLst>
              <a:ext uri="{FF2B5EF4-FFF2-40B4-BE49-F238E27FC236}">
                <a16:creationId xmlns:a16="http://schemas.microsoft.com/office/drawing/2014/main" xmlns="" id="{E242CF5B-C84B-4A82-8129-3AB2F0313CFA}"/>
              </a:ext>
            </a:extLst>
          </p:cNvPr>
          <p:cNvSpPr/>
          <p:nvPr/>
        </p:nvSpPr>
        <p:spPr>
          <a:xfrm>
            <a:off x="2099254" y="3342343"/>
            <a:ext cx="180000" cy="180000"/>
          </a:xfrm>
          <a:prstGeom prst="flowChartExtra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72">
            <a:extLst>
              <a:ext uri="{FF2B5EF4-FFF2-40B4-BE49-F238E27FC236}">
                <a16:creationId xmlns:a16="http://schemas.microsoft.com/office/drawing/2014/main" xmlns="" id="{1AE6D0E1-1BDA-4C97-AF65-D9051C2D3DC2}"/>
              </a:ext>
            </a:extLst>
          </p:cNvPr>
          <p:cNvSpPr/>
          <p:nvPr/>
        </p:nvSpPr>
        <p:spPr>
          <a:xfrm>
            <a:off x="5968790" y="3252343"/>
            <a:ext cx="1440000" cy="360000"/>
          </a:xfrm>
          <a:prstGeom prst="roundRect">
            <a:avLst>
              <a:gd name="adj" fmla="val 50000"/>
            </a:avLst>
          </a:prstGeom>
          <a:solidFill>
            <a:srgbClr val="F2DCDB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kumimoji="0" lang="ko-KR" altLang="en-US" sz="1600" kern="0" spc="-150" dirty="0">
                <a:solidFill>
                  <a:schemeClr val="tx1"/>
                </a:solidFill>
                <a:latin typeface="+mn-ea"/>
              </a:rPr>
              <a:t>도입효과</a:t>
            </a:r>
          </a:p>
        </p:txBody>
      </p:sp>
      <p:sp>
        <p:nvSpPr>
          <p:cNvPr id="57" name="사각형: 둥근 모서리 72">
            <a:extLst>
              <a:ext uri="{FF2B5EF4-FFF2-40B4-BE49-F238E27FC236}">
                <a16:creationId xmlns:a16="http://schemas.microsoft.com/office/drawing/2014/main" xmlns="" id="{3AC1205E-1A3E-4A0F-A4F3-48D1F2222C41}"/>
              </a:ext>
            </a:extLst>
          </p:cNvPr>
          <p:cNvSpPr/>
          <p:nvPr/>
        </p:nvSpPr>
        <p:spPr>
          <a:xfrm>
            <a:off x="7553384" y="3252343"/>
            <a:ext cx="1440000" cy="360000"/>
          </a:xfrm>
          <a:prstGeom prst="roundRect">
            <a:avLst>
              <a:gd name="adj" fmla="val 50000"/>
            </a:avLst>
          </a:prstGeom>
          <a:solidFill>
            <a:srgbClr val="F2DCDB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kumimoji="0" lang="ko-KR" altLang="en-US" sz="1600" kern="0" spc="-150" dirty="0">
                <a:solidFill>
                  <a:schemeClr val="tx1"/>
                </a:solidFill>
                <a:latin typeface="+mn-ea"/>
              </a:rPr>
              <a:t>변경영향도</a:t>
            </a:r>
          </a:p>
        </p:txBody>
      </p:sp>
      <p:sp>
        <p:nvSpPr>
          <p:cNvPr id="60" name="순서도: 추출 59">
            <a:extLst>
              <a:ext uri="{FF2B5EF4-FFF2-40B4-BE49-F238E27FC236}">
                <a16:creationId xmlns:a16="http://schemas.microsoft.com/office/drawing/2014/main" xmlns="" id="{AFA7C31E-6017-452C-A5F5-592DCCE325E9}"/>
              </a:ext>
            </a:extLst>
          </p:cNvPr>
          <p:cNvSpPr/>
          <p:nvPr/>
        </p:nvSpPr>
        <p:spPr>
          <a:xfrm rot="10800000">
            <a:off x="7051559" y="3342343"/>
            <a:ext cx="180000" cy="180000"/>
          </a:xfrm>
          <a:prstGeom prst="flowChartExtra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09DF128-1A36-48EB-9D6E-9D97F8C3DA82}"/>
              </a:ext>
            </a:extLst>
          </p:cNvPr>
          <p:cNvSpPr txBox="1"/>
          <p:nvPr/>
        </p:nvSpPr>
        <p:spPr>
          <a:xfrm>
            <a:off x="4674262" y="4075055"/>
            <a:ext cx="543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vs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3F704397-76F5-4FC4-BA49-A1D782B75D3C}"/>
              </a:ext>
            </a:extLst>
          </p:cNvPr>
          <p:cNvSpPr txBox="1">
            <a:spLocks noChangeAspect="1"/>
          </p:cNvSpPr>
          <p:nvPr/>
        </p:nvSpPr>
        <p:spPr>
          <a:xfrm>
            <a:off x="337429" y="4154947"/>
            <a:ext cx="4287346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noAutofit/>
          </a:bodyPr>
          <a:lstStyle/>
          <a:p>
            <a:pPr algn="ctr"/>
            <a:r>
              <a:rPr lang="ko-KR" altLang="en-US" sz="2000" spc="-80" dirty="0">
                <a:latin typeface="+mn-ea"/>
              </a:rPr>
              <a:t>일부 업무 우선적용 후 단계적 확대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35CE389C-745B-4D58-8729-4C98BD238EB5}"/>
              </a:ext>
            </a:extLst>
          </p:cNvPr>
          <p:cNvSpPr txBox="1">
            <a:spLocks noChangeAspect="1"/>
          </p:cNvSpPr>
          <p:nvPr/>
        </p:nvSpPr>
        <p:spPr>
          <a:xfrm>
            <a:off x="5267105" y="4154947"/>
            <a:ext cx="4283370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noAutofit/>
          </a:bodyPr>
          <a:lstStyle/>
          <a:p>
            <a:pPr algn="ctr"/>
            <a:r>
              <a:rPr lang="ko-KR" altLang="en-US" sz="2000" spc="-80" dirty="0">
                <a:latin typeface="+mn-ea"/>
              </a:rPr>
              <a:t>전체업무에 빅뱅방식 적용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77DF97F4-44D7-44DC-8737-93C91E5C18DB}"/>
              </a:ext>
            </a:extLst>
          </p:cNvPr>
          <p:cNvSpPr/>
          <p:nvPr/>
        </p:nvSpPr>
        <p:spPr>
          <a:xfrm>
            <a:off x="5274164" y="4619049"/>
            <a:ext cx="4283370" cy="163283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330325" eaLnBrk="0" latinLnBrk="0" hangingPunct="0">
              <a:spcAft>
                <a:spcPts val="600"/>
              </a:spcAft>
              <a:buSzPct val="100000"/>
            </a:pPr>
            <a:endParaRPr lang="en-US" altLang="ko-KR" kern="0" dirty="0">
              <a:ln>
                <a:solidFill>
                  <a:srgbClr val="1F497D">
                    <a:lumMod val="60000"/>
                    <a:lumOff val="40000"/>
                    <a:alpha val="0"/>
                  </a:srgbClr>
                </a:solidFill>
              </a:ln>
              <a:gradFill>
                <a:gsLst>
                  <a:gs pos="100000">
                    <a:prstClr val="white"/>
                  </a:gs>
                  <a:gs pos="100000">
                    <a:srgbClr val="0070C0"/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ED2FDBE1-57DF-4921-9CF8-8A68D52E8D74}"/>
              </a:ext>
            </a:extLst>
          </p:cNvPr>
          <p:cNvSpPr/>
          <p:nvPr/>
        </p:nvSpPr>
        <p:spPr>
          <a:xfrm>
            <a:off x="344488" y="4619049"/>
            <a:ext cx="4248472" cy="163283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330325" eaLnBrk="0" latinLnBrk="0" hangingPunct="0">
              <a:spcAft>
                <a:spcPts val="600"/>
              </a:spcAft>
              <a:buSzPct val="100000"/>
            </a:pPr>
            <a:endParaRPr lang="en-US" altLang="ko-KR" kern="0" dirty="0">
              <a:ln>
                <a:solidFill>
                  <a:srgbClr val="1F497D">
                    <a:lumMod val="60000"/>
                    <a:lumOff val="40000"/>
                    <a:alpha val="0"/>
                  </a:srgbClr>
                </a:solidFill>
              </a:ln>
              <a:gradFill>
                <a:gsLst>
                  <a:gs pos="100000">
                    <a:prstClr val="white"/>
                  </a:gs>
                  <a:gs pos="100000">
                    <a:srgbClr val="0070C0"/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70" name="Text Box 5">
            <a:extLst>
              <a:ext uri="{FF2B5EF4-FFF2-40B4-BE49-F238E27FC236}">
                <a16:creationId xmlns:a16="http://schemas.microsoft.com/office/drawing/2014/main" xmlns="" id="{8E592781-39B7-4AA0-B0AE-3615A78C0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451" y="5202386"/>
            <a:ext cx="4248472" cy="5299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ko-KR" altLang="en-US" sz="16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신규 개발업무</a:t>
            </a:r>
            <a:r>
              <a:rPr lang="en-US" altLang="ko-KR" sz="16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독립적 업무 등 적용이 </a:t>
            </a:r>
            <a:endParaRPr lang="en-US" altLang="ko-KR" sz="1600" spc="-9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6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용이한 업무를 우선적용 후 단계적으로 분리</a:t>
            </a:r>
          </a:p>
        </p:txBody>
      </p:sp>
      <p:sp>
        <p:nvSpPr>
          <p:cNvPr id="71" name="Text Box 5">
            <a:extLst>
              <a:ext uri="{FF2B5EF4-FFF2-40B4-BE49-F238E27FC236}">
                <a16:creationId xmlns:a16="http://schemas.microsoft.com/office/drawing/2014/main" xmlns="" id="{8AAE47DE-FF00-47EB-851F-FBE3716DA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3127" y="5202386"/>
            <a:ext cx="4287348" cy="5299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ko-KR" altLang="en-US" sz="16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일체형 </a:t>
            </a:r>
            <a:r>
              <a:rPr lang="en-US" altLang="ko-KR" sz="16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S/W </a:t>
            </a:r>
            <a:r>
              <a:rPr lang="en-US" altLang="ko-KR" sz="1600" dirty="0">
                <a:latin typeface="+mn-ea"/>
                <a:ea typeface="+mn-ea"/>
                <a:sym typeface="Wingdings" panose="05000000000000000000" pitchFamily="2" charset="2"/>
              </a:rPr>
              <a:t></a:t>
            </a:r>
            <a:r>
              <a:rPr lang="ko-KR" altLang="en-US" sz="16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미니서비스</a:t>
            </a:r>
            <a:r>
              <a:rPr lang="en-US" altLang="ko-KR" sz="1600" dirty="0">
                <a:latin typeface="+mn-ea"/>
                <a:ea typeface="+mn-ea"/>
                <a:sym typeface="Wingdings" panose="05000000000000000000" pitchFamily="2" charset="2"/>
              </a:rPr>
              <a:t> </a:t>
            </a:r>
            <a:r>
              <a:rPr lang="ko-KR" altLang="en-US" sz="16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600" spc="-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마이크로서비스로</a:t>
            </a:r>
            <a:endParaRPr lang="en-US" altLang="ko-KR" sz="1600" spc="-9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6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전체업무를 단계적으로 분할</a:t>
            </a:r>
          </a:p>
        </p:txBody>
      </p:sp>
      <p:sp>
        <p:nvSpPr>
          <p:cNvPr id="73" name="순서도: 추출 72">
            <a:extLst>
              <a:ext uri="{FF2B5EF4-FFF2-40B4-BE49-F238E27FC236}">
                <a16:creationId xmlns:a16="http://schemas.microsoft.com/office/drawing/2014/main" xmlns="" id="{CF8B2EC7-66DB-4DB6-8FAD-E4CC27409DAC}"/>
              </a:ext>
            </a:extLst>
          </p:cNvPr>
          <p:cNvSpPr/>
          <p:nvPr/>
        </p:nvSpPr>
        <p:spPr>
          <a:xfrm>
            <a:off x="3673802" y="3342343"/>
            <a:ext cx="180000" cy="180000"/>
          </a:xfrm>
          <a:prstGeom prst="flowChartExtra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순서도: 추출 73">
            <a:extLst>
              <a:ext uri="{FF2B5EF4-FFF2-40B4-BE49-F238E27FC236}">
                <a16:creationId xmlns:a16="http://schemas.microsoft.com/office/drawing/2014/main" xmlns="" id="{BAF32247-625D-4103-990F-C960D0FFE8EE}"/>
              </a:ext>
            </a:extLst>
          </p:cNvPr>
          <p:cNvSpPr/>
          <p:nvPr/>
        </p:nvSpPr>
        <p:spPr>
          <a:xfrm rot="10800000">
            <a:off x="8649580" y="3342343"/>
            <a:ext cx="180000" cy="180000"/>
          </a:xfrm>
          <a:prstGeom prst="flowChartExtra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4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1469"/>
            <a:ext cx="4789966" cy="332399"/>
          </a:xfrm>
        </p:spPr>
        <p:txBody>
          <a:bodyPr/>
          <a:lstStyle/>
          <a:p>
            <a:r>
              <a:rPr lang="en-US" altLang="ko-KR" dirty="0"/>
              <a:t>Micro Service Architecture</a:t>
            </a:r>
            <a:r>
              <a:rPr lang="ko-KR" altLang="en-US" dirty="0"/>
              <a:t>의 도입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985"/>
            <a:ext cx="8980272" cy="276999"/>
          </a:xfrm>
        </p:spPr>
        <p:txBody>
          <a:bodyPr/>
          <a:lstStyle/>
          <a:p>
            <a:r>
              <a:rPr lang="en-US" altLang="ko-KR" b="0" dirty="0">
                <a:latin typeface="+mj-ea"/>
                <a:ea typeface="+mj-ea"/>
              </a:rPr>
              <a:t>MSA </a:t>
            </a:r>
            <a:r>
              <a:rPr lang="ko-KR" altLang="en-US" b="0" dirty="0">
                <a:latin typeface="+mj-ea"/>
                <a:ea typeface="+mj-ea"/>
              </a:rPr>
              <a:t>운영 환경에 대한 고민</a:t>
            </a:r>
            <a:endParaRPr lang="en-US" altLang="ko-KR" sz="1800" b="0" dirty="0">
              <a:latin typeface="+mj-ea"/>
              <a:ea typeface="+mj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03</a:t>
            </a:r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64334ED8-0670-4C95-8A20-04DF7F72BC99}"/>
              </a:ext>
            </a:extLst>
          </p:cNvPr>
          <p:cNvSpPr txBox="1"/>
          <p:nvPr/>
        </p:nvSpPr>
        <p:spPr>
          <a:xfrm>
            <a:off x="2329846" y="2409490"/>
            <a:ext cx="2134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Data center as a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Single point of failure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B7481090-6189-479D-8B41-E14CA70D745A}"/>
              </a:ext>
            </a:extLst>
          </p:cNvPr>
          <p:cNvGrpSpPr/>
          <p:nvPr/>
        </p:nvGrpSpPr>
        <p:grpSpPr>
          <a:xfrm>
            <a:off x="1052579" y="2061275"/>
            <a:ext cx="697393" cy="293312"/>
            <a:chOff x="997205" y="2402972"/>
            <a:chExt cx="697393" cy="293312"/>
          </a:xfrm>
        </p:grpSpPr>
        <p:sp>
          <p:nvSpPr>
            <p:cNvPr id="78" name="아래쪽 화살표 4">
              <a:extLst>
                <a:ext uri="{FF2B5EF4-FFF2-40B4-BE49-F238E27FC236}">
                  <a16:creationId xmlns:a16="http://schemas.microsoft.com/office/drawing/2014/main" xmlns="" id="{12EAC648-7980-4455-9F38-068EA8D72705}"/>
                </a:ext>
              </a:extLst>
            </p:cNvPr>
            <p:cNvSpPr/>
            <p:nvPr/>
          </p:nvSpPr>
          <p:spPr bwMode="auto">
            <a:xfrm>
              <a:off x="997205" y="2402972"/>
              <a:ext cx="186760" cy="293312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ko-KR" altLang="en-US" sz="1400" spc="-80" dirty="0">
                <a:solidFill>
                  <a:sysClr val="window" lastClr="FFFFFF"/>
                </a:solidFill>
                <a:latin typeface="+mn-ea"/>
              </a:endParaRPr>
            </a:p>
          </p:txBody>
        </p:sp>
        <p:sp>
          <p:nvSpPr>
            <p:cNvPr id="79" name="아래쪽 화살표 215">
              <a:extLst>
                <a:ext uri="{FF2B5EF4-FFF2-40B4-BE49-F238E27FC236}">
                  <a16:creationId xmlns:a16="http://schemas.microsoft.com/office/drawing/2014/main" xmlns="" id="{BAF91BB0-F9E1-4010-8E8C-66DDF96DBC57}"/>
                </a:ext>
              </a:extLst>
            </p:cNvPr>
            <p:cNvSpPr/>
            <p:nvPr/>
          </p:nvSpPr>
          <p:spPr bwMode="auto">
            <a:xfrm>
              <a:off x="1252521" y="2402972"/>
              <a:ext cx="186760" cy="293312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ko-KR" altLang="en-US" sz="1400" spc="-80" dirty="0">
                <a:solidFill>
                  <a:sysClr val="window" lastClr="FFFFFF"/>
                </a:solidFill>
                <a:latin typeface="+mn-ea"/>
              </a:endParaRPr>
            </a:p>
          </p:txBody>
        </p:sp>
        <p:sp>
          <p:nvSpPr>
            <p:cNvPr id="80" name="아래쪽 화살표 216">
              <a:extLst>
                <a:ext uri="{FF2B5EF4-FFF2-40B4-BE49-F238E27FC236}">
                  <a16:creationId xmlns:a16="http://schemas.microsoft.com/office/drawing/2014/main" xmlns="" id="{7A52C463-B90C-4A19-B555-98E19D1E162C}"/>
                </a:ext>
              </a:extLst>
            </p:cNvPr>
            <p:cNvSpPr/>
            <p:nvPr/>
          </p:nvSpPr>
          <p:spPr bwMode="auto">
            <a:xfrm>
              <a:off x="1507838" y="2402972"/>
              <a:ext cx="186760" cy="293312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ko-KR" altLang="en-US" sz="1400" spc="-80" dirty="0">
                <a:solidFill>
                  <a:sysClr val="window" lastClr="FFFFFF"/>
                </a:solidFill>
                <a:latin typeface="+mn-ea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xmlns="" id="{B2079844-A788-44CB-927B-97104ED95837}"/>
              </a:ext>
            </a:extLst>
          </p:cNvPr>
          <p:cNvSpPr/>
          <p:nvPr/>
        </p:nvSpPr>
        <p:spPr>
          <a:xfrm>
            <a:off x="263195" y="3181959"/>
            <a:ext cx="4464496" cy="31864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635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 anchorCtr="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330325" eaLnBrk="0" latinLnBrk="0" hangingPunct="0">
              <a:spcAft>
                <a:spcPts val="600"/>
              </a:spcAft>
              <a:buSzPct val="100000"/>
            </a:pPr>
            <a:r>
              <a:rPr lang="en-US" altLang="ko-KR" sz="1600" kern="0" spc="-80" dirty="0">
                <a:ln>
                  <a:solidFill>
                    <a:srgbClr val="1F497D">
                      <a:lumMod val="60000"/>
                      <a:lumOff val="4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Business Logic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xmlns="" id="{DB25A75E-A288-4BA4-AB70-C82F195D08F1}"/>
              </a:ext>
            </a:extLst>
          </p:cNvPr>
          <p:cNvGrpSpPr/>
          <p:nvPr/>
        </p:nvGrpSpPr>
        <p:grpSpPr>
          <a:xfrm>
            <a:off x="1228019" y="3669658"/>
            <a:ext cx="2407268" cy="360040"/>
            <a:chOff x="1187000" y="3634750"/>
            <a:chExt cx="2407268" cy="43204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xmlns="" id="{761D5B81-004D-44D2-985C-49F4AEC46F24}"/>
                </a:ext>
              </a:extLst>
            </p:cNvPr>
            <p:cNvSpPr/>
            <p:nvPr/>
          </p:nvSpPr>
          <p:spPr>
            <a:xfrm>
              <a:off x="1187000" y="3634750"/>
              <a:ext cx="210758" cy="432048"/>
            </a:xfrm>
            <a:prstGeom prst="rect">
              <a:avLst/>
            </a:prstGeom>
            <a:gradFill>
              <a:gsLst>
                <a:gs pos="0">
                  <a:srgbClr val="F6E6E6"/>
                </a:gs>
                <a:gs pos="50000">
                  <a:srgbClr val="E0A4A4"/>
                </a:gs>
                <a:gs pos="100000">
                  <a:srgbClr val="C8656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xmlns="" id="{5DF30C35-2D72-4AF3-9A04-96C8A24D62EB}"/>
                </a:ext>
              </a:extLst>
            </p:cNvPr>
            <p:cNvSpPr/>
            <p:nvPr/>
          </p:nvSpPr>
          <p:spPr>
            <a:xfrm>
              <a:off x="1427341" y="3634750"/>
              <a:ext cx="210758" cy="432048"/>
            </a:xfrm>
            <a:prstGeom prst="rect">
              <a:avLst/>
            </a:prstGeom>
            <a:gradFill>
              <a:gsLst>
                <a:gs pos="0">
                  <a:srgbClr val="F6E6E6"/>
                </a:gs>
                <a:gs pos="50000">
                  <a:srgbClr val="E0A4A4"/>
                </a:gs>
                <a:gs pos="100000">
                  <a:srgbClr val="C8656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xmlns="" id="{BE196C6B-1C78-454C-9927-60D4BA53A7AF}"/>
                </a:ext>
              </a:extLst>
            </p:cNvPr>
            <p:cNvSpPr/>
            <p:nvPr/>
          </p:nvSpPr>
          <p:spPr>
            <a:xfrm>
              <a:off x="1674795" y="3634750"/>
              <a:ext cx="210758" cy="432048"/>
            </a:xfrm>
            <a:prstGeom prst="rect">
              <a:avLst/>
            </a:prstGeom>
            <a:gradFill>
              <a:gsLst>
                <a:gs pos="0">
                  <a:srgbClr val="F6E6E6"/>
                </a:gs>
                <a:gs pos="50000">
                  <a:srgbClr val="E0A4A4"/>
                </a:gs>
                <a:gs pos="100000">
                  <a:srgbClr val="C8656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xmlns="" id="{2C2C2001-2D75-4C52-BFF8-790272D67829}"/>
                </a:ext>
              </a:extLst>
            </p:cNvPr>
            <p:cNvSpPr/>
            <p:nvPr/>
          </p:nvSpPr>
          <p:spPr>
            <a:xfrm>
              <a:off x="1912683" y="3634750"/>
              <a:ext cx="210758" cy="432048"/>
            </a:xfrm>
            <a:prstGeom prst="rect">
              <a:avLst/>
            </a:prstGeom>
            <a:gradFill>
              <a:gsLst>
                <a:gs pos="0">
                  <a:srgbClr val="F6E6E6"/>
                </a:gs>
                <a:gs pos="50000">
                  <a:srgbClr val="E0A4A4"/>
                </a:gs>
                <a:gs pos="100000">
                  <a:srgbClr val="C8656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xmlns="" id="{9A95E44D-279E-441A-B68F-4CE00CB21C5B}"/>
                </a:ext>
              </a:extLst>
            </p:cNvPr>
            <p:cNvSpPr/>
            <p:nvPr/>
          </p:nvSpPr>
          <p:spPr>
            <a:xfrm>
              <a:off x="2173220" y="3634750"/>
              <a:ext cx="210758" cy="432048"/>
            </a:xfrm>
            <a:prstGeom prst="rect">
              <a:avLst/>
            </a:prstGeom>
            <a:gradFill>
              <a:gsLst>
                <a:gs pos="0">
                  <a:srgbClr val="F6E6E6"/>
                </a:gs>
                <a:gs pos="50000">
                  <a:srgbClr val="E0A4A4"/>
                </a:gs>
                <a:gs pos="100000">
                  <a:srgbClr val="C8656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77658A1B-39A7-4CDD-B5AF-18FAC2E5BA52}"/>
                </a:ext>
              </a:extLst>
            </p:cNvPr>
            <p:cNvSpPr/>
            <p:nvPr/>
          </p:nvSpPr>
          <p:spPr>
            <a:xfrm>
              <a:off x="2424060" y="3634750"/>
              <a:ext cx="210758" cy="432048"/>
            </a:xfrm>
            <a:prstGeom prst="rect">
              <a:avLst/>
            </a:prstGeom>
            <a:gradFill>
              <a:gsLst>
                <a:gs pos="0">
                  <a:srgbClr val="F6E6E6"/>
                </a:gs>
                <a:gs pos="50000">
                  <a:srgbClr val="E0A4A4"/>
                </a:gs>
                <a:gs pos="100000">
                  <a:srgbClr val="C8656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69B6EBC4-4711-4E1F-A702-2C3D60807D4D}"/>
                </a:ext>
              </a:extLst>
            </p:cNvPr>
            <p:cNvSpPr/>
            <p:nvPr/>
          </p:nvSpPr>
          <p:spPr>
            <a:xfrm>
              <a:off x="2655925" y="3634750"/>
              <a:ext cx="210758" cy="432048"/>
            </a:xfrm>
            <a:prstGeom prst="rect">
              <a:avLst/>
            </a:prstGeom>
            <a:gradFill>
              <a:gsLst>
                <a:gs pos="0">
                  <a:srgbClr val="F6E6E6"/>
                </a:gs>
                <a:gs pos="50000">
                  <a:srgbClr val="E0A4A4"/>
                </a:gs>
                <a:gs pos="100000">
                  <a:srgbClr val="C8656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E4ACC7D7-9C02-4AA6-AF51-EDF9FBFB6C17}"/>
                </a:ext>
              </a:extLst>
            </p:cNvPr>
            <p:cNvSpPr/>
            <p:nvPr/>
          </p:nvSpPr>
          <p:spPr>
            <a:xfrm>
              <a:off x="2905530" y="3634750"/>
              <a:ext cx="210758" cy="432048"/>
            </a:xfrm>
            <a:prstGeom prst="rect">
              <a:avLst/>
            </a:prstGeom>
            <a:gradFill>
              <a:gsLst>
                <a:gs pos="0">
                  <a:srgbClr val="F6E6E6"/>
                </a:gs>
                <a:gs pos="50000">
                  <a:srgbClr val="E0A4A4"/>
                </a:gs>
                <a:gs pos="100000">
                  <a:srgbClr val="C8656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CC2A7088-EFBB-4202-939C-40AAC30AB02B}"/>
                </a:ext>
              </a:extLst>
            </p:cNvPr>
            <p:cNvSpPr/>
            <p:nvPr/>
          </p:nvSpPr>
          <p:spPr>
            <a:xfrm>
              <a:off x="3146768" y="3634750"/>
              <a:ext cx="210758" cy="432048"/>
            </a:xfrm>
            <a:prstGeom prst="rect">
              <a:avLst/>
            </a:prstGeom>
            <a:gradFill>
              <a:gsLst>
                <a:gs pos="0">
                  <a:srgbClr val="F6E6E6"/>
                </a:gs>
                <a:gs pos="50000">
                  <a:srgbClr val="E0A4A4"/>
                </a:gs>
                <a:gs pos="100000">
                  <a:srgbClr val="C8656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ABF1426E-2C40-46B0-A592-3E0EA1A3064F}"/>
                </a:ext>
              </a:extLst>
            </p:cNvPr>
            <p:cNvSpPr/>
            <p:nvPr/>
          </p:nvSpPr>
          <p:spPr>
            <a:xfrm>
              <a:off x="3383510" y="3634750"/>
              <a:ext cx="210758" cy="432048"/>
            </a:xfrm>
            <a:prstGeom prst="rect">
              <a:avLst/>
            </a:prstGeom>
            <a:gradFill>
              <a:gsLst>
                <a:gs pos="0">
                  <a:srgbClr val="F6E6E6"/>
                </a:gs>
                <a:gs pos="50000">
                  <a:srgbClr val="E0A4A4"/>
                </a:gs>
                <a:gs pos="100000">
                  <a:srgbClr val="C8656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xmlns="" id="{A8164BDC-F134-4A46-B089-C97D84CF3B2E}"/>
              </a:ext>
            </a:extLst>
          </p:cNvPr>
          <p:cNvSpPr/>
          <p:nvPr/>
        </p:nvSpPr>
        <p:spPr bwMode="gray">
          <a:xfrm>
            <a:off x="1095791" y="4275807"/>
            <a:ext cx="1243002" cy="55202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3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Master</a:t>
            </a:r>
          </a:p>
          <a:p>
            <a:pPr algn="ctr"/>
            <a:r>
              <a:rPr lang="en-US" altLang="ko-KR" sz="13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Database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xmlns="" id="{202EF064-3CD8-4BD8-8E41-23BE41C92724}"/>
              </a:ext>
            </a:extLst>
          </p:cNvPr>
          <p:cNvSpPr/>
          <p:nvPr/>
        </p:nvSpPr>
        <p:spPr bwMode="gray">
          <a:xfrm>
            <a:off x="2620441" y="4275807"/>
            <a:ext cx="1243002" cy="55202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3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Standby</a:t>
            </a:r>
          </a:p>
          <a:p>
            <a:pPr algn="ctr"/>
            <a:r>
              <a:rPr lang="en-US" altLang="ko-KR" sz="13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Database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xmlns="" id="{7C44D173-7041-479B-B404-5A6EA09EB4F9}"/>
              </a:ext>
            </a:extLst>
          </p:cNvPr>
          <p:cNvGrpSpPr/>
          <p:nvPr/>
        </p:nvGrpSpPr>
        <p:grpSpPr>
          <a:xfrm>
            <a:off x="2516548" y="4594327"/>
            <a:ext cx="2111042" cy="848952"/>
            <a:chOff x="672963" y="2905737"/>
            <a:chExt cx="2111042" cy="84895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xmlns="" id="{262FC1E2-7DA8-4D6F-B8C4-38D30CACD19B}"/>
                </a:ext>
              </a:extLst>
            </p:cNvPr>
            <p:cNvSpPr txBox="1"/>
            <p:nvPr/>
          </p:nvSpPr>
          <p:spPr>
            <a:xfrm>
              <a:off x="672963" y="3154525"/>
              <a:ext cx="211104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Failover to</a:t>
              </a:r>
            </a:p>
            <a:p>
              <a:pPr algn="r"/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Standby causes</a:t>
              </a:r>
            </a:p>
            <a:p>
              <a:pPr algn="r"/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outage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xmlns="" id="{BEB1A1D9-1F2B-40A6-A275-50CD1CC02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3604" y="2905737"/>
              <a:ext cx="260642" cy="239220"/>
            </a:xfrm>
            <a:prstGeom prst="rect">
              <a:avLst/>
            </a:prstGeom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xmlns="" id="{F96AC2CC-7976-4755-8E82-BC7A5F7E57EA}"/>
              </a:ext>
            </a:extLst>
          </p:cNvPr>
          <p:cNvGrpSpPr/>
          <p:nvPr/>
        </p:nvGrpSpPr>
        <p:grpSpPr>
          <a:xfrm>
            <a:off x="305405" y="4627695"/>
            <a:ext cx="2111042" cy="852900"/>
            <a:chOff x="277877" y="4902010"/>
            <a:chExt cx="2111042" cy="852900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xmlns="" id="{DA04484D-DD95-4751-BC16-6455332BF24F}"/>
                </a:ext>
              </a:extLst>
            </p:cNvPr>
            <p:cNvSpPr txBox="1"/>
            <p:nvPr/>
          </p:nvSpPr>
          <p:spPr>
            <a:xfrm>
              <a:off x="277877" y="5154746"/>
              <a:ext cx="211104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Vertically scaled</a:t>
              </a:r>
            </a:p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Traditional REBMS</a:t>
              </a:r>
            </a:p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Width limited scalability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xmlns="" id="{BEBB67A7-FC13-49CD-9D1E-323A126FE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929" y="4902010"/>
              <a:ext cx="260642" cy="239220"/>
            </a:xfrm>
            <a:prstGeom prst="rect">
              <a:avLst/>
            </a:prstGeom>
          </p:spPr>
        </p:pic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xmlns="" id="{3D6E198B-54A3-4D0A-8C0C-7A3C2DC7FD4E}"/>
              </a:ext>
            </a:extLst>
          </p:cNvPr>
          <p:cNvSpPr/>
          <p:nvPr/>
        </p:nvSpPr>
        <p:spPr bwMode="gray">
          <a:xfrm>
            <a:off x="2186207" y="5143893"/>
            <a:ext cx="1232231" cy="2729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spc="-70" dirty="0">
                <a:solidFill>
                  <a:schemeClr val="bg1"/>
                </a:solidFill>
                <a:latin typeface="+mn-ea"/>
              </a:rPr>
              <a:t>Fabric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A264427-CA72-4089-BBCE-332A4B34B3A3}"/>
              </a:ext>
            </a:extLst>
          </p:cNvPr>
          <p:cNvSpPr/>
          <p:nvPr/>
        </p:nvSpPr>
        <p:spPr bwMode="gray">
          <a:xfrm>
            <a:off x="875884" y="5628591"/>
            <a:ext cx="1232231" cy="2729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spc="-70" dirty="0">
                <a:solidFill>
                  <a:schemeClr val="bg1"/>
                </a:solidFill>
                <a:latin typeface="+mn-ea"/>
              </a:rPr>
              <a:t>Storage Array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xmlns="" id="{22600BE5-9A56-4018-ADC1-48A2B9B8B90E}"/>
              </a:ext>
            </a:extLst>
          </p:cNvPr>
          <p:cNvGrpSpPr/>
          <p:nvPr/>
        </p:nvGrpSpPr>
        <p:grpSpPr>
          <a:xfrm>
            <a:off x="921670" y="5979826"/>
            <a:ext cx="1140657" cy="188227"/>
            <a:chOff x="2096391" y="5986567"/>
            <a:chExt cx="1140657" cy="188227"/>
          </a:xfrm>
        </p:grpSpPr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xmlns="" id="{D78402E5-5890-46E5-935E-4A9D37CFA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6391" y="5986567"/>
              <a:ext cx="179632" cy="188227"/>
            </a:xfrm>
            <a:prstGeom prst="rect">
              <a:avLst/>
            </a:prstGeom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xmlns="" id="{3865C0EF-4D2A-41D5-9466-4552E104D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1166" y="5986567"/>
              <a:ext cx="179632" cy="188227"/>
            </a:xfrm>
            <a:prstGeom prst="rect">
              <a:avLst/>
            </a:prstGeom>
          </p:spPr>
        </p:pic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xmlns="" id="{AA772847-2351-430D-95C9-A03FCA10F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5941" y="5986567"/>
              <a:ext cx="179632" cy="188227"/>
            </a:xfrm>
            <a:prstGeom prst="rect">
              <a:avLst/>
            </a:prstGeom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xmlns="" id="{4F7220BE-0279-4773-8DF5-263874CA6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67866" y="5986567"/>
              <a:ext cx="179632" cy="188227"/>
            </a:xfrm>
            <a:prstGeom prst="rect">
              <a:avLst/>
            </a:prstGeom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xmlns="" id="{B5BD8B13-BC2F-4B67-BFD4-72614281C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2641" y="5986567"/>
              <a:ext cx="179632" cy="188227"/>
            </a:xfrm>
            <a:prstGeom prst="rect">
              <a:avLst/>
            </a:prstGeom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xmlns="" id="{4672D7E8-C480-4B65-A837-2D143DF41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7416" y="5986567"/>
              <a:ext cx="179632" cy="188227"/>
            </a:xfrm>
            <a:prstGeom prst="rect">
              <a:avLst/>
            </a:prstGeom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xmlns="" id="{E4AA37AC-6449-4029-8A3F-BAF7CC58CC70}"/>
              </a:ext>
            </a:extLst>
          </p:cNvPr>
          <p:cNvGrpSpPr/>
          <p:nvPr/>
        </p:nvGrpSpPr>
        <p:grpSpPr>
          <a:xfrm>
            <a:off x="2286133" y="5731373"/>
            <a:ext cx="2387517" cy="430887"/>
            <a:chOff x="366929" y="4863980"/>
            <a:chExt cx="2387517" cy="430887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73F62D0E-AC7B-4302-80D7-75129A8CCBC6}"/>
                </a:ext>
              </a:extLst>
            </p:cNvPr>
            <p:cNvSpPr txBox="1"/>
            <p:nvPr/>
          </p:nvSpPr>
          <p:spPr>
            <a:xfrm>
              <a:off x="643404" y="4863980"/>
              <a:ext cx="21110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Shared storage is </a:t>
              </a:r>
            </a:p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Single points of failure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xmlns="" id="{D81F69A0-9F19-4180-9F91-4E89DEF11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929" y="4938192"/>
              <a:ext cx="260642" cy="239220"/>
            </a:xfrm>
            <a:prstGeom prst="rect">
              <a:avLst/>
            </a:prstGeom>
          </p:spPr>
        </p:pic>
      </p:grpSp>
      <p:pic>
        <p:nvPicPr>
          <p:cNvPr id="113" name="그림 112">
            <a:extLst>
              <a:ext uri="{FF2B5EF4-FFF2-40B4-BE49-F238E27FC236}">
                <a16:creationId xmlns:a16="http://schemas.microsoft.com/office/drawing/2014/main" xmlns="" id="{CB441F49-0EFF-45C1-B71A-F2BEB3641A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03" y="2508696"/>
            <a:ext cx="260642" cy="239220"/>
          </a:xfrm>
          <a:prstGeom prst="rect">
            <a:avLst/>
          </a:prstGeom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xmlns="" id="{CBEFBB6D-F0DC-4D42-8925-600F6151065D}"/>
              </a:ext>
            </a:extLst>
          </p:cNvPr>
          <p:cNvGrpSpPr/>
          <p:nvPr/>
        </p:nvGrpSpPr>
        <p:grpSpPr>
          <a:xfrm>
            <a:off x="5919808" y="2054155"/>
            <a:ext cx="3135160" cy="325330"/>
            <a:chOff x="5824800" y="2204864"/>
            <a:chExt cx="3135160" cy="325330"/>
          </a:xfrm>
        </p:grpSpPr>
        <p:sp>
          <p:nvSpPr>
            <p:cNvPr id="118" name="아래쪽 화살표 269">
              <a:extLst>
                <a:ext uri="{FF2B5EF4-FFF2-40B4-BE49-F238E27FC236}">
                  <a16:creationId xmlns:a16="http://schemas.microsoft.com/office/drawing/2014/main" xmlns="" id="{0D22D298-E583-47CD-B436-4026DDA3E869}"/>
                </a:ext>
              </a:extLst>
            </p:cNvPr>
            <p:cNvSpPr/>
            <p:nvPr/>
          </p:nvSpPr>
          <p:spPr bwMode="auto">
            <a:xfrm>
              <a:off x="5824800" y="2236882"/>
              <a:ext cx="186760" cy="293312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ko-KR" altLang="en-US" sz="1400" spc="-80" dirty="0">
                <a:solidFill>
                  <a:sysClr val="window" lastClr="FFFFFF"/>
                </a:solidFill>
                <a:latin typeface="+mn-ea"/>
              </a:endParaRPr>
            </a:p>
          </p:txBody>
        </p:sp>
        <p:sp>
          <p:nvSpPr>
            <p:cNvPr id="119" name="아래쪽 화살표 270">
              <a:extLst>
                <a:ext uri="{FF2B5EF4-FFF2-40B4-BE49-F238E27FC236}">
                  <a16:creationId xmlns:a16="http://schemas.microsoft.com/office/drawing/2014/main" xmlns="" id="{5FBCBFE5-EA83-4DC0-A314-72004E2390ED}"/>
                </a:ext>
              </a:extLst>
            </p:cNvPr>
            <p:cNvSpPr/>
            <p:nvPr/>
          </p:nvSpPr>
          <p:spPr bwMode="auto">
            <a:xfrm>
              <a:off x="7328797" y="2233616"/>
              <a:ext cx="186760" cy="293312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ko-KR" altLang="en-US" sz="1400" spc="-80" dirty="0">
                <a:solidFill>
                  <a:sysClr val="window" lastClr="FFFFFF"/>
                </a:solidFill>
                <a:latin typeface="+mn-ea"/>
              </a:endParaRPr>
            </a:p>
          </p:txBody>
        </p:sp>
        <p:sp>
          <p:nvSpPr>
            <p:cNvPr id="120" name="아래쪽 화살표 271">
              <a:extLst>
                <a:ext uri="{FF2B5EF4-FFF2-40B4-BE49-F238E27FC236}">
                  <a16:creationId xmlns:a16="http://schemas.microsoft.com/office/drawing/2014/main" xmlns="" id="{70E70904-EC58-49A4-818C-0497BFA24D5E}"/>
                </a:ext>
              </a:extLst>
            </p:cNvPr>
            <p:cNvSpPr/>
            <p:nvPr/>
          </p:nvSpPr>
          <p:spPr bwMode="auto">
            <a:xfrm>
              <a:off x="8773200" y="2229322"/>
              <a:ext cx="186760" cy="293312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ko-KR" altLang="en-US" sz="1400" spc="-80" dirty="0">
                <a:solidFill>
                  <a:sysClr val="window" lastClr="FFFFFF"/>
                </a:solidFill>
                <a:latin typeface="+mn-ea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1DD1A34F-B4BA-48D0-B864-57127089A3FA}"/>
                </a:ext>
              </a:extLst>
            </p:cNvPr>
            <p:cNvSpPr/>
            <p:nvPr/>
          </p:nvSpPr>
          <p:spPr bwMode="auto">
            <a:xfrm>
              <a:off x="5871081" y="2204864"/>
              <a:ext cx="3042359" cy="61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ko-KR" altLang="en-US" sz="1400" spc="-80" dirty="0">
                <a:solidFill>
                  <a:sysClr val="window" lastClr="FFFFFF"/>
                </a:solidFill>
                <a:latin typeface="+mn-ea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xmlns="" id="{F68E5C31-F4BC-4F33-8ECC-44E4595FDB88}"/>
              </a:ext>
            </a:extLst>
          </p:cNvPr>
          <p:cNvGrpSpPr/>
          <p:nvPr/>
        </p:nvGrpSpPr>
        <p:grpSpPr>
          <a:xfrm>
            <a:off x="5188601" y="3181960"/>
            <a:ext cx="1355880" cy="3186400"/>
            <a:chOff x="5188601" y="3246848"/>
            <a:chExt cx="1355880" cy="3186400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xmlns="" id="{64EF6BE2-A1E0-49ED-9D0A-75FE53B49DAA}"/>
                </a:ext>
              </a:extLst>
            </p:cNvPr>
            <p:cNvSpPr/>
            <p:nvPr/>
          </p:nvSpPr>
          <p:spPr>
            <a:xfrm>
              <a:off x="5203203" y="3246848"/>
              <a:ext cx="1341278" cy="3186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Ins="72000" rtlCol="0" anchor="t" anchorCtr="0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1330325" eaLnBrk="0" latinLnBrk="0" hangingPunct="0">
                <a:lnSpc>
                  <a:spcPct val="70000"/>
                </a:lnSpc>
                <a:spcAft>
                  <a:spcPts val="600"/>
                </a:spcAft>
                <a:buSzPct val="100000"/>
              </a:pPr>
              <a:r>
                <a:rPr lang="en-US" altLang="ko-KR" sz="1300" kern="0" spc="-80" dirty="0">
                  <a:ln>
                    <a:solidFill>
                      <a:srgbClr val="1F497D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Stateless</a:t>
              </a:r>
            </a:p>
            <a:p>
              <a:pPr lvl="0" algn="ctr" defTabSz="1330325" eaLnBrk="0" latinLnBrk="0" hangingPunct="0">
                <a:lnSpc>
                  <a:spcPct val="70000"/>
                </a:lnSpc>
                <a:spcAft>
                  <a:spcPts val="600"/>
                </a:spcAft>
                <a:buSzPct val="100000"/>
              </a:pPr>
              <a:r>
                <a:rPr lang="en-US" altLang="ko-KR" sz="1300" kern="0" spc="-80" dirty="0">
                  <a:ln>
                    <a:solidFill>
                      <a:srgbClr val="1F497D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Business Logic</a:t>
              </a:r>
            </a:p>
          </p:txBody>
        </p: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xmlns="" id="{35856DBC-F3D5-40F0-8424-7D4B00FECB28}"/>
                </a:ext>
              </a:extLst>
            </p:cNvPr>
            <p:cNvGrpSpPr/>
            <p:nvPr/>
          </p:nvGrpSpPr>
          <p:grpSpPr>
            <a:xfrm>
              <a:off x="5526712" y="3834824"/>
              <a:ext cx="688738" cy="360040"/>
              <a:chOff x="3098949" y="3886946"/>
              <a:chExt cx="688738" cy="360040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xmlns="" id="{90CA77D8-F57C-42E6-97C5-006FD5848414}"/>
                  </a:ext>
                </a:extLst>
              </p:cNvPr>
              <p:cNvSpPr/>
              <p:nvPr/>
            </p:nvSpPr>
            <p:spPr>
              <a:xfrm>
                <a:off x="3098949" y="3886946"/>
                <a:ext cx="210758" cy="360040"/>
              </a:xfrm>
              <a:prstGeom prst="rect">
                <a:avLst/>
              </a:prstGeom>
              <a:gradFill>
                <a:gsLst>
                  <a:gs pos="0">
                    <a:srgbClr val="F6E6E6"/>
                  </a:gs>
                  <a:gs pos="50000">
                    <a:srgbClr val="E0A4A4"/>
                  </a:gs>
                  <a:gs pos="100000">
                    <a:srgbClr val="C86563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xmlns="" id="{8CE455C6-04BF-42E1-A282-C6B3842F0BAB}"/>
                  </a:ext>
                </a:extLst>
              </p:cNvPr>
              <p:cNvSpPr/>
              <p:nvPr/>
            </p:nvSpPr>
            <p:spPr>
              <a:xfrm>
                <a:off x="3340187" y="3886946"/>
                <a:ext cx="210758" cy="360040"/>
              </a:xfrm>
              <a:prstGeom prst="rect">
                <a:avLst/>
              </a:prstGeom>
              <a:gradFill>
                <a:gsLst>
                  <a:gs pos="0">
                    <a:srgbClr val="F6E6E6"/>
                  </a:gs>
                  <a:gs pos="50000">
                    <a:srgbClr val="E0A4A4"/>
                  </a:gs>
                  <a:gs pos="100000">
                    <a:srgbClr val="C86563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xmlns="" id="{780EB20A-3C0C-49BF-BB43-5F6AAFEED2AD}"/>
                  </a:ext>
                </a:extLst>
              </p:cNvPr>
              <p:cNvSpPr/>
              <p:nvPr/>
            </p:nvSpPr>
            <p:spPr>
              <a:xfrm>
                <a:off x="3576929" y="3886946"/>
                <a:ext cx="210758" cy="360040"/>
              </a:xfrm>
              <a:prstGeom prst="rect">
                <a:avLst/>
              </a:prstGeom>
              <a:gradFill>
                <a:gsLst>
                  <a:gs pos="0">
                    <a:srgbClr val="F6E6E6"/>
                  </a:gs>
                  <a:gs pos="50000">
                    <a:srgbClr val="E0A4A4"/>
                  </a:gs>
                  <a:gs pos="100000">
                    <a:srgbClr val="C86563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xmlns="" id="{5221D5AC-72E2-4654-BBEC-10EE19393EEA}"/>
                </a:ext>
              </a:extLst>
            </p:cNvPr>
            <p:cNvGrpSpPr/>
            <p:nvPr/>
          </p:nvGrpSpPr>
          <p:grpSpPr>
            <a:xfrm>
              <a:off x="5188601" y="4407688"/>
              <a:ext cx="1346036" cy="893520"/>
              <a:chOff x="5188601" y="4263225"/>
              <a:chExt cx="1346036" cy="893520"/>
            </a:xfrm>
          </p:grpSpPr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xmlns="" id="{C7943E77-CD9A-4B13-9845-537F7EB0968A}"/>
                  </a:ext>
                </a:extLst>
              </p:cNvPr>
              <p:cNvGrpSpPr/>
              <p:nvPr/>
            </p:nvGrpSpPr>
            <p:grpSpPr>
              <a:xfrm>
                <a:off x="5318575" y="4523348"/>
                <a:ext cx="1109444" cy="633397"/>
                <a:chOff x="5305926" y="4379778"/>
                <a:chExt cx="1109444" cy="633397"/>
              </a:xfrm>
            </p:grpSpPr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xmlns="" id="{58DB9331-4CC8-48F6-A09C-1C47EEA31C12}"/>
                    </a:ext>
                  </a:extLst>
                </p:cNvPr>
                <p:cNvSpPr/>
                <p:nvPr/>
              </p:nvSpPr>
              <p:spPr bwMode="gray">
                <a:xfrm>
                  <a:off x="5305926" y="4379778"/>
                  <a:ext cx="275676" cy="633397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eaVert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050" spc="-7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</a:rPr>
                    <a:t>Node</a:t>
                  </a:r>
                </a:p>
              </p:txBody>
            </p:sp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xmlns="" id="{1FBB9D3C-5F86-479F-8C0F-E0B6A4306281}"/>
                    </a:ext>
                  </a:extLst>
                </p:cNvPr>
                <p:cNvSpPr/>
                <p:nvPr/>
              </p:nvSpPr>
              <p:spPr bwMode="gray">
                <a:xfrm>
                  <a:off x="5737470" y="4379778"/>
                  <a:ext cx="275676" cy="633397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eaVert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050" spc="-7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</a:rPr>
                    <a:t>Node</a:t>
                  </a:r>
                </a:p>
              </p:txBody>
            </p:sp>
            <p:sp>
              <p:nvSpPr>
                <p:cNvPr id="150" name="직사각형 149">
                  <a:extLst>
                    <a:ext uri="{FF2B5EF4-FFF2-40B4-BE49-F238E27FC236}">
                      <a16:creationId xmlns:a16="http://schemas.microsoft.com/office/drawing/2014/main" xmlns="" id="{166E4F86-AF9A-4169-A542-9F9BCEEABAC6}"/>
                    </a:ext>
                  </a:extLst>
                </p:cNvPr>
                <p:cNvSpPr/>
                <p:nvPr/>
              </p:nvSpPr>
              <p:spPr bwMode="gray">
                <a:xfrm>
                  <a:off x="6139694" y="4379778"/>
                  <a:ext cx="275676" cy="633397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eaVert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050" spc="-7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</a:rPr>
                    <a:t>Node</a:t>
                  </a:r>
                </a:p>
              </p:txBody>
            </p:sp>
          </p:grp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xmlns="" id="{6947CC0D-0205-4583-B47F-F0BB1EAA2A16}"/>
                  </a:ext>
                </a:extLst>
              </p:cNvPr>
              <p:cNvSpPr txBox="1"/>
              <p:nvPr/>
            </p:nvSpPr>
            <p:spPr>
              <a:xfrm>
                <a:off x="5188601" y="4263225"/>
                <a:ext cx="13460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spc="-8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NoSQL Database</a:t>
                </a:r>
                <a:endParaRPr lang="ko-KR" altLang="en-US" sz="1100" spc="-8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xmlns="" id="{FB99C7E6-5B63-45F0-97ED-8BE40E22ADE7}"/>
                </a:ext>
              </a:extLst>
            </p:cNvPr>
            <p:cNvSpPr txBox="1"/>
            <p:nvPr/>
          </p:nvSpPr>
          <p:spPr>
            <a:xfrm>
              <a:off x="5198445" y="5771465"/>
              <a:ext cx="134603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spc="-8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Scale out data tier</a:t>
              </a:r>
              <a:endParaRPr lang="ko-KR" altLang="en-US" sz="11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xmlns="" id="{44F0ADDD-0BB7-44BB-8D1F-01BE0827B884}"/>
                </a:ext>
              </a:extLst>
            </p:cNvPr>
            <p:cNvSpPr/>
            <p:nvPr/>
          </p:nvSpPr>
          <p:spPr bwMode="gray">
            <a:xfrm>
              <a:off x="5314492" y="5995538"/>
              <a:ext cx="1113528" cy="272910"/>
            </a:xfrm>
            <a:prstGeom prst="rect">
              <a:avLst/>
            </a:prstGeom>
            <a:solidFill>
              <a:srgbClr val="FBDBBD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IaaS</a:t>
              </a:r>
            </a:p>
          </p:txBody>
        </p: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xmlns="" id="{EB87963A-A034-4D2F-815C-D9112AB61006}"/>
                </a:ext>
              </a:extLst>
            </p:cNvPr>
            <p:cNvCxnSpPr>
              <a:endCxn id="152" idx="2"/>
            </p:cNvCxnSpPr>
            <p:nvPr/>
          </p:nvCxnSpPr>
          <p:spPr>
            <a:xfrm flipV="1">
              <a:off x="5526712" y="4194864"/>
              <a:ext cx="346617" cy="21282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xmlns="" id="{D1A45252-5BAB-4565-A8BE-9EBB265624D9}"/>
                </a:ext>
              </a:extLst>
            </p:cNvPr>
            <p:cNvCxnSpPr>
              <a:stCxn id="147" idx="0"/>
              <a:endCxn id="152" idx="2"/>
            </p:cNvCxnSpPr>
            <p:nvPr/>
          </p:nvCxnSpPr>
          <p:spPr>
            <a:xfrm flipV="1">
              <a:off x="5861619" y="4194864"/>
              <a:ext cx="11710" cy="21282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xmlns="" id="{5234EE53-AED9-44DE-8B35-9AA6A202B3F9}"/>
                </a:ext>
              </a:extLst>
            </p:cNvPr>
            <p:cNvCxnSpPr>
              <a:endCxn id="152" idx="2"/>
            </p:cNvCxnSpPr>
            <p:nvPr/>
          </p:nvCxnSpPr>
          <p:spPr>
            <a:xfrm flipH="1" flipV="1">
              <a:off x="5873329" y="4194864"/>
              <a:ext cx="302448" cy="23431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xmlns="" id="{E97B50E8-8FC5-4038-BE7A-CD164D056EBF}"/>
                </a:ext>
              </a:extLst>
            </p:cNvPr>
            <p:cNvCxnSpPr>
              <a:stCxn id="144" idx="0"/>
              <a:endCxn id="148" idx="2"/>
            </p:cNvCxnSpPr>
            <p:nvPr/>
          </p:nvCxnSpPr>
          <p:spPr>
            <a:xfrm flipV="1">
              <a:off x="5363784" y="5301208"/>
              <a:ext cx="92629" cy="12931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xmlns="" id="{869DD775-D2F5-415F-9E65-FF0DF44F0DD3}"/>
                </a:ext>
              </a:extLst>
            </p:cNvPr>
            <p:cNvCxnSpPr>
              <a:stCxn id="145" idx="0"/>
              <a:endCxn id="148" idx="2"/>
            </p:cNvCxnSpPr>
            <p:nvPr/>
          </p:nvCxnSpPr>
          <p:spPr>
            <a:xfrm flipH="1" flipV="1">
              <a:off x="5456413" y="5301208"/>
              <a:ext cx="102146" cy="12931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xmlns="" id="{9A0216AC-B7C4-47D3-9CB1-CD02F3DD79A8}"/>
                </a:ext>
              </a:extLst>
            </p:cNvPr>
            <p:cNvCxnSpPr/>
            <p:nvPr/>
          </p:nvCxnSpPr>
          <p:spPr>
            <a:xfrm flipV="1">
              <a:off x="5789737" y="5301208"/>
              <a:ext cx="92629" cy="12931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xmlns="" id="{40EC2A31-EB13-4D67-A2FA-1A028697B30F}"/>
                </a:ext>
              </a:extLst>
            </p:cNvPr>
            <p:cNvCxnSpPr/>
            <p:nvPr/>
          </p:nvCxnSpPr>
          <p:spPr>
            <a:xfrm flipH="1" flipV="1">
              <a:off x="5882366" y="5301208"/>
              <a:ext cx="102146" cy="12931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xmlns="" id="{34E31A30-068D-4302-AC0F-2A12255A7A00}"/>
                </a:ext>
              </a:extLst>
            </p:cNvPr>
            <p:cNvCxnSpPr/>
            <p:nvPr/>
          </p:nvCxnSpPr>
          <p:spPr>
            <a:xfrm flipV="1">
              <a:off x="6185931" y="5301208"/>
              <a:ext cx="92629" cy="12931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xmlns="" id="{77CB410D-4C43-45D2-AB00-F404CEBF597D}"/>
                </a:ext>
              </a:extLst>
            </p:cNvPr>
            <p:cNvCxnSpPr/>
            <p:nvPr/>
          </p:nvCxnSpPr>
          <p:spPr>
            <a:xfrm flipH="1" flipV="1">
              <a:off x="6278560" y="5301208"/>
              <a:ext cx="102146" cy="12931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xmlns="" id="{0AC11C86-A2C9-44EB-B08B-4E1C7B93A13F}"/>
                </a:ext>
              </a:extLst>
            </p:cNvPr>
            <p:cNvGrpSpPr/>
            <p:nvPr/>
          </p:nvGrpSpPr>
          <p:grpSpPr>
            <a:xfrm>
              <a:off x="5273968" y="5430526"/>
              <a:ext cx="374407" cy="188227"/>
              <a:chOff x="5306179" y="5499681"/>
              <a:chExt cx="374407" cy="188227"/>
            </a:xfrm>
          </p:grpSpPr>
          <p:pic>
            <p:nvPicPr>
              <p:cNvPr id="144" name="그림 143">
                <a:extLst>
                  <a:ext uri="{FF2B5EF4-FFF2-40B4-BE49-F238E27FC236}">
                    <a16:creationId xmlns:a16="http://schemas.microsoft.com/office/drawing/2014/main" xmlns="" id="{61C97293-BCDA-47AD-8066-39453FADE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6179" y="5499681"/>
                <a:ext cx="179632" cy="188227"/>
              </a:xfrm>
              <a:prstGeom prst="rect">
                <a:avLst/>
              </a:prstGeom>
            </p:spPr>
          </p:pic>
          <p:pic>
            <p:nvPicPr>
              <p:cNvPr id="145" name="그림 144">
                <a:extLst>
                  <a:ext uri="{FF2B5EF4-FFF2-40B4-BE49-F238E27FC236}">
                    <a16:creationId xmlns:a16="http://schemas.microsoft.com/office/drawing/2014/main" xmlns="" id="{93DCC658-BED1-4760-975B-87B8780E4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0954" y="5499681"/>
                <a:ext cx="179632" cy="188227"/>
              </a:xfrm>
              <a:prstGeom prst="rect">
                <a:avLst/>
              </a:prstGeom>
            </p:spPr>
          </p:pic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xmlns="" id="{C2BDC1FD-7A7E-44B1-BF4C-54097D6D74DD}"/>
                </a:ext>
              </a:extLst>
            </p:cNvPr>
            <p:cNvGrpSpPr/>
            <p:nvPr/>
          </p:nvGrpSpPr>
          <p:grpSpPr>
            <a:xfrm>
              <a:off x="5713417" y="5430526"/>
              <a:ext cx="374407" cy="188227"/>
              <a:chOff x="5306179" y="5499681"/>
              <a:chExt cx="374407" cy="188227"/>
            </a:xfrm>
          </p:grpSpPr>
          <p:pic>
            <p:nvPicPr>
              <p:cNvPr id="142" name="그림 141">
                <a:extLst>
                  <a:ext uri="{FF2B5EF4-FFF2-40B4-BE49-F238E27FC236}">
                    <a16:creationId xmlns:a16="http://schemas.microsoft.com/office/drawing/2014/main" xmlns="" id="{89D3ADBB-D810-420B-9B51-44AACDBFD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6179" y="5499681"/>
                <a:ext cx="179632" cy="188227"/>
              </a:xfrm>
              <a:prstGeom prst="rect">
                <a:avLst/>
              </a:prstGeom>
            </p:spPr>
          </p:pic>
          <p:pic>
            <p:nvPicPr>
              <p:cNvPr id="143" name="그림 142">
                <a:extLst>
                  <a:ext uri="{FF2B5EF4-FFF2-40B4-BE49-F238E27FC236}">
                    <a16:creationId xmlns:a16="http://schemas.microsoft.com/office/drawing/2014/main" xmlns="" id="{745D5A3A-F5EA-4ED8-BA16-21F2D5DF3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0954" y="5499681"/>
                <a:ext cx="179632" cy="188227"/>
              </a:xfrm>
              <a:prstGeom prst="rect">
                <a:avLst/>
              </a:prstGeom>
            </p:spPr>
          </p:pic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xmlns="" id="{2680CD6D-3818-413C-8223-45E258A4BA4C}"/>
                </a:ext>
              </a:extLst>
            </p:cNvPr>
            <p:cNvGrpSpPr/>
            <p:nvPr/>
          </p:nvGrpSpPr>
          <p:grpSpPr>
            <a:xfrm>
              <a:off x="6115291" y="5430526"/>
              <a:ext cx="374407" cy="188227"/>
              <a:chOff x="5306179" y="5499681"/>
              <a:chExt cx="374407" cy="188227"/>
            </a:xfrm>
          </p:grpSpPr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xmlns="" id="{14E44D2B-ED49-48FF-8DFF-B5EB07C3B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6179" y="5499681"/>
                <a:ext cx="179632" cy="188227"/>
              </a:xfrm>
              <a:prstGeom prst="rect">
                <a:avLst/>
              </a:prstGeom>
            </p:spPr>
          </p:pic>
          <p:pic>
            <p:nvPicPr>
              <p:cNvPr id="141" name="그림 140">
                <a:extLst>
                  <a:ext uri="{FF2B5EF4-FFF2-40B4-BE49-F238E27FC236}">
                    <a16:creationId xmlns:a16="http://schemas.microsoft.com/office/drawing/2014/main" xmlns="" id="{2813EA13-A780-4644-8635-038FBF3E4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0954" y="5499681"/>
                <a:ext cx="179632" cy="188227"/>
              </a:xfrm>
              <a:prstGeom prst="rect">
                <a:avLst/>
              </a:prstGeom>
            </p:spPr>
          </p:pic>
        </p:grp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xmlns="" id="{331539C1-9A13-4B4A-8C5A-F14CF25D3F90}"/>
              </a:ext>
            </a:extLst>
          </p:cNvPr>
          <p:cNvGrpSpPr/>
          <p:nvPr/>
        </p:nvGrpSpPr>
        <p:grpSpPr>
          <a:xfrm>
            <a:off x="6860861" y="3181960"/>
            <a:ext cx="1355880" cy="3186400"/>
            <a:chOff x="5188601" y="3246848"/>
            <a:chExt cx="1355880" cy="3186400"/>
          </a:xfrm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xmlns="" id="{DC5062F5-3916-429D-A3E5-B11F2CE3F94D}"/>
                </a:ext>
              </a:extLst>
            </p:cNvPr>
            <p:cNvSpPr/>
            <p:nvPr/>
          </p:nvSpPr>
          <p:spPr>
            <a:xfrm>
              <a:off x="5203203" y="3246848"/>
              <a:ext cx="1341278" cy="3186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Ins="72000" rtlCol="0" anchor="t" anchorCtr="0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1330325" eaLnBrk="0" latinLnBrk="0" hangingPunct="0">
                <a:lnSpc>
                  <a:spcPct val="70000"/>
                </a:lnSpc>
                <a:spcAft>
                  <a:spcPts val="600"/>
                </a:spcAft>
                <a:buSzPct val="100000"/>
              </a:pPr>
              <a:r>
                <a:rPr lang="en-US" altLang="ko-KR" sz="1300" kern="0" spc="-80" dirty="0">
                  <a:ln>
                    <a:solidFill>
                      <a:srgbClr val="1F497D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Stateless</a:t>
              </a:r>
            </a:p>
            <a:p>
              <a:pPr lvl="0" algn="ctr" defTabSz="1330325" eaLnBrk="0" latinLnBrk="0" hangingPunct="0">
                <a:lnSpc>
                  <a:spcPct val="70000"/>
                </a:lnSpc>
                <a:spcAft>
                  <a:spcPts val="600"/>
                </a:spcAft>
                <a:buSzPct val="100000"/>
              </a:pPr>
              <a:r>
                <a:rPr lang="en-US" altLang="ko-KR" sz="1300" kern="0" spc="-80" dirty="0">
                  <a:ln>
                    <a:solidFill>
                      <a:srgbClr val="1F497D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Business Logic</a:t>
              </a:r>
            </a:p>
          </p:txBody>
        </p: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xmlns="" id="{B82BAF43-7A81-46A2-B7FC-EB30938191AB}"/>
                </a:ext>
              </a:extLst>
            </p:cNvPr>
            <p:cNvGrpSpPr/>
            <p:nvPr/>
          </p:nvGrpSpPr>
          <p:grpSpPr>
            <a:xfrm>
              <a:off x="5526712" y="3834824"/>
              <a:ext cx="688738" cy="360040"/>
              <a:chOff x="3098949" y="3886946"/>
              <a:chExt cx="688738" cy="360040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xmlns="" id="{144C4F0E-AE19-4091-8C1F-9D31A92E5177}"/>
                  </a:ext>
                </a:extLst>
              </p:cNvPr>
              <p:cNvSpPr/>
              <p:nvPr/>
            </p:nvSpPr>
            <p:spPr>
              <a:xfrm>
                <a:off x="3098949" y="3886946"/>
                <a:ext cx="210758" cy="360040"/>
              </a:xfrm>
              <a:prstGeom prst="rect">
                <a:avLst/>
              </a:prstGeom>
              <a:gradFill>
                <a:gsLst>
                  <a:gs pos="0">
                    <a:srgbClr val="F6E6E6"/>
                  </a:gs>
                  <a:gs pos="50000">
                    <a:srgbClr val="E0A4A4"/>
                  </a:gs>
                  <a:gs pos="100000">
                    <a:srgbClr val="C86563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xmlns="" id="{32E604FD-AFD7-4FAC-BD46-428B2B810FAD}"/>
                  </a:ext>
                </a:extLst>
              </p:cNvPr>
              <p:cNvSpPr/>
              <p:nvPr/>
            </p:nvSpPr>
            <p:spPr>
              <a:xfrm>
                <a:off x="3340187" y="3886946"/>
                <a:ext cx="210758" cy="360040"/>
              </a:xfrm>
              <a:prstGeom prst="rect">
                <a:avLst/>
              </a:prstGeom>
              <a:gradFill>
                <a:gsLst>
                  <a:gs pos="0">
                    <a:srgbClr val="F6E6E6"/>
                  </a:gs>
                  <a:gs pos="50000">
                    <a:srgbClr val="E0A4A4"/>
                  </a:gs>
                  <a:gs pos="100000">
                    <a:srgbClr val="C86563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xmlns="" id="{67269B6E-879B-4C7E-9909-910EDFB04857}"/>
                  </a:ext>
                </a:extLst>
              </p:cNvPr>
              <p:cNvSpPr/>
              <p:nvPr/>
            </p:nvSpPr>
            <p:spPr>
              <a:xfrm>
                <a:off x="3576929" y="3886946"/>
                <a:ext cx="210758" cy="360040"/>
              </a:xfrm>
              <a:prstGeom prst="rect">
                <a:avLst/>
              </a:prstGeom>
              <a:gradFill>
                <a:gsLst>
                  <a:gs pos="0">
                    <a:srgbClr val="F6E6E6"/>
                  </a:gs>
                  <a:gs pos="50000">
                    <a:srgbClr val="E0A4A4"/>
                  </a:gs>
                  <a:gs pos="100000">
                    <a:srgbClr val="C86563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xmlns="" id="{1AAB34C7-506E-4F58-875D-CF421E7C3C25}"/>
                </a:ext>
              </a:extLst>
            </p:cNvPr>
            <p:cNvGrpSpPr/>
            <p:nvPr/>
          </p:nvGrpSpPr>
          <p:grpSpPr>
            <a:xfrm>
              <a:off x="5188601" y="4407688"/>
              <a:ext cx="1346036" cy="893520"/>
              <a:chOff x="5188601" y="4263225"/>
              <a:chExt cx="1346036" cy="893520"/>
            </a:xfrm>
          </p:grpSpPr>
          <p:grpSp>
            <p:nvGrpSpPr>
              <p:cNvPr id="178" name="그룹 177">
                <a:extLst>
                  <a:ext uri="{FF2B5EF4-FFF2-40B4-BE49-F238E27FC236}">
                    <a16:creationId xmlns:a16="http://schemas.microsoft.com/office/drawing/2014/main" xmlns="" id="{AD6406E9-80F4-4D95-A9EF-BA969DE2D342}"/>
                  </a:ext>
                </a:extLst>
              </p:cNvPr>
              <p:cNvGrpSpPr/>
              <p:nvPr/>
            </p:nvGrpSpPr>
            <p:grpSpPr>
              <a:xfrm>
                <a:off x="5318575" y="4523348"/>
                <a:ext cx="1109444" cy="633397"/>
                <a:chOff x="5305926" y="4379778"/>
                <a:chExt cx="1109444" cy="633397"/>
              </a:xfrm>
            </p:grpSpPr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xmlns="" id="{AEA6B410-EF28-486F-A89B-EC374557A454}"/>
                    </a:ext>
                  </a:extLst>
                </p:cNvPr>
                <p:cNvSpPr/>
                <p:nvPr/>
              </p:nvSpPr>
              <p:spPr bwMode="gray">
                <a:xfrm>
                  <a:off x="5305926" y="4379778"/>
                  <a:ext cx="275676" cy="633397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eaVert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050" spc="-7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</a:rPr>
                    <a:t>Node</a:t>
                  </a: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xmlns="" id="{1F5C6A6A-6BA3-4900-A9B0-B1B4394013B9}"/>
                    </a:ext>
                  </a:extLst>
                </p:cNvPr>
                <p:cNvSpPr/>
                <p:nvPr/>
              </p:nvSpPr>
              <p:spPr bwMode="gray">
                <a:xfrm>
                  <a:off x="5737470" y="4379778"/>
                  <a:ext cx="275676" cy="633397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eaVert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050" spc="-7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</a:rPr>
                    <a:t>Node</a:t>
                  </a: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xmlns="" id="{FF50BFA5-6D8E-43A6-9969-C0EA64612782}"/>
                    </a:ext>
                  </a:extLst>
                </p:cNvPr>
                <p:cNvSpPr/>
                <p:nvPr/>
              </p:nvSpPr>
              <p:spPr bwMode="gray">
                <a:xfrm>
                  <a:off x="6139694" y="4379778"/>
                  <a:ext cx="275676" cy="633397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eaVert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050" spc="-7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</a:rPr>
                    <a:t>Node</a:t>
                  </a:r>
                </a:p>
              </p:txBody>
            </p:sp>
          </p:grp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xmlns="" id="{09543673-5519-4710-B6D0-AB8419CA2E47}"/>
                  </a:ext>
                </a:extLst>
              </p:cNvPr>
              <p:cNvSpPr txBox="1"/>
              <p:nvPr/>
            </p:nvSpPr>
            <p:spPr>
              <a:xfrm>
                <a:off x="5188601" y="4263225"/>
                <a:ext cx="13460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spc="-8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NoSQL Database</a:t>
                </a:r>
                <a:endParaRPr lang="ko-KR" altLang="en-US" sz="1100" spc="-8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xmlns="" id="{98340377-82FD-4235-9ED8-B1616DDF7D64}"/>
                </a:ext>
              </a:extLst>
            </p:cNvPr>
            <p:cNvSpPr txBox="1"/>
            <p:nvPr/>
          </p:nvSpPr>
          <p:spPr>
            <a:xfrm>
              <a:off x="5198445" y="5771465"/>
              <a:ext cx="134603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spc="-8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Scale out data tier</a:t>
              </a:r>
              <a:endParaRPr lang="ko-KR" altLang="en-US" sz="11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xmlns="" id="{7B5FC946-B8E8-4277-970C-EA155962E499}"/>
                </a:ext>
              </a:extLst>
            </p:cNvPr>
            <p:cNvSpPr/>
            <p:nvPr/>
          </p:nvSpPr>
          <p:spPr bwMode="gray">
            <a:xfrm>
              <a:off x="5314492" y="5995538"/>
              <a:ext cx="1113528" cy="272910"/>
            </a:xfrm>
            <a:prstGeom prst="rect">
              <a:avLst/>
            </a:prstGeom>
            <a:solidFill>
              <a:srgbClr val="FBDBBD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IaaS</a:t>
              </a:r>
            </a:p>
          </p:txBody>
        </p: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xmlns="" id="{B3741F0B-F570-4E41-82D3-4ED434C301BC}"/>
                </a:ext>
              </a:extLst>
            </p:cNvPr>
            <p:cNvCxnSpPr>
              <a:endCxn id="184" idx="2"/>
            </p:cNvCxnSpPr>
            <p:nvPr/>
          </p:nvCxnSpPr>
          <p:spPr>
            <a:xfrm flipV="1">
              <a:off x="5526712" y="4194864"/>
              <a:ext cx="346617" cy="21282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xmlns="" id="{06F05805-406C-468C-B392-8CD227EAFBBC}"/>
                </a:ext>
              </a:extLst>
            </p:cNvPr>
            <p:cNvCxnSpPr>
              <a:stCxn id="179" idx="0"/>
              <a:endCxn id="184" idx="2"/>
            </p:cNvCxnSpPr>
            <p:nvPr/>
          </p:nvCxnSpPr>
          <p:spPr>
            <a:xfrm flipV="1">
              <a:off x="5861619" y="4194864"/>
              <a:ext cx="11710" cy="21282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xmlns="" id="{6545C8BD-7166-4038-8F7F-2FFEDBEAA398}"/>
                </a:ext>
              </a:extLst>
            </p:cNvPr>
            <p:cNvCxnSpPr>
              <a:endCxn id="184" idx="2"/>
            </p:cNvCxnSpPr>
            <p:nvPr/>
          </p:nvCxnSpPr>
          <p:spPr>
            <a:xfrm flipH="1" flipV="1">
              <a:off x="5873329" y="4194864"/>
              <a:ext cx="302448" cy="23431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xmlns="" id="{FE14EC19-5EEE-43A2-918A-F3DAE7879416}"/>
                </a:ext>
              </a:extLst>
            </p:cNvPr>
            <p:cNvCxnSpPr>
              <a:stCxn id="176" idx="0"/>
              <a:endCxn id="180" idx="2"/>
            </p:cNvCxnSpPr>
            <p:nvPr/>
          </p:nvCxnSpPr>
          <p:spPr>
            <a:xfrm flipV="1">
              <a:off x="5363784" y="5301208"/>
              <a:ext cx="92629" cy="12931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xmlns="" id="{47A7017A-AD8C-42E2-B9D7-F89BEC148EDF}"/>
                </a:ext>
              </a:extLst>
            </p:cNvPr>
            <p:cNvCxnSpPr>
              <a:stCxn id="177" idx="0"/>
              <a:endCxn id="180" idx="2"/>
            </p:cNvCxnSpPr>
            <p:nvPr/>
          </p:nvCxnSpPr>
          <p:spPr>
            <a:xfrm flipH="1" flipV="1">
              <a:off x="5456413" y="5301208"/>
              <a:ext cx="102146" cy="12931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xmlns="" id="{D3026189-F859-482A-BF81-C2CB46B74E22}"/>
                </a:ext>
              </a:extLst>
            </p:cNvPr>
            <p:cNvCxnSpPr/>
            <p:nvPr/>
          </p:nvCxnSpPr>
          <p:spPr>
            <a:xfrm flipV="1">
              <a:off x="5789737" y="5301208"/>
              <a:ext cx="92629" cy="12931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xmlns="" id="{45F5407A-15E6-4067-8280-29D7EFBA0896}"/>
                </a:ext>
              </a:extLst>
            </p:cNvPr>
            <p:cNvCxnSpPr/>
            <p:nvPr/>
          </p:nvCxnSpPr>
          <p:spPr>
            <a:xfrm flipH="1" flipV="1">
              <a:off x="5882366" y="5301208"/>
              <a:ext cx="102146" cy="12931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xmlns="" id="{756F3409-7383-47A9-9749-F1CB88EE7F55}"/>
                </a:ext>
              </a:extLst>
            </p:cNvPr>
            <p:cNvCxnSpPr/>
            <p:nvPr/>
          </p:nvCxnSpPr>
          <p:spPr>
            <a:xfrm flipV="1">
              <a:off x="6185931" y="5301208"/>
              <a:ext cx="92629" cy="12931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xmlns="" id="{86D0B1D1-D503-4549-8D6F-348BC006D5C0}"/>
                </a:ext>
              </a:extLst>
            </p:cNvPr>
            <p:cNvCxnSpPr/>
            <p:nvPr/>
          </p:nvCxnSpPr>
          <p:spPr>
            <a:xfrm flipH="1" flipV="1">
              <a:off x="6278560" y="5301208"/>
              <a:ext cx="102146" cy="12931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xmlns="" id="{1253C332-007E-4196-B96B-6FC53AA66B3F}"/>
                </a:ext>
              </a:extLst>
            </p:cNvPr>
            <p:cNvGrpSpPr/>
            <p:nvPr/>
          </p:nvGrpSpPr>
          <p:grpSpPr>
            <a:xfrm>
              <a:off x="5273968" y="5430526"/>
              <a:ext cx="374407" cy="188227"/>
              <a:chOff x="5306179" y="5499681"/>
              <a:chExt cx="374407" cy="188227"/>
            </a:xfrm>
          </p:grpSpPr>
          <p:pic>
            <p:nvPicPr>
              <p:cNvPr id="176" name="그림 175">
                <a:extLst>
                  <a:ext uri="{FF2B5EF4-FFF2-40B4-BE49-F238E27FC236}">
                    <a16:creationId xmlns:a16="http://schemas.microsoft.com/office/drawing/2014/main" xmlns="" id="{B29CDA15-D4FE-4A15-97AE-B10BB3E6A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6179" y="5499681"/>
                <a:ext cx="179632" cy="188227"/>
              </a:xfrm>
              <a:prstGeom prst="rect">
                <a:avLst/>
              </a:prstGeom>
            </p:spPr>
          </p:pic>
          <p:pic>
            <p:nvPicPr>
              <p:cNvPr id="177" name="그림 176">
                <a:extLst>
                  <a:ext uri="{FF2B5EF4-FFF2-40B4-BE49-F238E27FC236}">
                    <a16:creationId xmlns:a16="http://schemas.microsoft.com/office/drawing/2014/main" xmlns="" id="{E5DA89C3-5C87-499B-A768-7BD7B895C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0954" y="5499681"/>
                <a:ext cx="179632" cy="188227"/>
              </a:xfrm>
              <a:prstGeom prst="rect">
                <a:avLst/>
              </a:prstGeom>
            </p:spPr>
          </p:pic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xmlns="" id="{0BD1B659-D47D-4590-8AF2-453F4A5846A1}"/>
                </a:ext>
              </a:extLst>
            </p:cNvPr>
            <p:cNvGrpSpPr/>
            <p:nvPr/>
          </p:nvGrpSpPr>
          <p:grpSpPr>
            <a:xfrm>
              <a:off x="5713417" y="5430526"/>
              <a:ext cx="374407" cy="188227"/>
              <a:chOff x="5306179" y="5499681"/>
              <a:chExt cx="374407" cy="188227"/>
            </a:xfrm>
          </p:grpSpPr>
          <p:pic>
            <p:nvPicPr>
              <p:cNvPr id="174" name="그림 173">
                <a:extLst>
                  <a:ext uri="{FF2B5EF4-FFF2-40B4-BE49-F238E27FC236}">
                    <a16:creationId xmlns:a16="http://schemas.microsoft.com/office/drawing/2014/main" xmlns="" id="{E28A0133-D36F-49A9-9769-756CF8A847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6179" y="5499681"/>
                <a:ext cx="179632" cy="188227"/>
              </a:xfrm>
              <a:prstGeom prst="rect">
                <a:avLst/>
              </a:prstGeom>
            </p:spPr>
          </p:pic>
          <p:pic>
            <p:nvPicPr>
              <p:cNvPr id="175" name="그림 174">
                <a:extLst>
                  <a:ext uri="{FF2B5EF4-FFF2-40B4-BE49-F238E27FC236}">
                    <a16:creationId xmlns:a16="http://schemas.microsoft.com/office/drawing/2014/main" xmlns="" id="{28758819-EBA1-48B6-8F90-6F90857A9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0954" y="5499681"/>
                <a:ext cx="179632" cy="188227"/>
              </a:xfrm>
              <a:prstGeom prst="rect">
                <a:avLst/>
              </a:prstGeom>
            </p:spPr>
          </p:pic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xmlns="" id="{BE103377-7B4F-4396-90D4-A63724C69740}"/>
                </a:ext>
              </a:extLst>
            </p:cNvPr>
            <p:cNvGrpSpPr/>
            <p:nvPr/>
          </p:nvGrpSpPr>
          <p:grpSpPr>
            <a:xfrm>
              <a:off x="6115291" y="5430526"/>
              <a:ext cx="374407" cy="188227"/>
              <a:chOff x="5306179" y="5499681"/>
              <a:chExt cx="374407" cy="188227"/>
            </a:xfrm>
          </p:grpSpPr>
          <p:pic>
            <p:nvPicPr>
              <p:cNvPr id="172" name="그림 171">
                <a:extLst>
                  <a:ext uri="{FF2B5EF4-FFF2-40B4-BE49-F238E27FC236}">
                    <a16:creationId xmlns:a16="http://schemas.microsoft.com/office/drawing/2014/main" xmlns="" id="{4EF946E8-3335-4E42-92D9-C4EFAD7816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6179" y="5499681"/>
                <a:ext cx="179632" cy="188227"/>
              </a:xfrm>
              <a:prstGeom prst="rect">
                <a:avLst/>
              </a:prstGeom>
            </p:spPr>
          </p:pic>
          <p:pic>
            <p:nvPicPr>
              <p:cNvPr id="173" name="그림 172">
                <a:extLst>
                  <a:ext uri="{FF2B5EF4-FFF2-40B4-BE49-F238E27FC236}">
                    <a16:creationId xmlns:a16="http://schemas.microsoft.com/office/drawing/2014/main" xmlns="" id="{AD087D16-5306-4032-B21E-AF5047518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0954" y="5499681"/>
                <a:ext cx="179632" cy="188227"/>
              </a:xfrm>
              <a:prstGeom prst="rect">
                <a:avLst/>
              </a:prstGeom>
            </p:spPr>
          </p:pic>
        </p:grp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xmlns="" id="{5A59EE98-9461-45AA-A5B6-81075AC1FCCB}"/>
              </a:ext>
            </a:extLst>
          </p:cNvPr>
          <p:cNvGrpSpPr/>
          <p:nvPr/>
        </p:nvGrpSpPr>
        <p:grpSpPr>
          <a:xfrm>
            <a:off x="8265368" y="3181960"/>
            <a:ext cx="1355880" cy="3186400"/>
            <a:chOff x="5188601" y="3246848"/>
            <a:chExt cx="1355880" cy="3186400"/>
          </a:xfrm>
        </p:grpSpPr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xmlns="" id="{0D142591-8DEF-4CF6-8955-E111FCC37028}"/>
                </a:ext>
              </a:extLst>
            </p:cNvPr>
            <p:cNvSpPr/>
            <p:nvPr/>
          </p:nvSpPr>
          <p:spPr>
            <a:xfrm>
              <a:off x="5203203" y="3246848"/>
              <a:ext cx="1341278" cy="3186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Ins="72000" rtlCol="0" anchor="t" anchorCtr="0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1330325" eaLnBrk="0" latinLnBrk="0" hangingPunct="0">
                <a:lnSpc>
                  <a:spcPct val="70000"/>
                </a:lnSpc>
                <a:spcAft>
                  <a:spcPts val="600"/>
                </a:spcAft>
                <a:buSzPct val="100000"/>
              </a:pPr>
              <a:r>
                <a:rPr lang="en-US" altLang="ko-KR" sz="1300" kern="0" spc="-80" dirty="0">
                  <a:ln>
                    <a:solidFill>
                      <a:srgbClr val="1F497D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Stateless</a:t>
              </a:r>
            </a:p>
            <a:p>
              <a:pPr lvl="0" algn="ctr" defTabSz="1330325" eaLnBrk="0" latinLnBrk="0" hangingPunct="0">
                <a:lnSpc>
                  <a:spcPct val="70000"/>
                </a:lnSpc>
                <a:spcAft>
                  <a:spcPts val="600"/>
                </a:spcAft>
                <a:buSzPct val="100000"/>
              </a:pPr>
              <a:r>
                <a:rPr lang="en-US" altLang="ko-KR" sz="1300" kern="0" spc="-80" dirty="0">
                  <a:ln>
                    <a:solidFill>
                      <a:srgbClr val="1F497D">
                        <a:lumMod val="60000"/>
                        <a:lumOff val="4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Business Logic</a:t>
              </a:r>
            </a:p>
          </p:txBody>
        </p: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xmlns="" id="{00CE8F04-9E72-4FC5-8704-E1CC0EB2E3E3}"/>
                </a:ext>
              </a:extLst>
            </p:cNvPr>
            <p:cNvGrpSpPr/>
            <p:nvPr/>
          </p:nvGrpSpPr>
          <p:grpSpPr>
            <a:xfrm>
              <a:off x="5526712" y="3834824"/>
              <a:ext cx="688738" cy="360040"/>
              <a:chOff x="3098949" y="3886946"/>
              <a:chExt cx="688738" cy="360040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xmlns="" id="{E0157558-E0BA-447C-88A2-DAD9AB4D3170}"/>
                  </a:ext>
                </a:extLst>
              </p:cNvPr>
              <p:cNvSpPr/>
              <p:nvPr/>
            </p:nvSpPr>
            <p:spPr>
              <a:xfrm>
                <a:off x="3098949" y="3886946"/>
                <a:ext cx="210758" cy="360040"/>
              </a:xfrm>
              <a:prstGeom prst="rect">
                <a:avLst/>
              </a:prstGeom>
              <a:gradFill>
                <a:gsLst>
                  <a:gs pos="0">
                    <a:srgbClr val="F6E6E6"/>
                  </a:gs>
                  <a:gs pos="50000">
                    <a:srgbClr val="E0A4A4"/>
                  </a:gs>
                  <a:gs pos="100000">
                    <a:srgbClr val="C86563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xmlns="" id="{0A6D05DB-34AE-4FE7-A442-C407BCE70673}"/>
                  </a:ext>
                </a:extLst>
              </p:cNvPr>
              <p:cNvSpPr/>
              <p:nvPr/>
            </p:nvSpPr>
            <p:spPr>
              <a:xfrm>
                <a:off x="3340187" y="3886946"/>
                <a:ext cx="210758" cy="360040"/>
              </a:xfrm>
              <a:prstGeom prst="rect">
                <a:avLst/>
              </a:prstGeom>
              <a:gradFill>
                <a:gsLst>
                  <a:gs pos="0">
                    <a:srgbClr val="F6E6E6"/>
                  </a:gs>
                  <a:gs pos="50000">
                    <a:srgbClr val="E0A4A4"/>
                  </a:gs>
                  <a:gs pos="100000">
                    <a:srgbClr val="C86563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xmlns="" id="{D3B6F9C5-DAB9-4F86-A68E-626748126BA8}"/>
                  </a:ext>
                </a:extLst>
              </p:cNvPr>
              <p:cNvSpPr/>
              <p:nvPr/>
            </p:nvSpPr>
            <p:spPr>
              <a:xfrm>
                <a:off x="3576929" y="3886946"/>
                <a:ext cx="210758" cy="360040"/>
              </a:xfrm>
              <a:prstGeom prst="rect">
                <a:avLst/>
              </a:prstGeom>
              <a:gradFill>
                <a:gsLst>
                  <a:gs pos="0">
                    <a:srgbClr val="F6E6E6"/>
                  </a:gs>
                  <a:gs pos="50000">
                    <a:srgbClr val="E0A4A4"/>
                  </a:gs>
                  <a:gs pos="100000">
                    <a:srgbClr val="C86563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xmlns="" id="{74E941B2-CAEB-4695-8953-40712F34778F}"/>
                </a:ext>
              </a:extLst>
            </p:cNvPr>
            <p:cNvGrpSpPr/>
            <p:nvPr/>
          </p:nvGrpSpPr>
          <p:grpSpPr>
            <a:xfrm>
              <a:off x="5188601" y="4407688"/>
              <a:ext cx="1346036" cy="893520"/>
              <a:chOff x="5188601" y="4263225"/>
              <a:chExt cx="1346036" cy="893520"/>
            </a:xfrm>
          </p:grpSpPr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xmlns="" id="{40C925D4-0EB9-48D5-A3AF-BE12E20361EE}"/>
                  </a:ext>
                </a:extLst>
              </p:cNvPr>
              <p:cNvGrpSpPr/>
              <p:nvPr/>
            </p:nvGrpSpPr>
            <p:grpSpPr>
              <a:xfrm>
                <a:off x="5318575" y="4523348"/>
                <a:ext cx="1109444" cy="633397"/>
                <a:chOff x="5305926" y="4379778"/>
                <a:chExt cx="1109444" cy="633397"/>
              </a:xfrm>
            </p:grpSpPr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xmlns="" id="{8F6C698A-4E1C-4AA1-903B-C8E72ACB38A3}"/>
                    </a:ext>
                  </a:extLst>
                </p:cNvPr>
                <p:cNvSpPr/>
                <p:nvPr/>
              </p:nvSpPr>
              <p:spPr bwMode="gray">
                <a:xfrm>
                  <a:off x="5305926" y="4379778"/>
                  <a:ext cx="275676" cy="633397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eaVert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050" spc="-7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</a:rPr>
                    <a:t>Node</a:t>
                  </a:r>
                </a:p>
              </p:txBody>
            </p:sp>
            <p:sp>
              <p:nvSpPr>
                <p:cNvPr id="213" name="직사각형 212">
                  <a:extLst>
                    <a:ext uri="{FF2B5EF4-FFF2-40B4-BE49-F238E27FC236}">
                      <a16:creationId xmlns:a16="http://schemas.microsoft.com/office/drawing/2014/main" xmlns="" id="{90B854C1-2DEE-44BD-BDFD-BB65B02A3B9A}"/>
                    </a:ext>
                  </a:extLst>
                </p:cNvPr>
                <p:cNvSpPr/>
                <p:nvPr/>
              </p:nvSpPr>
              <p:spPr bwMode="gray">
                <a:xfrm>
                  <a:off x="5737470" y="4379778"/>
                  <a:ext cx="275676" cy="633397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eaVert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050" spc="-7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</a:rPr>
                    <a:t>Node</a:t>
                  </a:r>
                </a:p>
              </p:txBody>
            </p:sp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xmlns="" id="{9DAEEF75-6647-417E-8A86-02BF3E92F264}"/>
                    </a:ext>
                  </a:extLst>
                </p:cNvPr>
                <p:cNvSpPr/>
                <p:nvPr/>
              </p:nvSpPr>
              <p:spPr bwMode="gray">
                <a:xfrm>
                  <a:off x="6139694" y="4379778"/>
                  <a:ext cx="275676" cy="633397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eaVert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4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050" spc="-7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</a:rPr>
                    <a:t>Node</a:t>
                  </a:r>
                </a:p>
              </p:txBody>
            </p:sp>
          </p:grp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xmlns="" id="{A227381A-BCEC-422B-908C-017085B55F29}"/>
                  </a:ext>
                </a:extLst>
              </p:cNvPr>
              <p:cNvSpPr txBox="1"/>
              <p:nvPr/>
            </p:nvSpPr>
            <p:spPr>
              <a:xfrm>
                <a:off x="5188601" y="4263225"/>
                <a:ext cx="13460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spc="-8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NoSQL Database</a:t>
                </a:r>
                <a:endParaRPr lang="ko-KR" altLang="en-US" sz="1100" spc="-8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xmlns="" id="{1B609B79-EC76-49E7-A51A-095FD7DBAAC9}"/>
                </a:ext>
              </a:extLst>
            </p:cNvPr>
            <p:cNvSpPr txBox="1"/>
            <p:nvPr/>
          </p:nvSpPr>
          <p:spPr>
            <a:xfrm>
              <a:off x="5198445" y="5771465"/>
              <a:ext cx="134603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spc="-8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Scale out data tier</a:t>
              </a:r>
              <a:endParaRPr lang="ko-KR" altLang="en-US" sz="11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xmlns="" id="{1977E0CA-7F06-4725-8725-AFDDF4DD7758}"/>
                </a:ext>
              </a:extLst>
            </p:cNvPr>
            <p:cNvSpPr/>
            <p:nvPr/>
          </p:nvSpPr>
          <p:spPr bwMode="gray">
            <a:xfrm>
              <a:off x="5314492" y="5995538"/>
              <a:ext cx="1113528" cy="272910"/>
            </a:xfrm>
            <a:prstGeom prst="rect">
              <a:avLst/>
            </a:prstGeom>
            <a:solidFill>
              <a:srgbClr val="FBDBBD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IaaS</a:t>
              </a:r>
            </a:p>
          </p:txBody>
        </p: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xmlns="" id="{DF02D684-694D-45C7-A462-17E7678551D7}"/>
                </a:ext>
              </a:extLst>
            </p:cNvPr>
            <p:cNvCxnSpPr>
              <a:endCxn id="216" idx="2"/>
            </p:cNvCxnSpPr>
            <p:nvPr/>
          </p:nvCxnSpPr>
          <p:spPr>
            <a:xfrm flipV="1">
              <a:off x="5526712" y="4194864"/>
              <a:ext cx="346617" cy="21282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xmlns="" id="{28DE8FE1-C311-4240-B65A-671F16AF0458}"/>
                </a:ext>
              </a:extLst>
            </p:cNvPr>
            <p:cNvCxnSpPr>
              <a:stCxn id="211" idx="0"/>
              <a:endCxn id="216" idx="2"/>
            </p:cNvCxnSpPr>
            <p:nvPr/>
          </p:nvCxnSpPr>
          <p:spPr>
            <a:xfrm flipV="1">
              <a:off x="5861619" y="4194864"/>
              <a:ext cx="11710" cy="21282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xmlns="" id="{D5D0B8CC-AB35-4C99-A0DD-28E65DAC2A10}"/>
                </a:ext>
              </a:extLst>
            </p:cNvPr>
            <p:cNvCxnSpPr>
              <a:endCxn id="216" idx="2"/>
            </p:cNvCxnSpPr>
            <p:nvPr/>
          </p:nvCxnSpPr>
          <p:spPr>
            <a:xfrm flipH="1" flipV="1">
              <a:off x="5873329" y="4194864"/>
              <a:ext cx="302448" cy="23431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xmlns="" id="{4EBDD15E-C990-4CC9-A812-0609EBE09A00}"/>
                </a:ext>
              </a:extLst>
            </p:cNvPr>
            <p:cNvCxnSpPr>
              <a:stCxn id="208" idx="0"/>
              <a:endCxn id="212" idx="2"/>
            </p:cNvCxnSpPr>
            <p:nvPr/>
          </p:nvCxnSpPr>
          <p:spPr>
            <a:xfrm flipV="1">
              <a:off x="5363784" y="5301208"/>
              <a:ext cx="92629" cy="12931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xmlns="" id="{15B49005-F8C0-46E7-9425-8066E22EF7EF}"/>
                </a:ext>
              </a:extLst>
            </p:cNvPr>
            <p:cNvCxnSpPr>
              <a:stCxn id="209" idx="0"/>
              <a:endCxn id="212" idx="2"/>
            </p:cNvCxnSpPr>
            <p:nvPr/>
          </p:nvCxnSpPr>
          <p:spPr>
            <a:xfrm flipH="1" flipV="1">
              <a:off x="5456413" y="5301208"/>
              <a:ext cx="102146" cy="12931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xmlns="" id="{9A7E4525-B6E8-4E42-A16E-8662BF7E323F}"/>
                </a:ext>
              </a:extLst>
            </p:cNvPr>
            <p:cNvCxnSpPr/>
            <p:nvPr/>
          </p:nvCxnSpPr>
          <p:spPr>
            <a:xfrm flipV="1">
              <a:off x="5789737" y="5301208"/>
              <a:ext cx="92629" cy="12931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xmlns="" id="{CE5406B7-25D0-4237-8F24-BD8757BAB72B}"/>
                </a:ext>
              </a:extLst>
            </p:cNvPr>
            <p:cNvCxnSpPr/>
            <p:nvPr/>
          </p:nvCxnSpPr>
          <p:spPr>
            <a:xfrm flipH="1" flipV="1">
              <a:off x="5882366" y="5301208"/>
              <a:ext cx="102146" cy="12931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xmlns="" id="{EC206913-0B10-46F4-85EB-B35072EBD889}"/>
                </a:ext>
              </a:extLst>
            </p:cNvPr>
            <p:cNvCxnSpPr/>
            <p:nvPr/>
          </p:nvCxnSpPr>
          <p:spPr>
            <a:xfrm flipV="1">
              <a:off x="6185931" y="5301208"/>
              <a:ext cx="92629" cy="12931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xmlns="" id="{F41426FB-A48B-4890-8547-51E0C541146D}"/>
                </a:ext>
              </a:extLst>
            </p:cNvPr>
            <p:cNvCxnSpPr/>
            <p:nvPr/>
          </p:nvCxnSpPr>
          <p:spPr>
            <a:xfrm flipH="1" flipV="1">
              <a:off x="6278560" y="5301208"/>
              <a:ext cx="102146" cy="12931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xmlns="" id="{A8F93D79-0884-4058-8D7E-8B2B041427E0}"/>
                </a:ext>
              </a:extLst>
            </p:cNvPr>
            <p:cNvGrpSpPr/>
            <p:nvPr/>
          </p:nvGrpSpPr>
          <p:grpSpPr>
            <a:xfrm>
              <a:off x="5273968" y="5430526"/>
              <a:ext cx="374407" cy="188227"/>
              <a:chOff x="5306179" y="5499681"/>
              <a:chExt cx="374407" cy="188227"/>
            </a:xfrm>
          </p:grpSpPr>
          <p:pic>
            <p:nvPicPr>
              <p:cNvPr id="208" name="그림 207">
                <a:extLst>
                  <a:ext uri="{FF2B5EF4-FFF2-40B4-BE49-F238E27FC236}">
                    <a16:creationId xmlns:a16="http://schemas.microsoft.com/office/drawing/2014/main" xmlns="" id="{EC9054C7-0C88-443F-A86E-9A2D60F645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6179" y="5499681"/>
                <a:ext cx="179632" cy="188227"/>
              </a:xfrm>
              <a:prstGeom prst="rect">
                <a:avLst/>
              </a:prstGeom>
            </p:spPr>
          </p:pic>
          <p:pic>
            <p:nvPicPr>
              <p:cNvPr id="209" name="그림 208">
                <a:extLst>
                  <a:ext uri="{FF2B5EF4-FFF2-40B4-BE49-F238E27FC236}">
                    <a16:creationId xmlns:a16="http://schemas.microsoft.com/office/drawing/2014/main" xmlns="" id="{C62958DA-A975-49CA-A346-01A82518D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0954" y="5499681"/>
                <a:ext cx="179632" cy="188227"/>
              </a:xfrm>
              <a:prstGeom prst="rect">
                <a:avLst/>
              </a:prstGeom>
            </p:spPr>
          </p:pic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xmlns="" id="{73AE5653-6161-4242-9DAE-43CF74DFBA20}"/>
                </a:ext>
              </a:extLst>
            </p:cNvPr>
            <p:cNvGrpSpPr/>
            <p:nvPr/>
          </p:nvGrpSpPr>
          <p:grpSpPr>
            <a:xfrm>
              <a:off x="5713417" y="5430526"/>
              <a:ext cx="374407" cy="188227"/>
              <a:chOff x="5306179" y="5499681"/>
              <a:chExt cx="374407" cy="188227"/>
            </a:xfrm>
          </p:grpSpPr>
          <p:pic>
            <p:nvPicPr>
              <p:cNvPr id="206" name="그림 205">
                <a:extLst>
                  <a:ext uri="{FF2B5EF4-FFF2-40B4-BE49-F238E27FC236}">
                    <a16:creationId xmlns:a16="http://schemas.microsoft.com/office/drawing/2014/main" xmlns="" id="{6695885F-148F-405D-BBB1-0D5147FFE6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6179" y="5499681"/>
                <a:ext cx="179632" cy="188227"/>
              </a:xfrm>
              <a:prstGeom prst="rect">
                <a:avLst/>
              </a:prstGeom>
            </p:spPr>
          </p:pic>
          <p:pic>
            <p:nvPicPr>
              <p:cNvPr id="207" name="그림 206">
                <a:extLst>
                  <a:ext uri="{FF2B5EF4-FFF2-40B4-BE49-F238E27FC236}">
                    <a16:creationId xmlns:a16="http://schemas.microsoft.com/office/drawing/2014/main" xmlns="" id="{5949B906-3401-4B64-A938-954779534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0954" y="5499681"/>
                <a:ext cx="179632" cy="188227"/>
              </a:xfrm>
              <a:prstGeom prst="rect">
                <a:avLst/>
              </a:prstGeom>
            </p:spPr>
          </p:pic>
        </p:grp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xmlns="" id="{E427B585-3669-4714-8EBE-B2D93BDF523E}"/>
                </a:ext>
              </a:extLst>
            </p:cNvPr>
            <p:cNvGrpSpPr/>
            <p:nvPr/>
          </p:nvGrpSpPr>
          <p:grpSpPr>
            <a:xfrm>
              <a:off x="6115291" y="5430526"/>
              <a:ext cx="374407" cy="188227"/>
              <a:chOff x="5306179" y="5499681"/>
              <a:chExt cx="374407" cy="188227"/>
            </a:xfrm>
          </p:grpSpPr>
          <p:pic>
            <p:nvPicPr>
              <p:cNvPr id="204" name="그림 203">
                <a:extLst>
                  <a:ext uri="{FF2B5EF4-FFF2-40B4-BE49-F238E27FC236}">
                    <a16:creationId xmlns:a16="http://schemas.microsoft.com/office/drawing/2014/main" xmlns="" id="{B664031C-85A4-45EA-8A48-2C8E824AF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6179" y="5499681"/>
                <a:ext cx="179632" cy="188227"/>
              </a:xfrm>
              <a:prstGeom prst="rect">
                <a:avLst/>
              </a:prstGeom>
            </p:spPr>
          </p:pic>
          <p:pic>
            <p:nvPicPr>
              <p:cNvPr id="205" name="그림 204">
                <a:extLst>
                  <a:ext uri="{FF2B5EF4-FFF2-40B4-BE49-F238E27FC236}">
                    <a16:creationId xmlns:a16="http://schemas.microsoft.com/office/drawing/2014/main" xmlns="" id="{5703BA99-9611-46CF-B6F3-2C33580B2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0954" y="5499681"/>
                <a:ext cx="179632" cy="188227"/>
              </a:xfrm>
              <a:prstGeom prst="rect">
                <a:avLst/>
              </a:prstGeom>
            </p:spPr>
          </p:pic>
        </p:grp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xmlns="" id="{D021A2E4-C1B1-484B-ABF6-64FDF7C06E34}"/>
              </a:ext>
            </a:extLst>
          </p:cNvPr>
          <p:cNvGrpSpPr/>
          <p:nvPr/>
        </p:nvGrpSpPr>
        <p:grpSpPr>
          <a:xfrm>
            <a:off x="6510904" y="4773535"/>
            <a:ext cx="398137" cy="186760"/>
            <a:chOff x="6479342" y="5628591"/>
            <a:chExt cx="398137" cy="186760"/>
          </a:xfrm>
        </p:grpSpPr>
        <p:sp>
          <p:nvSpPr>
            <p:cNvPr id="219" name="아래쪽 화살표 401">
              <a:extLst>
                <a:ext uri="{FF2B5EF4-FFF2-40B4-BE49-F238E27FC236}">
                  <a16:creationId xmlns:a16="http://schemas.microsoft.com/office/drawing/2014/main" xmlns="" id="{314A56DB-D5AE-4E70-B29C-47FB0B9838FC}"/>
                </a:ext>
              </a:extLst>
            </p:cNvPr>
            <p:cNvSpPr/>
            <p:nvPr/>
          </p:nvSpPr>
          <p:spPr bwMode="auto">
            <a:xfrm rot="5400000">
              <a:off x="6486887" y="5621046"/>
              <a:ext cx="186760" cy="201850"/>
            </a:xfrm>
            <a:prstGeom prst="downArrow">
              <a:avLst>
                <a:gd name="adj1" fmla="val 60200"/>
                <a:gd name="adj2" fmla="val 55100"/>
              </a:avLst>
            </a:prstGeom>
            <a:solidFill>
              <a:srgbClr val="8A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ko-KR" altLang="en-US" sz="1400" spc="-80" dirty="0">
                <a:solidFill>
                  <a:sysClr val="window" lastClr="FFFFFF"/>
                </a:solidFill>
                <a:latin typeface="+mn-ea"/>
              </a:endParaRPr>
            </a:p>
          </p:txBody>
        </p:sp>
        <p:sp>
          <p:nvSpPr>
            <p:cNvPr id="220" name="아래쪽 화살표 402">
              <a:extLst>
                <a:ext uri="{FF2B5EF4-FFF2-40B4-BE49-F238E27FC236}">
                  <a16:creationId xmlns:a16="http://schemas.microsoft.com/office/drawing/2014/main" xmlns="" id="{4FE4E46C-E729-4A27-BBB6-2C2F7394A075}"/>
                </a:ext>
              </a:extLst>
            </p:cNvPr>
            <p:cNvSpPr/>
            <p:nvPr/>
          </p:nvSpPr>
          <p:spPr bwMode="auto">
            <a:xfrm rot="16200000">
              <a:off x="6683174" y="5621046"/>
              <a:ext cx="186760" cy="201850"/>
            </a:xfrm>
            <a:prstGeom prst="downArrow">
              <a:avLst>
                <a:gd name="adj1" fmla="val 60200"/>
                <a:gd name="adj2" fmla="val 55100"/>
              </a:avLst>
            </a:prstGeom>
            <a:solidFill>
              <a:srgbClr val="8A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ko-KR" altLang="en-US" sz="1400" spc="-80" dirty="0">
                <a:solidFill>
                  <a:sysClr val="window" lastClr="FFFFFF"/>
                </a:solidFill>
                <a:latin typeface="+mn-ea"/>
              </a:endParaRP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xmlns="" id="{F6A63908-1F1C-4590-ACB5-D49F99CEA203}"/>
              </a:ext>
            </a:extLst>
          </p:cNvPr>
          <p:cNvSpPr txBox="1"/>
          <p:nvPr/>
        </p:nvSpPr>
        <p:spPr>
          <a:xfrm rot="16200000">
            <a:off x="6173984" y="5352528"/>
            <a:ext cx="1137665" cy="338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1100" dirty="0">
                <a:solidFill>
                  <a:srgbClr val="C86563"/>
                </a:solidFill>
                <a:latin typeface="+mn-ea"/>
              </a:rPr>
              <a:t>Bi-directional</a:t>
            </a:r>
          </a:p>
          <a:p>
            <a:pPr algn="ctr">
              <a:lnSpc>
                <a:spcPct val="70000"/>
              </a:lnSpc>
            </a:pPr>
            <a:r>
              <a:rPr lang="en-US" altLang="ko-KR" sz="1100" dirty="0">
                <a:solidFill>
                  <a:srgbClr val="C86563"/>
                </a:solidFill>
                <a:latin typeface="+mn-ea"/>
              </a:rPr>
              <a:t> replication</a:t>
            </a:r>
          </a:p>
        </p:txBody>
      </p: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xmlns="" id="{B53A05FA-EF58-467C-B6DC-41860E12C950}"/>
              </a:ext>
            </a:extLst>
          </p:cNvPr>
          <p:cNvCxnSpPr>
            <a:stCxn id="93" idx="0"/>
            <a:endCxn id="83" idx="2"/>
          </p:cNvCxnSpPr>
          <p:nvPr/>
        </p:nvCxnSpPr>
        <p:spPr>
          <a:xfrm flipH="1" flipV="1">
            <a:off x="1333398" y="4029698"/>
            <a:ext cx="383894" cy="24610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xmlns="" id="{6B26A0DB-44E8-44C4-8C25-D4078FAB860E}"/>
              </a:ext>
            </a:extLst>
          </p:cNvPr>
          <p:cNvCxnSpPr>
            <a:stCxn id="93" idx="0"/>
            <a:endCxn id="84" idx="2"/>
          </p:cNvCxnSpPr>
          <p:nvPr/>
        </p:nvCxnSpPr>
        <p:spPr>
          <a:xfrm flipH="1" flipV="1">
            <a:off x="1573739" y="4029698"/>
            <a:ext cx="143553" cy="24610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xmlns="" id="{50C20277-9133-43E1-8891-84834EF5FEE2}"/>
              </a:ext>
            </a:extLst>
          </p:cNvPr>
          <p:cNvCxnSpPr>
            <a:stCxn id="93" idx="0"/>
          </p:cNvCxnSpPr>
          <p:nvPr/>
        </p:nvCxnSpPr>
        <p:spPr>
          <a:xfrm flipV="1">
            <a:off x="1717292" y="4029699"/>
            <a:ext cx="96788" cy="24610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xmlns="" id="{00160783-0ED5-4BB3-BEFF-09067741828F}"/>
              </a:ext>
            </a:extLst>
          </p:cNvPr>
          <p:cNvCxnSpPr>
            <a:stCxn id="93" idx="0"/>
            <a:endCxn id="88" idx="2"/>
          </p:cNvCxnSpPr>
          <p:nvPr/>
        </p:nvCxnSpPr>
        <p:spPr>
          <a:xfrm flipV="1">
            <a:off x="1717292" y="4029698"/>
            <a:ext cx="853166" cy="24610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xmlns="" id="{29EE4ECB-D68F-4FBF-91D9-1236945F966E}"/>
              </a:ext>
            </a:extLst>
          </p:cNvPr>
          <p:cNvCxnSpPr>
            <a:stCxn id="101" idx="0"/>
            <a:endCxn id="94" idx="2"/>
          </p:cNvCxnSpPr>
          <p:nvPr/>
        </p:nvCxnSpPr>
        <p:spPr>
          <a:xfrm flipV="1">
            <a:off x="2802323" y="4827831"/>
            <a:ext cx="439619" cy="31606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연결선 226">
            <a:extLst>
              <a:ext uri="{FF2B5EF4-FFF2-40B4-BE49-F238E27FC236}">
                <a16:creationId xmlns:a16="http://schemas.microsoft.com/office/drawing/2014/main" xmlns="" id="{3887B639-30E6-4423-9124-E148AC770B23}"/>
              </a:ext>
            </a:extLst>
          </p:cNvPr>
          <p:cNvCxnSpPr>
            <a:stCxn id="102" idx="3"/>
            <a:endCxn id="101" idx="2"/>
          </p:cNvCxnSpPr>
          <p:nvPr/>
        </p:nvCxnSpPr>
        <p:spPr>
          <a:xfrm flipV="1">
            <a:off x="2108115" y="5416803"/>
            <a:ext cx="694208" cy="34824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xmlns="" id="{0CF2DB84-2462-417E-B79A-369ECD6B58FA}"/>
              </a:ext>
            </a:extLst>
          </p:cNvPr>
          <p:cNvSpPr txBox="1">
            <a:spLocks noChangeAspect="1"/>
          </p:cNvSpPr>
          <p:nvPr/>
        </p:nvSpPr>
        <p:spPr>
          <a:xfrm>
            <a:off x="344489" y="1462429"/>
            <a:ext cx="4287346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noAutofit/>
          </a:bodyPr>
          <a:lstStyle/>
          <a:p>
            <a:pPr algn="ctr" defTabSz="196850" eaLnBrk="0" hangingPunct="0">
              <a:lnSpc>
                <a:spcPct val="110000"/>
              </a:lnSpc>
              <a:buSzPct val="100000"/>
            </a:pPr>
            <a:r>
              <a:rPr lang="ko-KR" altLang="en-US" sz="2000" dirty="0">
                <a:latin typeface="+mn-ea"/>
              </a:rPr>
              <a:t>전통적인 환경</a:t>
            </a:r>
            <a:endParaRPr lang="ko-KR" altLang="en-US" sz="2000" spc="-70" dirty="0">
              <a:latin typeface="+mn-ea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xmlns="" id="{9C5E832E-E6F7-404D-93EC-DA2E0E991D75}"/>
              </a:ext>
            </a:extLst>
          </p:cNvPr>
          <p:cNvSpPr txBox="1">
            <a:spLocks noChangeAspect="1"/>
          </p:cNvSpPr>
          <p:nvPr/>
        </p:nvSpPr>
        <p:spPr>
          <a:xfrm>
            <a:off x="5274165" y="1462429"/>
            <a:ext cx="4283370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noAutofit/>
          </a:bodyPr>
          <a:lstStyle/>
          <a:p>
            <a:pPr algn="ctr"/>
            <a:r>
              <a:rPr lang="ko-KR" altLang="en-US" sz="2000" spc="-70" dirty="0">
                <a:latin typeface="+mn-ea"/>
              </a:rPr>
              <a:t>클라우드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xmlns="" id="{960433E3-4920-41B7-BF51-D5277F4E93AA}"/>
              </a:ext>
            </a:extLst>
          </p:cNvPr>
          <p:cNvSpPr txBox="1"/>
          <p:nvPr/>
        </p:nvSpPr>
        <p:spPr>
          <a:xfrm>
            <a:off x="4681322" y="1400874"/>
            <a:ext cx="543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vs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4" name="슬라이드 번호 개체 틀 5">
            <a:extLst>
              <a:ext uri="{FF2B5EF4-FFF2-40B4-BE49-F238E27FC236}">
                <a16:creationId xmlns:a16="http://schemas.microsoft.com/office/drawing/2014/main" xmlns="" id="{FEBD0802-96F0-48FE-B267-CD46C75CC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pPr lvl="0">
              <a:defRPr/>
            </a:pPr>
            <a:fld id="{2FF31CB8-EE0B-4A6A-8561-904A0AB35B79}" type="slidenum">
              <a:rPr lang="en-US" altLang="en-US"/>
              <a:pPr lvl="0">
                <a:defRPr/>
              </a:pPr>
              <a:t>75</a:t>
            </a:fld>
            <a:endParaRPr lang="en-US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6" t="7597" r="14379" b="10252"/>
          <a:stretch/>
        </p:blipFill>
        <p:spPr>
          <a:xfrm>
            <a:off x="804169" y="2460927"/>
            <a:ext cx="1024029" cy="573035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6" t="7597" r="14379" b="10252"/>
          <a:stretch/>
        </p:blipFill>
        <p:spPr>
          <a:xfrm>
            <a:off x="5366214" y="2520151"/>
            <a:ext cx="1024029" cy="555987"/>
          </a:xfrm>
          <a:prstGeom prst="rect">
            <a:avLst/>
          </a:prstGeom>
        </p:spPr>
      </p:pic>
      <p:pic>
        <p:nvPicPr>
          <p:cNvPr id="235" name="그림 23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6" t="7597" r="14379" b="10252"/>
          <a:stretch/>
        </p:blipFill>
        <p:spPr>
          <a:xfrm>
            <a:off x="6936918" y="2513772"/>
            <a:ext cx="1024029" cy="555987"/>
          </a:xfrm>
          <a:prstGeom prst="rect">
            <a:avLst/>
          </a:prstGeom>
        </p:spPr>
      </p:pic>
      <p:pic>
        <p:nvPicPr>
          <p:cNvPr id="236" name="그림 23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6" t="7597" r="14379" b="10252"/>
          <a:stretch/>
        </p:blipFill>
        <p:spPr>
          <a:xfrm>
            <a:off x="8378770" y="2523862"/>
            <a:ext cx="1024029" cy="5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8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1469"/>
            <a:ext cx="4789966" cy="332399"/>
          </a:xfrm>
        </p:spPr>
        <p:txBody>
          <a:bodyPr/>
          <a:lstStyle/>
          <a:p>
            <a:r>
              <a:rPr lang="en-US" altLang="ko-KR" dirty="0"/>
              <a:t>Micro Service Architecture</a:t>
            </a:r>
            <a:r>
              <a:rPr lang="ko-KR" altLang="en-US" dirty="0"/>
              <a:t>의 도입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632"/>
            <a:ext cx="8980272" cy="277705"/>
          </a:xfrm>
        </p:spPr>
        <p:txBody>
          <a:bodyPr/>
          <a:lstStyle/>
          <a:p>
            <a:r>
              <a:rPr lang="en-US" altLang="ko-KR" b="0" dirty="0">
                <a:latin typeface="+mj-ea"/>
                <a:ea typeface="+mj-ea"/>
              </a:rPr>
              <a:t>DB </a:t>
            </a:r>
            <a:r>
              <a:rPr lang="ko-KR" altLang="en-US" b="0" dirty="0">
                <a:latin typeface="+mj-ea"/>
                <a:ea typeface="+mj-ea"/>
              </a:rPr>
              <a:t>트랜잭션 처리에 대한 고민</a:t>
            </a:r>
            <a:endParaRPr lang="en-US" altLang="ko-KR" b="0" dirty="0">
              <a:latin typeface="+mj-ea"/>
              <a:ea typeface="+mj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6835" y="511552"/>
            <a:ext cx="425450" cy="276999"/>
          </a:xfrm>
        </p:spPr>
        <p:txBody>
          <a:bodyPr/>
          <a:lstStyle/>
          <a:p>
            <a:r>
              <a:rPr lang="en-US" altLang="ko-KR" smtClean="0"/>
              <a:t>03</a:t>
            </a:r>
            <a:endParaRPr lang="ko-KR" altLang="en-US" dirty="0"/>
          </a:p>
        </p:txBody>
      </p:sp>
      <p:sp>
        <p:nvSpPr>
          <p:cNvPr id="73" name="모서리가 둥근 직사각형 8">
            <a:extLst>
              <a:ext uri="{FF2B5EF4-FFF2-40B4-BE49-F238E27FC236}">
                <a16:creationId xmlns:a16="http://schemas.microsoft.com/office/drawing/2014/main" xmlns="" id="{ADE3C771-BFEE-426C-952C-C913105B3389}"/>
              </a:ext>
            </a:extLst>
          </p:cNvPr>
          <p:cNvSpPr/>
          <p:nvPr/>
        </p:nvSpPr>
        <p:spPr bwMode="auto">
          <a:xfrm>
            <a:off x="560512" y="3721227"/>
            <a:ext cx="1296144" cy="266429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ko-KR" altLang="en-US" sz="1400" spc="-80" dirty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74" name="육각형 73">
            <a:extLst>
              <a:ext uri="{FF2B5EF4-FFF2-40B4-BE49-F238E27FC236}">
                <a16:creationId xmlns:a16="http://schemas.microsoft.com/office/drawing/2014/main" xmlns="" id="{15D39A56-7971-45D2-9AC7-B999D501542A}"/>
              </a:ext>
            </a:extLst>
          </p:cNvPr>
          <p:cNvSpPr/>
          <p:nvPr/>
        </p:nvSpPr>
        <p:spPr bwMode="auto">
          <a:xfrm>
            <a:off x="670620" y="4009258"/>
            <a:ext cx="1114028" cy="864096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ko-KR" sz="1400" spc="-80" dirty="0">
                <a:solidFill>
                  <a:sysClr val="window" lastClr="FFFFFF"/>
                </a:solidFill>
                <a:latin typeface="+mn-ea"/>
              </a:rPr>
              <a:t>Order</a:t>
            </a:r>
          </a:p>
          <a:p>
            <a:pPr algn="ctr"/>
            <a:r>
              <a:rPr lang="en-US" altLang="ko-KR" sz="1400" spc="-80" dirty="0">
                <a:solidFill>
                  <a:sysClr val="window" lastClr="FFFFFF"/>
                </a:solidFill>
                <a:latin typeface="+mn-ea"/>
              </a:rPr>
              <a:t>Service</a:t>
            </a:r>
            <a:endParaRPr lang="ko-KR" altLang="en-US" sz="1400" spc="-80" dirty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75" name="원통 12">
            <a:extLst>
              <a:ext uri="{FF2B5EF4-FFF2-40B4-BE49-F238E27FC236}">
                <a16:creationId xmlns:a16="http://schemas.microsoft.com/office/drawing/2014/main" xmlns="" id="{F8F65A10-8D10-4D14-8FEE-4228648326AB}"/>
              </a:ext>
            </a:extLst>
          </p:cNvPr>
          <p:cNvSpPr/>
          <p:nvPr/>
        </p:nvSpPr>
        <p:spPr bwMode="auto">
          <a:xfrm>
            <a:off x="670620" y="5233394"/>
            <a:ext cx="1114028" cy="1008112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ko-KR" sz="1400" spc="-80" dirty="0">
                <a:solidFill>
                  <a:sysClr val="window" lastClr="FFFFFF"/>
                </a:solidFill>
                <a:latin typeface="+mn-ea"/>
              </a:rPr>
              <a:t>Order</a:t>
            </a:r>
          </a:p>
          <a:p>
            <a:pPr algn="ctr"/>
            <a:r>
              <a:rPr lang="en-US" altLang="ko-KR" sz="1400" spc="-80" dirty="0">
                <a:solidFill>
                  <a:sysClr val="window" lastClr="FFFFFF"/>
                </a:solidFill>
                <a:latin typeface="+mn-ea"/>
              </a:rPr>
              <a:t>Table</a:t>
            </a:r>
            <a:endParaRPr lang="ko-KR" altLang="en-US" sz="1400" spc="-80" dirty="0">
              <a:solidFill>
                <a:sysClr val="window" lastClr="FFFFFF"/>
              </a:solidFill>
              <a:latin typeface="+mn-ea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xmlns="" id="{32971F9D-55EA-405E-B710-B2EEA59AA862}"/>
              </a:ext>
            </a:extLst>
          </p:cNvPr>
          <p:cNvCxnSpPr>
            <a:endCxn id="75" idx="1"/>
          </p:cNvCxnSpPr>
          <p:nvPr/>
        </p:nvCxnSpPr>
        <p:spPr>
          <a:xfrm>
            <a:off x="1227634" y="4585322"/>
            <a:ext cx="0" cy="64807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xmlns="" id="{5EF53B09-BE39-4EFF-8F42-BCA20010A003}"/>
              </a:ext>
            </a:extLst>
          </p:cNvPr>
          <p:cNvCxnSpPr/>
          <p:nvPr/>
        </p:nvCxnSpPr>
        <p:spPr>
          <a:xfrm>
            <a:off x="1227634" y="3505202"/>
            <a:ext cx="0" cy="50405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xmlns="" id="{EAA7C58A-F01E-4204-9568-AE505B083D2D}"/>
              </a:ext>
            </a:extLst>
          </p:cNvPr>
          <p:cNvSpPr/>
          <p:nvPr/>
        </p:nvSpPr>
        <p:spPr bwMode="auto">
          <a:xfrm>
            <a:off x="1106173" y="3374216"/>
            <a:ext cx="261972" cy="2619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ko-KR" altLang="en-US" sz="1400" b="1" spc="-80" dirty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A1C0BCBB-9BC6-4727-B155-2E5CD1906765}"/>
              </a:ext>
            </a:extLst>
          </p:cNvPr>
          <p:cNvSpPr txBox="1"/>
          <p:nvPr/>
        </p:nvSpPr>
        <p:spPr>
          <a:xfrm>
            <a:off x="725506" y="3020196"/>
            <a:ext cx="985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Order API</a:t>
            </a:r>
          </a:p>
        </p:txBody>
      </p:sp>
      <p:sp>
        <p:nvSpPr>
          <p:cNvPr id="80" name="모서리가 둥근 직사각형 17">
            <a:extLst>
              <a:ext uri="{FF2B5EF4-FFF2-40B4-BE49-F238E27FC236}">
                <a16:creationId xmlns:a16="http://schemas.microsoft.com/office/drawing/2014/main" xmlns="" id="{48D84054-FDA1-43A1-AFC7-115806DCE968}"/>
              </a:ext>
            </a:extLst>
          </p:cNvPr>
          <p:cNvSpPr/>
          <p:nvPr/>
        </p:nvSpPr>
        <p:spPr bwMode="auto">
          <a:xfrm>
            <a:off x="1928664" y="3721227"/>
            <a:ext cx="1296144" cy="266429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ko-KR" altLang="en-US" sz="1400" spc="-80" dirty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81" name="육각형 80">
            <a:extLst>
              <a:ext uri="{FF2B5EF4-FFF2-40B4-BE49-F238E27FC236}">
                <a16:creationId xmlns:a16="http://schemas.microsoft.com/office/drawing/2014/main" xmlns="" id="{792EE55E-5186-4326-8F1B-93C530B8CD69}"/>
              </a:ext>
            </a:extLst>
          </p:cNvPr>
          <p:cNvSpPr/>
          <p:nvPr/>
        </p:nvSpPr>
        <p:spPr bwMode="auto">
          <a:xfrm>
            <a:off x="2038772" y="4009258"/>
            <a:ext cx="1114028" cy="864096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algn="ctr"/>
            <a:r>
              <a:rPr lang="en-US" altLang="ko-KR" sz="1400" spc="-80" dirty="0">
                <a:solidFill>
                  <a:sysClr val="window" lastClr="FFFFFF"/>
                </a:solidFill>
                <a:latin typeface="+mn-ea"/>
              </a:rPr>
              <a:t>Payment</a:t>
            </a:r>
          </a:p>
          <a:p>
            <a:pPr algn="ctr"/>
            <a:r>
              <a:rPr lang="en-US" altLang="ko-KR" sz="1400" spc="-80" dirty="0">
                <a:solidFill>
                  <a:sysClr val="window" lastClr="FFFFFF"/>
                </a:solidFill>
                <a:latin typeface="+mn-ea"/>
              </a:rPr>
              <a:t>Service</a:t>
            </a:r>
            <a:endParaRPr lang="ko-KR" altLang="en-US" sz="1400" spc="-80" dirty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82" name="원통 19">
            <a:extLst>
              <a:ext uri="{FF2B5EF4-FFF2-40B4-BE49-F238E27FC236}">
                <a16:creationId xmlns:a16="http://schemas.microsoft.com/office/drawing/2014/main" xmlns="" id="{1CA6E8AA-FDB1-4A68-A6FC-4D40123C7E32}"/>
              </a:ext>
            </a:extLst>
          </p:cNvPr>
          <p:cNvSpPr/>
          <p:nvPr/>
        </p:nvSpPr>
        <p:spPr bwMode="auto">
          <a:xfrm>
            <a:off x="2038772" y="5233394"/>
            <a:ext cx="1114028" cy="1008112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ko-KR" sz="1400" spc="-80" dirty="0">
                <a:solidFill>
                  <a:sysClr val="window" lastClr="FFFFFF"/>
                </a:solidFill>
                <a:latin typeface="+mn-ea"/>
              </a:rPr>
              <a:t>Payment</a:t>
            </a:r>
          </a:p>
          <a:p>
            <a:pPr algn="ctr"/>
            <a:r>
              <a:rPr lang="en-US" altLang="ko-KR" sz="1400" spc="-80" dirty="0">
                <a:solidFill>
                  <a:sysClr val="window" lastClr="FFFFFF"/>
                </a:solidFill>
                <a:latin typeface="+mn-ea"/>
              </a:rPr>
              <a:t>Table</a:t>
            </a:r>
            <a:endParaRPr lang="ko-KR" altLang="en-US" sz="1400" spc="-80" dirty="0">
              <a:solidFill>
                <a:sysClr val="window" lastClr="FFFFFF"/>
              </a:solidFill>
              <a:latin typeface="+mn-ea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xmlns="" id="{06F22D8D-6606-4C2B-B013-0C2AB10D092E}"/>
              </a:ext>
            </a:extLst>
          </p:cNvPr>
          <p:cNvCxnSpPr>
            <a:endCxn id="82" idx="1"/>
          </p:cNvCxnSpPr>
          <p:nvPr/>
        </p:nvCxnSpPr>
        <p:spPr>
          <a:xfrm>
            <a:off x="2595786" y="4585322"/>
            <a:ext cx="0" cy="64807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xmlns="" id="{536CD32C-DD2C-46C6-AC70-554A617A21E4}"/>
              </a:ext>
            </a:extLst>
          </p:cNvPr>
          <p:cNvCxnSpPr/>
          <p:nvPr/>
        </p:nvCxnSpPr>
        <p:spPr>
          <a:xfrm>
            <a:off x="2595786" y="3505202"/>
            <a:ext cx="0" cy="50405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xmlns="" id="{B9B69B8A-25FB-41FF-A4F1-4A3EA642DE47}"/>
              </a:ext>
            </a:extLst>
          </p:cNvPr>
          <p:cNvSpPr/>
          <p:nvPr/>
        </p:nvSpPr>
        <p:spPr bwMode="auto">
          <a:xfrm>
            <a:off x="2474325" y="3374216"/>
            <a:ext cx="261972" cy="2619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ko-KR" altLang="en-US" sz="1400" b="1" spc="-80" dirty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7A590575-571C-4123-A177-90A3B5436CF3}"/>
              </a:ext>
            </a:extLst>
          </p:cNvPr>
          <p:cNvSpPr txBox="1"/>
          <p:nvPr/>
        </p:nvSpPr>
        <p:spPr>
          <a:xfrm>
            <a:off x="1995339" y="3020196"/>
            <a:ext cx="121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Payment API</a:t>
            </a:r>
          </a:p>
        </p:txBody>
      </p:sp>
      <p:sp>
        <p:nvSpPr>
          <p:cNvPr id="87" name="모서리가 둥근 직사각형 24">
            <a:extLst>
              <a:ext uri="{FF2B5EF4-FFF2-40B4-BE49-F238E27FC236}">
                <a16:creationId xmlns:a16="http://schemas.microsoft.com/office/drawing/2014/main" xmlns="" id="{2F98C0B2-F8DA-4E7D-8EB6-2E9E620CC1C3}"/>
              </a:ext>
            </a:extLst>
          </p:cNvPr>
          <p:cNvSpPr/>
          <p:nvPr/>
        </p:nvSpPr>
        <p:spPr bwMode="auto">
          <a:xfrm>
            <a:off x="3271671" y="3721227"/>
            <a:ext cx="1296144" cy="266429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ko-KR" altLang="en-US" sz="1400" spc="-80" dirty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88" name="육각형 87">
            <a:extLst>
              <a:ext uri="{FF2B5EF4-FFF2-40B4-BE49-F238E27FC236}">
                <a16:creationId xmlns:a16="http://schemas.microsoft.com/office/drawing/2014/main" xmlns="" id="{953DD1BA-E174-4B9E-8220-4B00D976177A}"/>
              </a:ext>
            </a:extLst>
          </p:cNvPr>
          <p:cNvSpPr/>
          <p:nvPr/>
        </p:nvSpPr>
        <p:spPr bwMode="auto">
          <a:xfrm>
            <a:off x="3381779" y="4009258"/>
            <a:ext cx="1114028" cy="864096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ko-KR" sz="1400" spc="-80" dirty="0">
                <a:solidFill>
                  <a:sysClr val="window" lastClr="FFFFFF"/>
                </a:solidFill>
                <a:latin typeface="+mn-ea"/>
              </a:rPr>
              <a:t>Stock</a:t>
            </a:r>
          </a:p>
          <a:p>
            <a:pPr algn="ctr"/>
            <a:r>
              <a:rPr lang="en-US" altLang="ko-KR" sz="1400" spc="-80" dirty="0">
                <a:solidFill>
                  <a:sysClr val="window" lastClr="FFFFFF"/>
                </a:solidFill>
                <a:latin typeface="+mn-ea"/>
              </a:rPr>
              <a:t>Service</a:t>
            </a:r>
            <a:endParaRPr lang="ko-KR" altLang="en-US" sz="1400" spc="-80" dirty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89" name="원통 26">
            <a:extLst>
              <a:ext uri="{FF2B5EF4-FFF2-40B4-BE49-F238E27FC236}">
                <a16:creationId xmlns:a16="http://schemas.microsoft.com/office/drawing/2014/main" xmlns="" id="{92BE666C-25F9-4BF6-8F97-DA4272913EA5}"/>
              </a:ext>
            </a:extLst>
          </p:cNvPr>
          <p:cNvSpPr/>
          <p:nvPr/>
        </p:nvSpPr>
        <p:spPr bwMode="auto">
          <a:xfrm>
            <a:off x="3381779" y="5233394"/>
            <a:ext cx="1114028" cy="1008112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ko-KR" sz="1400" spc="-80" dirty="0">
                <a:solidFill>
                  <a:sysClr val="window" lastClr="FFFFFF"/>
                </a:solidFill>
                <a:latin typeface="+mn-ea"/>
              </a:rPr>
              <a:t>Stock</a:t>
            </a:r>
          </a:p>
          <a:p>
            <a:pPr algn="ctr"/>
            <a:r>
              <a:rPr lang="en-US" altLang="ko-KR" sz="1400" spc="-80" dirty="0">
                <a:solidFill>
                  <a:sysClr val="window" lastClr="FFFFFF"/>
                </a:solidFill>
                <a:latin typeface="+mn-ea"/>
              </a:rPr>
              <a:t>Table</a:t>
            </a:r>
            <a:endParaRPr lang="ko-KR" altLang="en-US" sz="1400" spc="-80" dirty="0">
              <a:solidFill>
                <a:sysClr val="window" lastClr="FFFFFF"/>
              </a:solidFill>
              <a:latin typeface="+mn-ea"/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xmlns="" id="{07AF7A68-532A-4694-9C69-EFD460A42B48}"/>
              </a:ext>
            </a:extLst>
          </p:cNvPr>
          <p:cNvCxnSpPr>
            <a:endCxn id="89" idx="1"/>
          </p:cNvCxnSpPr>
          <p:nvPr/>
        </p:nvCxnSpPr>
        <p:spPr>
          <a:xfrm>
            <a:off x="3938793" y="4585322"/>
            <a:ext cx="0" cy="64807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xmlns="" id="{F4C7A441-4D2D-4E7E-868F-3EBEE9553EAD}"/>
              </a:ext>
            </a:extLst>
          </p:cNvPr>
          <p:cNvCxnSpPr/>
          <p:nvPr/>
        </p:nvCxnSpPr>
        <p:spPr>
          <a:xfrm>
            <a:off x="3938793" y="3505202"/>
            <a:ext cx="0" cy="50405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xmlns="" id="{C3D8A5E5-58C2-4C1F-865E-E00A3B629DCF}"/>
              </a:ext>
            </a:extLst>
          </p:cNvPr>
          <p:cNvSpPr/>
          <p:nvPr/>
        </p:nvSpPr>
        <p:spPr bwMode="auto">
          <a:xfrm>
            <a:off x="3817332" y="3374216"/>
            <a:ext cx="261972" cy="2619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ko-KR" altLang="en-US" sz="1400" b="1" spc="-80" dirty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5BF35DB9-0BEF-49B9-843D-C6C12FF3B23B}"/>
              </a:ext>
            </a:extLst>
          </p:cNvPr>
          <p:cNvSpPr txBox="1"/>
          <p:nvPr/>
        </p:nvSpPr>
        <p:spPr>
          <a:xfrm>
            <a:off x="3436665" y="3020196"/>
            <a:ext cx="963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Stock API</a:t>
            </a: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xmlns="" id="{B6D74851-3FD1-4196-8D0F-675F668E3010}"/>
              </a:ext>
            </a:extLst>
          </p:cNvPr>
          <p:cNvCxnSpPr>
            <a:endCxn id="82" idx="1"/>
          </p:cNvCxnSpPr>
          <p:nvPr/>
        </p:nvCxnSpPr>
        <p:spPr>
          <a:xfrm>
            <a:off x="1208584" y="4873354"/>
            <a:ext cx="1387202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&quot;없음&quot; 기호 32">
            <a:extLst>
              <a:ext uri="{FF2B5EF4-FFF2-40B4-BE49-F238E27FC236}">
                <a16:creationId xmlns:a16="http://schemas.microsoft.com/office/drawing/2014/main" xmlns="" id="{CC0F03CD-4556-4C6B-8F41-4591993CDE35}"/>
              </a:ext>
            </a:extLst>
          </p:cNvPr>
          <p:cNvSpPr/>
          <p:nvPr/>
        </p:nvSpPr>
        <p:spPr bwMode="auto">
          <a:xfrm>
            <a:off x="1735095" y="4901929"/>
            <a:ext cx="284627" cy="288033"/>
          </a:xfrm>
          <a:prstGeom prst="noSmoking">
            <a:avLst/>
          </a:prstGeom>
          <a:solidFill>
            <a:srgbClr val="D0383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ko-KR" altLang="en-US" sz="1400" spc="-80" dirty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97" name="모서리가 둥근 직사각형 34">
            <a:extLst>
              <a:ext uri="{FF2B5EF4-FFF2-40B4-BE49-F238E27FC236}">
                <a16:creationId xmlns:a16="http://schemas.microsoft.com/office/drawing/2014/main" xmlns="" id="{B11D6F75-F83B-42F3-8BDA-0F98D89FCB3A}"/>
              </a:ext>
            </a:extLst>
          </p:cNvPr>
          <p:cNvSpPr/>
          <p:nvPr/>
        </p:nvSpPr>
        <p:spPr bwMode="auto">
          <a:xfrm>
            <a:off x="5457056" y="4397875"/>
            <a:ext cx="864096" cy="62509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ko-KR" sz="1400" spc="-80" dirty="0">
                <a:solidFill>
                  <a:sysClr val="window" lastClr="FFFFFF"/>
                </a:solidFill>
                <a:latin typeface="+mn-ea"/>
              </a:rPr>
              <a:t>Order</a:t>
            </a:r>
          </a:p>
          <a:p>
            <a:pPr algn="ctr"/>
            <a:r>
              <a:rPr lang="en-US" altLang="ko-KR" sz="1400" spc="-80" dirty="0">
                <a:solidFill>
                  <a:sysClr val="window" lastClr="FFFFFF"/>
                </a:solidFill>
                <a:latin typeface="+mn-ea"/>
              </a:rPr>
              <a:t>Service</a:t>
            </a:r>
            <a:endParaRPr lang="ko-KR" altLang="en-US" sz="1400" spc="-80" dirty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98" name="모서리가 둥근 직사각형 35">
            <a:extLst>
              <a:ext uri="{FF2B5EF4-FFF2-40B4-BE49-F238E27FC236}">
                <a16:creationId xmlns:a16="http://schemas.microsoft.com/office/drawing/2014/main" xmlns="" id="{F320A21F-AEAB-40F0-843C-7F89067C82F3}"/>
              </a:ext>
            </a:extLst>
          </p:cNvPr>
          <p:cNvSpPr/>
          <p:nvPr/>
        </p:nvSpPr>
        <p:spPr bwMode="auto">
          <a:xfrm>
            <a:off x="8193360" y="3721227"/>
            <a:ext cx="864096" cy="62509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algn="ctr"/>
            <a:r>
              <a:rPr lang="en-US" altLang="ko-KR" sz="1400" spc="-80" dirty="0">
                <a:solidFill>
                  <a:sysClr val="window" lastClr="FFFFFF"/>
                </a:solidFill>
                <a:latin typeface="+mn-ea"/>
              </a:rPr>
              <a:t>Payment</a:t>
            </a:r>
          </a:p>
          <a:p>
            <a:pPr algn="ctr"/>
            <a:r>
              <a:rPr lang="en-US" altLang="ko-KR" sz="1400" spc="-80" dirty="0">
                <a:solidFill>
                  <a:sysClr val="window" lastClr="FFFFFF"/>
                </a:solidFill>
                <a:latin typeface="+mn-ea"/>
              </a:rPr>
              <a:t>Service</a:t>
            </a:r>
            <a:endParaRPr lang="ko-KR" altLang="en-US" sz="1400" spc="-80" dirty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99" name="모서리가 둥근 직사각형 36">
            <a:extLst>
              <a:ext uri="{FF2B5EF4-FFF2-40B4-BE49-F238E27FC236}">
                <a16:creationId xmlns:a16="http://schemas.microsoft.com/office/drawing/2014/main" xmlns="" id="{69346C76-158E-433E-A228-281CB3A8BC89}"/>
              </a:ext>
            </a:extLst>
          </p:cNvPr>
          <p:cNvSpPr/>
          <p:nvPr/>
        </p:nvSpPr>
        <p:spPr bwMode="auto">
          <a:xfrm>
            <a:off x="8178788" y="4749488"/>
            <a:ext cx="864096" cy="62509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algn="ctr"/>
            <a:r>
              <a:rPr lang="en-US" altLang="ko-KR" sz="1400" spc="-80" dirty="0">
                <a:solidFill>
                  <a:sysClr val="window" lastClr="FFFFFF"/>
                </a:solidFill>
                <a:latin typeface="+mn-ea"/>
              </a:rPr>
              <a:t>Stock</a:t>
            </a:r>
          </a:p>
          <a:p>
            <a:pPr algn="ctr"/>
            <a:r>
              <a:rPr lang="en-US" altLang="ko-KR" sz="1400" spc="-80" dirty="0">
                <a:solidFill>
                  <a:sysClr val="window" lastClr="FFFFFF"/>
                </a:solidFill>
                <a:latin typeface="+mn-ea"/>
              </a:rPr>
              <a:t>Service</a:t>
            </a:r>
            <a:endParaRPr lang="ko-KR" altLang="en-US" sz="1400" spc="-80" dirty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100" name="이등변 삼각형 99">
            <a:extLst>
              <a:ext uri="{FF2B5EF4-FFF2-40B4-BE49-F238E27FC236}">
                <a16:creationId xmlns:a16="http://schemas.microsoft.com/office/drawing/2014/main" xmlns="" id="{EA4178FA-4B3C-4E7A-905E-FFDB4027C9BE}"/>
              </a:ext>
            </a:extLst>
          </p:cNvPr>
          <p:cNvSpPr/>
          <p:nvPr/>
        </p:nvSpPr>
        <p:spPr bwMode="auto">
          <a:xfrm rot="10800000">
            <a:off x="6972652" y="3415352"/>
            <a:ext cx="504056" cy="380152"/>
          </a:xfrm>
          <a:prstGeom prst="triangl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ko-KR" altLang="en-US" sz="1400" b="1" spc="-80" dirty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101" name="이등변 삼각형 100">
            <a:extLst>
              <a:ext uri="{FF2B5EF4-FFF2-40B4-BE49-F238E27FC236}">
                <a16:creationId xmlns:a16="http://schemas.microsoft.com/office/drawing/2014/main" xmlns="" id="{C9677D14-4762-405B-BA5F-7DDF02D842DF}"/>
              </a:ext>
            </a:extLst>
          </p:cNvPr>
          <p:cNvSpPr/>
          <p:nvPr/>
        </p:nvSpPr>
        <p:spPr bwMode="auto">
          <a:xfrm rot="10800000">
            <a:off x="6972653" y="4598593"/>
            <a:ext cx="504056" cy="380152"/>
          </a:xfrm>
          <a:prstGeom prst="triangl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ko-KR" altLang="en-US" sz="1400" spc="-80" dirty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102" name="이등변 삼각형 101">
            <a:extLst>
              <a:ext uri="{FF2B5EF4-FFF2-40B4-BE49-F238E27FC236}">
                <a16:creationId xmlns:a16="http://schemas.microsoft.com/office/drawing/2014/main" xmlns="" id="{1C448563-4821-4110-91F4-7186F167C849}"/>
              </a:ext>
            </a:extLst>
          </p:cNvPr>
          <p:cNvSpPr/>
          <p:nvPr/>
        </p:nvSpPr>
        <p:spPr bwMode="auto">
          <a:xfrm rot="10800000">
            <a:off x="6972653" y="5900221"/>
            <a:ext cx="504056" cy="380152"/>
          </a:xfrm>
          <a:prstGeom prst="triangl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ko-KR" altLang="en-US" sz="1400" spc="-80" dirty="0">
              <a:solidFill>
                <a:sysClr val="window" lastClr="FFFFFF"/>
              </a:solidFill>
              <a:latin typeface="+mn-ea"/>
            </a:endParaRPr>
          </a:p>
        </p:txBody>
      </p:sp>
      <p:cxnSp>
        <p:nvCxnSpPr>
          <p:cNvPr id="103" name="직선 화살표 연결선 50">
            <a:extLst>
              <a:ext uri="{FF2B5EF4-FFF2-40B4-BE49-F238E27FC236}">
                <a16:creationId xmlns:a16="http://schemas.microsoft.com/office/drawing/2014/main" xmlns="" id="{3635B6DC-C99E-4DA7-8EBC-D0E57F5ECC8F}"/>
              </a:ext>
            </a:extLst>
          </p:cNvPr>
          <p:cNvCxnSpPr>
            <a:stCxn id="97" idx="0"/>
            <a:endCxn id="100" idx="5"/>
          </p:cNvCxnSpPr>
          <p:nvPr/>
        </p:nvCxnSpPr>
        <p:spPr>
          <a:xfrm rot="5400000" flipH="1" flipV="1">
            <a:off x="6097662" y="3396871"/>
            <a:ext cx="792447" cy="1209562"/>
          </a:xfrm>
          <a:prstGeom prst="curvedConnector2">
            <a:avLst/>
          </a:prstGeom>
          <a:ln w="127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50">
            <a:extLst>
              <a:ext uri="{FF2B5EF4-FFF2-40B4-BE49-F238E27FC236}">
                <a16:creationId xmlns:a16="http://schemas.microsoft.com/office/drawing/2014/main" xmlns="" id="{FE8B267E-8A24-4530-8C14-D5711C6C2CA9}"/>
              </a:ext>
            </a:extLst>
          </p:cNvPr>
          <p:cNvCxnSpPr>
            <a:stCxn id="100" idx="1"/>
            <a:endCxn id="98" idx="1"/>
          </p:cNvCxnSpPr>
          <p:nvPr/>
        </p:nvCxnSpPr>
        <p:spPr>
          <a:xfrm>
            <a:off x="7350694" y="3605428"/>
            <a:ext cx="842666" cy="428347"/>
          </a:xfrm>
          <a:prstGeom prst="curvedConnector3">
            <a:avLst>
              <a:gd name="adj1" fmla="val 50000"/>
            </a:avLst>
          </a:prstGeom>
          <a:ln w="127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50">
            <a:extLst>
              <a:ext uri="{FF2B5EF4-FFF2-40B4-BE49-F238E27FC236}">
                <a16:creationId xmlns:a16="http://schemas.microsoft.com/office/drawing/2014/main" xmlns="" id="{4EB81526-D34E-4B98-A09C-C6339DABFF15}"/>
              </a:ext>
            </a:extLst>
          </p:cNvPr>
          <p:cNvCxnSpPr>
            <a:stCxn id="98" idx="2"/>
            <a:endCxn id="101" idx="1"/>
          </p:cNvCxnSpPr>
          <p:nvPr/>
        </p:nvCxnSpPr>
        <p:spPr>
          <a:xfrm rot="5400000">
            <a:off x="7766879" y="3930140"/>
            <a:ext cx="442346" cy="1274713"/>
          </a:xfrm>
          <a:prstGeom prst="curvedConnector2">
            <a:avLst/>
          </a:prstGeom>
          <a:ln w="127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50">
            <a:extLst>
              <a:ext uri="{FF2B5EF4-FFF2-40B4-BE49-F238E27FC236}">
                <a16:creationId xmlns:a16="http://schemas.microsoft.com/office/drawing/2014/main" xmlns="" id="{9534BAB1-6031-4FEF-877D-DEA61FB73260}"/>
              </a:ext>
            </a:extLst>
          </p:cNvPr>
          <p:cNvCxnSpPr>
            <a:stCxn id="101" idx="1"/>
            <a:endCxn id="99" idx="1"/>
          </p:cNvCxnSpPr>
          <p:nvPr/>
        </p:nvCxnSpPr>
        <p:spPr>
          <a:xfrm>
            <a:off x="7350695" y="4788669"/>
            <a:ext cx="828093" cy="273367"/>
          </a:xfrm>
          <a:prstGeom prst="curvedConnector3">
            <a:avLst>
              <a:gd name="adj1" fmla="val 50000"/>
            </a:avLst>
          </a:prstGeom>
          <a:ln w="127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50">
            <a:extLst>
              <a:ext uri="{FF2B5EF4-FFF2-40B4-BE49-F238E27FC236}">
                <a16:creationId xmlns:a16="http://schemas.microsoft.com/office/drawing/2014/main" xmlns="" id="{9956F5CD-ED3B-494C-9109-408FA3960F2E}"/>
              </a:ext>
            </a:extLst>
          </p:cNvPr>
          <p:cNvCxnSpPr>
            <a:stCxn id="99" idx="2"/>
            <a:endCxn id="102" idx="1"/>
          </p:cNvCxnSpPr>
          <p:nvPr/>
        </p:nvCxnSpPr>
        <p:spPr>
          <a:xfrm rot="5400000">
            <a:off x="7622910" y="5102370"/>
            <a:ext cx="715713" cy="1260141"/>
          </a:xfrm>
          <a:prstGeom prst="curvedConnector2">
            <a:avLst/>
          </a:prstGeom>
          <a:ln w="127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50">
            <a:extLst>
              <a:ext uri="{FF2B5EF4-FFF2-40B4-BE49-F238E27FC236}">
                <a16:creationId xmlns:a16="http://schemas.microsoft.com/office/drawing/2014/main" xmlns="" id="{7016D78F-B91E-4F65-9C4F-E2C755134EF4}"/>
              </a:ext>
            </a:extLst>
          </p:cNvPr>
          <p:cNvCxnSpPr>
            <a:stCxn id="102" idx="1"/>
            <a:endCxn id="98" idx="3"/>
          </p:cNvCxnSpPr>
          <p:nvPr/>
        </p:nvCxnSpPr>
        <p:spPr>
          <a:xfrm flipV="1">
            <a:off x="7350695" y="4033775"/>
            <a:ext cx="1706761" cy="2056522"/>
          </a:xfrm>
          <a:prstGeom prst="curvedConnector3">
            <a:avLst>
              <a:gd name="adj1" fmla="val 113394"/>
            </a:avLst>
          </a:prstGeom>
          <a:ln w="19050">
            <a:solidFill>
              <a:srgbClr val="D52B2B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50">
            <a:extLst>
              <a:ext uri="{FF2B5EF4-FFF2-40B4-BE49-F238E27FC236}">
                <a16:creationId xmlns:a16="http://schemas.microsoft.com/office/drawing/2014/main" xmlns="" id="{F2676622-A2FC-43ED-957D-209AB16DD34B}"/>
              </a:ext>
            </a:extLst>
          </p:cNvPr>
          <p:cNvCxnSpPr>
            <a:stCxn id="102" idx="5"/>
            <a:endCxn id="97" idx="2"/>
          </p:cNvCxnSpPr>
          <p:nvPr/>
        </p:nvCxnSpPr>
        <p:spPr>
          <a:xfrm rot="10800000">
            <a:off x="5889105" y="5022971"/>
            <a:ext cx="1209563" cy="1067326"/>
          </a:xfrm>
          <a:prstGeom prst="curvedConnector2">
            <a:avLst/>
          </a:prstGeom>
          <a:ln w="19050">
            <a:solidFill>
              <a:srgbClr val="D52B2B"/>
            </a:solidFill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xmlns="" id="{3042828D-DAC4-495B-8364-575706F35E36}"/>
              </a:ext>
            </a:extLst>
          </p:cNvPr>
          <p:cNvSpPr/>
          <p:nvPr/>
        </p:nvSpPr>
        <p:spPr bwMode="auto">
          <a:xfrm>
            <a:off x="7138640" y="3840132"/>
            <a:ext cx="252029" cy="252000"/>
          </a:xfrm>
          <a:prstGeom prst="ellipse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ko-KR" sz="1400" spc="-80" dirty="0">
                <a:solidFill>
                  <a:sysClr val="window" lastClr="FFFFFF"/>
                </a:solidFill>
                <a:latin typeface="+mn-ea"/>
              </a:rPr>
              <a:t>1</a:t>
            </a:r>
            <a:endParaRPr lang="ko-KR" altLang="en-US" sz="1400" spc="-80" dirty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xmlns="" id="{D15C9344-008A-4190-B5E8-CE5DB0900A5F}"/>
              </a:ext>
            </a:extLst>
          </p:cNvPr>
          <p:cNvSpPr/>
          <p:nvPr/>
        </p:nvSpPr>
        <p:spPr bwMode="auto">
          <a:xfrm>
            <a:off x="7138640" y="5035945"/>
            <a:ext cx="252029" cy="252000"/>
          </a:xfrm>
          <a:prstGeom prst="ellipse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ko-KR" sz="1400" spc="-80" dirty="0">
                <a:solidFill>
                  <a:sysClr val="window" lastClr="FFFFFF"/>
                </a:solidFill>
                <a:latin typeface="+mn-ea"/>
              </a:rPr>
              <a:t>2</a:t>
            </a:r>
            <a:endParaRPr lang="ko-KR" altLang="en-US" sz="1400" spc="-80" dirty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xmlns="" id="{596A3AE6-F077-46FC-83D5-E98565A446CB}"/>
              </a:ext>
            </a:extLst>
          </p:cNvPr>
          <p:cNvSpPr/>
          <p:nvPr/>
        </p:nvSpPr>
        <p:spPr bwMode="auto">
          <a:xfrm>
            <a:off x="7138640" y="6339293"/>
            <a:ext cx="252029" cy="252000"/>
          </a:xfrm>
          <a:prstGeom prst="ellipse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ko-KR" sz="1400" spc="-80" dirty="0">
                <a:solidFill>
                  <a:sysClr val="window" lastClr="FFFFFF"/>
                </a:solidFill>
                <a:latin typeface="+mn-ea"/>
              </a:rPr>
              <a:t>3</a:t>
            </a:r>
            <a:endParaRPr lang="ko-KR" altLang="en-US" sz="1400" spc="-80" dirty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761DC762-E267-443E-886A-5BE8A21823FA}"/>
              </a:ext>
            </a:extLst>
          </p:cNvPr>
          <p:cNvSpPr txBox="1"/>
          <p:nvPr/>
        </p:nvSpPr>
        <p:spPr>
          <a:xfrm>
            <a:off x="6562576" y="3050007"/>
            <a:ext cx="1324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주문생성 </a:t>
            </a:r>
            <a:r>
              <a:rPr lang="en-US" altLang="ko-KR" sz="1400" dirty="0">
                <a:latin typeface="+mn-ea"/>
              </a:rPr>
              <a:t>Event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xmlns="" id="{0B0EC4D2-AF28-40B5-A3AA-69A8C94CC7C4}"/>
              </a:ext>
            </a:extLst>
          </p:cNvPr>
          <p:cNvSpPr txBox="1"/>
          <p:nvPr/>
        </p:nvSpPr>
        <p:spPr>
          <a:xfrm>
            <a:off x="6562576" y="4297215"/>
            <a:ext cx="1324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주문완료 </a:t>
            </a:r>
            <a:r>
              <a:rPr lang="en-US" altLang="ko-KR" sz="1400" dirty="0">
                <a:latin typeface="+mn-ea"/>
              </a:rPr>
              <a:t>Event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xmlns="" id="{29730DE3-161C-44A9-8349-6BCED4ABF2B4}"/>
              </a:ext>
            </a:extLst>
          </p:cNvPr>
          <p:cNvSpPr txBox="1"/>
          <p:nvPr/>
        </p:nvSpPr>
        <p:spPr>
          <a:xfrm>
            <a:off x="6562576" y="5592444"/>
            <a:ext cx="1324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재고부족 </a:t>
            </a:r>
            <a:r>
              <a:rPr lang="en-US" altLang="ko-KR" sz="1400" dirty="0">
                <a:latin typeface="+mn-ea"/>
              </a:rPr>
              <a:t>Event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xmlns="" id="{83B337F1-4E27-407A-B44E-5AF0419C330F}"/>
              </a:ext>
            </a:extLst>
          </p:cNvPr>
          <p:cNvSpPr/>
          <p:nvPr/>
        </p:nvSpPr>
        <p:spPr bwMode="auto">
          <a:xfrm>
            <a:off x="6501879" y="3020196"/>
            <a:ext cx="1445602" cy="3627957"/>
          </a:xfrm>
          <a:prstGeom prst="rect">
            <a:avLst/>
          </a:prstGeom>
          <a:noFill/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/>
            <a:endParaRPr lang="ko-KR" altLang="en-US" sz="1400" b="1" spc="-80" dirty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55" name="텍스트 개체 틀 7">
            <a:extLst>
              <a:ext uri="{FF2B5EF4-FFF2-40B4-BE49-F238E27FC236}">
                <a16:creationId xmlns:a16="http://schemas.microsoft.com/office/drawing/2014/main" xmlns="" id="{5361BF91-E111-4EE4-9991-C923BC974FA1}"/>
              </a:ext>
            </a:extLst>
          </p:cNvPr>
          <p:cNvSpPr txBox="1"/>
          <p:nvPr/>
        </p:nvSpPr>
        <p:spPr>
          <a:xfrm>
            <a:off x="344489" y="1462429"/>
            <a:ext cx="9217022" cy="408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anchor="ctr">
            <a:noAutofit/>
          </a:bodyPr>
          <a:lstStyle>
            <a:defPPr>
              <a:defRPr lang="en-US"/>
            </a:defPPr>
            <a:lvl1pPr indent="0" algn="ctr" defTabSz="914400" latinLnBrk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Pub돋움체 Medium"/>
                <a:ea typeface="KoPub돋움체 Medium"/>
              </a:defRPr>
            </a:lvl1pPr>
            <a:lvl2pPr marL="685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KoPub돋움체 Medium"/>
                <a:ea typeface="KoPub돋움체 Medium"/>
              </a:defRPr>
            </a:lvl2pPr>
            <a:lvl3pPr marL="1143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KoPub돋움체 Medium"/>
                <a:ea typeface="KoPub돋움체 Medium"/>
              </a:defRPr>
            </a:lvl3pPr>
            <a:lvl4pPr marL="1600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4pPr>
            <a:lvl5pPr marL="20574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KoPub돋움체 Medium"/>
                <a:ea typeface="KoPub돋움체 Medium"/>
              </a:defRPr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defTabSz="196850" eaLnBrk="0" hangingPunct="0">
              <a:lnSpc>
                <a:spcPct val="110000"/>
              </a:lnSpc>
              <a:buSzPct val="100000"/>
            </a:pPr>
            <a:r>
              <a:rPr lang="en-US" altLang="ko-KR" spc="-70" dirty="0">
                <a:effectLst/>
                <a:latin typeface="+mn-ea"/>
                <a:ea typeface="+mn-ea"/>
              </a:rPr>
              <a:t>Microservice </a:t>
            </a:r>
            <a:r>
              <a:rPr lang="ko-KR" altLang="en-US" spc="-70" dirty="0">
                <a:effectLst/>
                <a:latin typeface="+mn-ea"/>
                <a:ea typeface="+mn-ea"/>
              </a:rPr>
              <a:t>간 데이터 일관성 처리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9A56AEED-C1D1-4DC3-BFB9-F8C50D1B41C4}"/>
              </a:ext>
            </a:extLst>
          </p:cNvPr>
          <p:cNvSpPr/>
          <p:nvPr/>
        </p:nvSpPr>
        <p:spPr>
          <a:xfrm>
            <a:off x="333020" y="2018203"/>
            <a:ext cx="4234795" cy="723275"/>
          </a:xfrm>
          <a:prstGeom prst="rect">
            <a:avLst/>
          </a:prstGeom>
          <a:solidFill>
            <a:schemeClr val="bg1">
              <a:alpha val="99000"/>
            </a:schemeClr>
          </a:solidFill>
        </p:spPr>
        <p:txBody>
          <a:bodyPr wrap="square" anchor="ctr">
            <a:spAutoFit/>
          </a:bodyPr>
          <a:lstStyle/>
          <a:p>
            <a:pPr marL="342900" indent="-342900"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en-US" altLang="ko-KR" dirty="0">
                <a:latin typeface="+mn-ea"/>
              </a:rPr>
              <a:t>Microservice</a:t>
            </a:r>
            <a:r>
              <a:rPr lang="ko-KR" altLang="en-US" dirty="0">
                <a:latin typeface="+mn-ea"/>
              </a:rPr>
              <a:t>별 트랜잭션 처리</a:t>
            </a:r>
          </a:p>
          <a:p>
            <a:pPr marL="342900" indent="-342900"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en-US" altLang="ko-KR" dirty="0">
                <a:latin typeface="+mn-ea"/>
              </a:rPr>
              <a:t>API</a:t>
            </a:r>
            <a:r>
              <a:rPr lang="ko-KR" altLang="en-US" dirty="0">
                <a:latin typeface="+mn-ea"/>
              </a:rPr>
              <a:t>를 통한 타 서비스 데이터 액세스</a:t>
            </a:r>
            <a:endParaRPr lang="en-US" altLang="ko-KR" dirty="0">
              <a:latin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FF35F9E1-0A6A-4C90-A921-3710DF380E23}"/>
              </a:ext>
            </a:extLst>
          </p:cNvPr>
          <p:cNvSpPr/>
          <p:nvPr/>
        </p:nvSpPr>
        <p:spPr>
          <a:xfrm>
            <a:off x="5021242" y="2018203"/>
            <a:ext cx="4234795" cy="723275"/>
          </a:xfrm>
          <a:prstGeom prst="rect">
            <a:avLst/>
          </a:prstGeom>
          <a:solidFill>
            <a:schemeClr val="bg1">
              <a:alpha val="99000"/>
            </a:schemeClr>
          </a:solidFill>
        </p:spPr>
        <p:txBody>
          <a:bodyPr wrap="square" anchor="ctr">
            <a:spAutoFit/>
          </a:bodyPr>
          <a:lstStyle/>
          <a:p>
            <a:pPr marL="342900" indent="-342900"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en-US" altLang="ko-KR" dirty="0">
                <a:latin typeface="+mn-ea"/>
              </a:rPr>
              <a:t>Event-Driven Architecture</a:t>
            </a:r>
          </a:p>
          <a:p>
            <a:pPr marL="342900" indent="-342900"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ko-KR" altLang="en-US" dirty="0">
                <a:latin typeface="+mn-ea"/>
              </a:rPr>
              <a:t>트랜잭션 실패 시 보상 트랜잭션 처리</a:t>
            </a:r>
            <a:endParaRPr lang="en-US" altLang="ko-KR" dirty="0">
              <a:latin typeface="+mn-ea"/>
            </a:endParaRPr>
          </a:p>
        </p:txBody>
      </p:sp>
      <p:sp>
        <p:nvSpPr>
          <p:cNvPr id="69" name="슬라이드 번호 개체 틀 5">
            <a:extLst>
              <a:ext uri="{FF2B5EF4-FFF2-40B4-BE49-F238E27FC236}">
                <a16:creationId xmlns:a16="http://schemas.microsoft.com/office/drawing/2014/main" xmlns="" id="{4672C1A6-2291-42E2-931B-642A75316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pPr lvl="0">
              <a:defRPr/>
            </a:pPr>
            <a:fld id="{2FF31CB8-EE0B-4A6A-8561-904A0AB35B79}" type="slidenum">
              <a:rPr lang="en-US" altLang="en-US"/>
              <a:pPr lvl="0">
                <a:defRPr/>
              </a:pPr>
              <a:t>76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9613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4519058" cy="333233"/>
          </a:xfrm>
        </p:spPr>
        <p:txBody>
          <a:bodyPr/>
          <a:lstStyle/>
          <a:p>
            <a:r>
              <a:rPr lang="en-US" altLang="ko-KR" dirty="0"/>
              <a:t>Micro Service Architecture</a:t>
            </a:r>
            <a:r>
              <a:rPr lang="ko-KR" altLang="en-US" dirty="0"/>
              <a:t>의 도입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577263" y="1066985"/>
            <a:ext cx="8980272" cy="276999"/>
          </a:xfrm>
        </p:spPr>
        <p:txBody>
          <a:bodyPr/>
          <a:lstStyle/>
          <a:p>
            <a:r>
              <a:rPr lang="ko-KR" altLang="en-US" b="0" dirty="0">
                <a:latin typeface="+mj-ea"/>
                <a:ea typeface="+mj-ea"/>
              </a:rPr>
              <a:t>분산된 로그의 수집 정책 수립</a:t>
            </a:r>
            <a:endParaRPr lang="en-US" altLang="ko-KR" sz="1800" b="0" dirty="0">
              <a:latin typeface="+mj-ea"/>
              <a:ea typeface="+mj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03</a:t>
            </a:r>
            <a:endParaRPr lang="ko-KR" altLang="en-US" dirty="0"/>
          </a:p>
        </p:txBody>
      </p:sp>
      <p:pic>
        <p:nvPicPr>
          <p:cNvPr id="52" name="Picture 2" descr="https://lh4.googleusercontent.com/jCLqMIvgQWVZrDEo2P-OFFGvwO6I50_mfPgjC8VF7ZZ1hGxIsdGWPfO54Dv6xWJFsLLksTF-QIcDO4QZRIXEFSsx9_GAzHY12iMTd8x9znxloZc4l4wwnxNE0Dg1TKUA0bY34r_H">
            <a:extLst>
              <a:ext uri="{FF2B5EF4-FFF2-40B4-BE49-F238E27FC236}">
                <a16:creationId xmlns:a16="http://schemas.microsoft.com/office/drawing/2014/main" xmlns="" id="{3AB6B42E-3E32-4167-9CE0-EF57C0E0E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80" y="1768853"/>
            <a:ext cx="8589239" cy="460851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xmlns="" id="{2F1DA66D-53EC-43BD-B3DD-023C7AD77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5059" y="6527294"/>
            <a:ext cx="1030941" cy="365125"/>
          </a:xfrm>
        </p:spPr>
        <p:txBody>
          <a:bodyPr/>
          <a:lstStyle/>
          <a:p>
            <a:pPr lvl="0">
              <a:defRPr/>
            </a:pPr>
            <a:fld id="{2FF31CB8-EE0B-4A6A-8561-904A0AB35B79}" type="slidenum">
              <a:rPr lang="en-US" altLang="en-US"/>
              <a:pPr lvl="0">
                <a:defRPr/>
              </a:pPr>
              <a:t>77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0403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3360"/>
          <a:stretch>
            <a:fillRect/>
          </a:stretch>
        </p:blipFill>
        <p:spPr>
          <a:xfrm>
            <a:off x="0" y="1"/>
            <a:ext cx="9906000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9906000" cy="6858001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52450" y="628650"/>
            <a:ext cx="3886200" cy="1143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rot="5400000">
            <a:off x="-790575" y="2085975"/>
            <a:ext cx="2800350" cy="1143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9948" y="2679412"/>
            <a:ext cx="677621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mtClean="0">
                <a:solidFill>
                  <a:schemeClr val="bg1"/>
                </a:solidFill>
                <a:latin typeface="KoPub돋움체 Bold"/>
                <a:ea typeface="KoPub돋움체 Bold"/>
              </a:rPr>
              <a:t>04. NHN </a:t>
            </a:r>
            <a:r>
              <a:rPr lang="ko-KR" altLang="en-US" sz="3200" smtClean="0">
                <a:solidFill>
                  <a:schemeClr val="bg1"/>
                </a:solidFill>
                <a:latin typeface="KoPub돋움체 Bold"/>
                <a:ea typeface="KoPub돋움체 Bold"/>
              </a:rPr>
              <a:t>육군인터넷클라우드 전환 사례</a:t>
            </a:r>
            <a:endParaRPr lang="ko-KR" altLang="en-US" sz="3200" dirty="0">
              <a:solidFill>
                <a:schemeClr val="bg1"/>
              </a:solidFill>
              <a:latin typeface="KoPub돋움체 Bold"/>
              <a:ea typeface="KoPub돋움체 Bold"/>
            </a:endParaRPr>
          </a:p>
        </p:txBody>
      </p:sp>
    </p:spTree>
    <p:extLst>
      <p:ext uri="{BB962C8B-B14F-4D97-AF65-F5344CB8AC3E}">
        <p14:creationId xmlns:p14="http://schemas.microsoft.com/office/powerpoint/2010/main" val="24828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6031966" y="94685"/>
            <a:ext cx="3727324" cy="215444"/>
          </a:xfrm>
        </p:spPr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1469"/>
            <a:ext cx="3228384" cy="332399"/>
          </a:xfrm>
        </p:spPr>
        <p:txBody>
          <a:bodyPr/>
          <a:lstStyle/>
          <a:p>
            <a:r>
              <a:rPr lang="en-US" altLang="ko-KR" spc="-227"/>
              <a:t>PaaS-TA AP </a:t>
            </a:r>
            <a:r>
              <a:rPr lang="ko-KR" altLang="en-US" spc="-227"/>
              <a:t>기반 </a:t>
            </a:r>
            <a:r>
              <a:rPr lang="en-US" altLang="ko-KR" spc="-227"/>
              <a:t>PaaS </a:t>
            </a:r>
            <a:r>
              <a:rPr lang="ko-KR" altLang="en-US" spc="-227"/>
              <a:t>전환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mtClean="0"/>
              <a:t>육인클 앱서버</a:t>
            </a: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98093" y="1618508"/>
            <a:ext cx="9561197" cy="5009579"/>
            <a:chOff x="317110" y="1726977"/>
            <a:chExt cx="10342264" cy="5352288"/>
          </a:xfrm>
        </p:grpSpPr>
        <p:sp>
          <p:nvSpPr>
            <p:cNvPr id="10" name="모서리가 둥근 직사각형 42">
              <a:extLst>
                <a:ext uri="{FF2B5EF4-FFF2-40B4-BE49-F238E27FC236}">
                  <a16:creationId xmlns="" xmlns:a16="http://schemas.microsoft.com/office/drawing/2014/main" id="{7E1FC318-E38C-3008-4064-50B0753DE957}"/>
                </a:ext>
              </a:extLst>
            </p:cNvPr>
            <p:cNvSpPr/>
            <p:nvPr/>
          </p:nvSpPr>
          <p:spPr>
            <a:xfrm>
              <a:off x="7833097" y="1951766"/>
              <a:ext cx="2826277" cy="5127499"/>
            </a:xfrm>
            <a:prstGeom prst="roundRect">
              <a:avLst>
                <a:gd name="adj" fmla="val 2915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8100000" algn="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" name="모서리가 둥근 직사각형 122">
              <a:extLst>
                <a:ext uri="{FF2B5EF4-FFF2-40B4-BE49-F238E27FC236}">
                  <a16:creationId xmlns="" xmlns:a16="http://schemas.microsoft.com/office/drawing/2014/main" id="{75B26ED1-2A2C-5ACE-4549-CB191667578C}"/>
                </a:ext>
              </a:extLst>
            </p:cNvPr>
            <p:cNvSpPr/>
            <p:nvPr/>
          </p:nvSpPr>
          <p:spPr>
            <a:xfrm>
              <a:off x="7914866" y="2063014"/>
              <a:ext cx="2662741" cy="4961020"/>
            </a:xfrm>
            <a:prstGeom prst="roundRect">
              <a:avLst>
                <a:gd name="adj" fmla="val 1957"/>
              </a:avLst>
            </a:prstGeom>
            <a:solidFill>
              <a:srgbClr val="E8EBF0"/>
            </a:solidFill>
            <a:ln>
              <a:solidFill>
                <a:srgbClr val="A7724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" name="양쪽 모서리가 둥근 사각형 158">
              <a:extLst>
                <a:ext uri="{FF2B5EF4-FFF2-40B4-BE49-F238E27FC236}">
                  <a16:creationId xmlns="" xmlns:a16="http://schemas.microsoft.com/office/drawing/2014/main" id="{AD4C6A9D-2DFF-2B32-3D65-EA3ED1E67F47}"/>
                </a:ext>
              </a:extLst>
            </p:cNvPr>
            <p:cNvSpPr/>
            <p:nvPr/>
          </p:nvSpPr>
          <p:spPr>
            <a:xfrm>
              <a:off x="7979702" y="1726977"/>
              <a:ext cx="2533069" cy="280818"/>
            </a:xfrm>
            <a:prstGeom prst="snip2SameRect">
              <a:avLst/>
            </a:prstGeom>
            <a:solidFill>
              <a:srgbClr val="A77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 defTabSz="932534" fontAlgn="ctr">
                <a:lnSpc>
                  <a:spcPct val="110000"/>
                </a:lnSpc>
                <a:spcBef>
                  <a:spcPts val="1019"/>
                </a:spcBef>
                <a:spcAft>
                  <a:spcPts val="6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100000"/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주요 설계 특징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="" xmlns:a16="http://schemas.microsoft.com/office/drawing/2014/main" id="{477A39C4-F10A-00A9-C6D6-D639F3C33188}"/>
                </a:ext>
              </a:extLst>
            </p:cNvPr>
            <p:cNvGrpSpPr/>
            <p:nvPr/>
          </p:nvGrpSpPr>
          <p:grpSpPr>
            <a:xfrm>
              <a:off x="8004114" y="2119291"/>
              <a:ext cx="2502973" cy="930668"/>
              <a:chOff x="7793101" y="2533906"/>
              <a:chExt cx="2359941" cy="778252"/>
            </a:xfrm>
          </p:grpSpPr>
          <p:sp>
            <p:nvSpPr>
              <p:cNvPr id="115" name="양쪽 모서리가 둥근 사각형 456">
                <a:extLst>
                  <a:ext uri="{FF2B5EF4-FFF2-40B4-BE49-F238E27FC236}">
                    <a16:creationId xmlns="" xmlns:a16="http://schemas.microsoft.com/office/drawing/2014/main" id="{94283056-68BF-9111-1567-23B7D25FC718}"/>
                  </a:ext>
                </a:extLst>
              </p:cNvPr>
              <p:cNvSpPr/>
              <p:nvPr/>
            </p:nvSpPr>
            <p:spPr>
              <a:xfrm>
                <a:off x="7793102" y="2551701"/>
                <a:ext cx="274573" cy="230708"/>
              </a:xfrm>
              <a:prstGeom prst="round2SameRect">
                <a:avLst>
                  <a:gd name="adj1" fmla="val 10569"/>
                  <a:gd name="adj2" fmla="val 0"/>
                </a:avLst>
              </a:prstGeom>
              <a:solidFill>
                <a:srgbClr val="A77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90000" rtlCol="0" anchor="ctr"/>
              <a:lstStyle/>
              <a:p>
                <a:pPr algn="ctr"/>
                <a:r>
                  <a:rPr lang="en-US" altLang="ko-KR" sz="1100" b="1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01</a:t>
                </a:r>
                <a:endParaRPr lang="ko-KR" altLang="en-US" sz="1100" b="1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16" name="직각 삼각형 115">
                <a:extLst>
                  <a:ext uri="{FF2B5EF4-FFF2-40B4-BE49-F238E27FC236}">
                    <a16:creationId xmlns="" xmlns:a16="http://schemas.microsoft.com/office/drawing/2014/main" id="{8BD951AA-FB9F-9ADB-3D51-9DBB41E68833}"/>
                  </a:ext>
                </a:extLst>
              </p:cNvPr>
              <p:cNvSpPr/>
              <p:nvPr/>
            </p:nvSpPr>
            <p:spPr>
              <a:xfrm>
                <a:off x="8046899" y="2667176"/>
                <a:ext cx="131060" cy="94309"/>
              </a:xfrm>
              <a:prstGeom prst="rtTriangle">
                <a:avLst/>
              </a:prstGeom>
              <a:solidFill>
                <a:srgbClr val="A77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980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D7199"/>
                  </a:solidFill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="" xmlns:a16="http://schemas.microsoft.com/office/drawing/2014/main" id="{58DF080B-4729-6299-0293-9136A35C2DAE}"/>
                  </a:ext>
                </a:extLst>
              </p:cNvPr>
              <p:cNvSpPr/>
              <p:nvPr/>
            </p:nvSpPr>
            <p:spPr>
              <a:xfrm>
                <a:off x="8146152" y="2533906"/>
                <a:ext cx="61" cy="170187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lvl="0">
                  <a:lnSpc>
                    <a:spcPct val="130000"/>
                  </a:lnSpc>
                  <a:spcAft>
                    <a:spcPts val="200"/>
                  </a:spcAft>
                  <a:buClr>
                    <a:schemeClr val="tx1">
                      <a:lumMod val="75000"/>
                      <a:lumOff val="25000"/>
                    </a:schemeClr>
                  </a:buClr>
                  <a:buSzPct val="100000"/>
                </a:pPr>
                <a:endParaRPr lang="ko-KR" altLang="en-US" sz="1100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18" name="모서리가 둥근 직사각형 453">
                <a:extLst>
                  <a:ext uri="{FF2B5EF4-FFF2-40B4-BE49-F238E27FC236}">
                    <a16:creationId xmlns="" xmlns:a16="http://schemas.microsoft.com/office/drawing/2014/main" id="{A7A1FAEE-90C3-BBD6-4C7C-AC9B24971A11}"/>
                  </a:ext>
                </a:extLst>
              </p:cNvPr>
              <p:cNvSpPr/>
              <p:nvPr/>
            </p:nvSpPr>
            <p:spPr>
              <a:xfrm>
                <a:off x="7793101" y="2741590"/>
                <a:ext cx="2359941" cy="570568"/>
              </a:xfrm>
              <a:prstGeom prst="roundRect">
                <a:avLst>
                  <a:gd name="adj" fmla="val 3414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rtlCol="0" anchor="ctr"/>
              <a:lstStyle/>
              <a:p>
                <a:pPr marL="108000" indent="-108000">
                  <a:spcAft>
                    <a:spcPts val="200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ko-KR" altLang="en-US" sz="1000" smtClean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육인클 </a:t>
                </a:r>
                <a:r>
                  <a:rPr lang="en-US" altLang="ko-KR" sz="1000" smtClean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APP</a:t>
                </a:r>
                <a:r>
                  <a:rPr lang="ko-KR" altLang="en-US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을 </a:t>
                </a:r>
                <a:r>
                  <a:rPr lang="en-US" altLang="ko-KR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PaaS-TA</a:t>
                </a:r>
                <a:r>
                  <a:rPr lang="ko-KR" altLang="en-US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에서</a:t>
                </a:r>
                <a:r>
                  <a:rPr lang="en-US" altLang="ko-KR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 </a:t>
                </a:r>
                <a:r>
                  <a:rPr lang="ko-KR" altLang="en-US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제공하는</a:t>
                </a:r>
                <a:endParaRPr lang="en-US" altLang="ko-KR" sz="100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  <a:p>
                <a:pPr>
                  <a:spcAft>
                    <a:spcPts val="200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SzPct val="100000"/>
                </a:pPr>
                <a:r>
                  <a:rPr lang="en-US" altLang="ko-KR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  </a:t>
                </a:r>
                <a:r>
                  <a:rPr lang="ko-KR" altLang="en-US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 </a:t>
                </a:r>
                <a:r>
                  <a:rPr lang="en-US" altLang="ko-KR" sz="1000" dirty="0" err="1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egov-buildpack</a:t>
                </a:r>
                <a:r>
                  <a:rPr lang="ko-KR" altLang="en-US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을</a:t>
                </a:r>
                <a:r>
                  <a:rPr lang="en-US" altLang="ko-KR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 </a:t>
                </a:r>
                <a:r>
                  <a:rPr lang="ko-KR" altLang="en-US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도입하여 쉽고 빠르게 </a:t>
                </a:r>
                <a:endParaRPr lang="en-US" altLang="ko-KR" sz="100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  <a:p>
                <a:pPr>
                  <a:spcAft>
                    <a:spcPts val="200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SzPct val="100000"/>
                </a:pPr>
                <a:r>
                  <a:rPr lang="en-US" altLang="ko-KR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   </a:t>
                </a:r>
                <a:r>
                  <a:rPr lang="ko-KR" altLang="en-US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컨테이너 이미지 생성 </a:t>
                </a:r>
                <a:endParaRPr lang="en-US" altLang="ko-KR" sz="100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A379A125-9E80-5C19-21C6-7F119A704E01}"/>
                </a:ext>
              </a:extLst>
            </p:cNvPr>
            <p:cNvGrpSpPr/>
            <p:nvPr/>
          </p:nvGrpSpPr>
          <p:grpSpPr>
            <a:xfrm>
              <a:off x="8020775" y="3102726"/>
              <a:ext cx="2502973" cy="980526"/>
              <a:chOff x="8105600" y="3352252"/>
              <a:chExt cx="2502973" cy="980526"/>
            </a:xfrm>
          </p:grpSpPr>
          <p:sp>
            <p:nvSpPr>
              <p:cNvPr id="111" name="양쪽 모서리가 둥근 사각형 456">
                <a:extLst>
                  <a:ext uri="{FF2B5EF4-FFF2-40B4-BE49-F238E27FC236}">
                    <a16:creationId xmlns="" xmlns:a16="http://schemas.microsoft.com/office/drawing/2014/main" id="{B0F6920B-E6BF-F883-6A70-14E11D558002}"/>
                  </a:ext>
                </a:extLst>
              </p:cNvPr>
              <p:cNvSpPr/>
              <p:nvPr/>
            </p:nvSpPr>
            <p:spPr>
              <a:xfrm>
                <a:off x="8105601" y="3373532"/>
                <a:ext cx="291214" cy="275891"/>
              </a:xfrm>
              <a:prstGeom prst="round2SameRect">
                <a:avLst>
                  <a:gd name="adj1" fmla="val 10569"/>
                  <a:gd name="adj2" fmla="val 0"/>
                </a:avLst>
              </a:prstGeom>
              <a:solidFill>
                <a:srgbClr val="A77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90000" rtlCol="0" anchor="ctr"/>
              <a:lstStyle/>
              <a:p>
                <a:pPr algn="ctr"/>
                <a:r>
                  <a:rPr lang="en-US" altLang="ko-KR" sz="1100" b="1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02</a:t>
                </a:r>
                <a:endParaRPr lang="ko-KR" altLang="en-US" sz="1100" b="1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12" name="직각 삼각형 111">
                <a:extLst>
                  <a:ext uri="{FF2B5EF4-FFF2-40B4-BE49-F238E27FC236}">
                    <a16:creationId xmlns="" xmlns:a16="http://schemas.microsoft.com/office/drawing/2014/main" id="{4F24C25D-8EAE-2055-FB48-73C17089C85B}"/>
                  </a:ext>
                </a:extLst>
              </p:cNvPr>
              <p:cNvSpPr/>
              <p:nvPr/>
            </p:nvSpPr>
            <p:spPr>
              <a:xfrm>
                <a:off x="8374780" y="3511622"/>
                <a:ext cx="139003" cy="112779"/>
              </a:xfrm>
              <a:prstGeom prst="rtTriangle">
                <a:avLst/>
              </a:prstGeom>
              <a:solidFill>
                <a:srgbClr val="A77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980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D7199"/>
                  </a:solidFill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="" xmlns:a16="http://schemas.microsoft.com/office/drawing/2014/main" id="{2D74B473-88FA-2006-D1D1-BE2A4A1D5E0B}"/>
                  </a:ext>
                </a:extLst>
              </p:cNvPr>
              <p:cNvSpPr/>
              <p:nvPr/>
            </p:nvSpPr>
            <p:spPr>
              <a:xfrm>
                <a:off x="8480049" y="3352252"/>
                <a:ext cx="65" cy="203517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lvl="0">
                  <a:lnSpc>
                    <a:spcPct val="130000"/>
                  </a:lnSpc>
                  <a:spcAft>
                    <a:spcPts val="200"/>
                  </a:spcAft>
                  <a:buClr>
                    <a:schemeClr val="tx1">
                      <a:lumMod val="75000"/>
                      <a:lumOff val="25000"/>
                    </a:schemeClr>
                  </a:buClr>
                  <a:buSzPct val="100000"/>
                </a:pPr>
                <a:endParaRPr lang="ko-KR" altLang="en-US" sz="1100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14" name="모서리가 둥근 직사각형 453">
                <a:extLst>
                  <a:ext uri="{FF2B5EF4-FFF2-40B4-BE49-F238E27FC236}">
                    <a16:creationId xmlns="" xmlns:a16="http://schemas.microsoft.com/office/drawing/2014/main" id="{FE34D731-BFF8-2C4E-6D35-0BC5E7BC30EF}"/>
                  </a:ext>
                </a:extLst>
              </p:cNvPr>
              <p:cNvSpPr/>
              <p:nvPr/>
            </p:nvSpPr>
            <p:spPr>
              <a:xfrm>
                <a:off x="8105600" y="3600607"/>
                <a:ext cx="2502973" cy="732171"/>
              </a:xfrm>
              <a:prstGeom prst="roundRect">
                <a:avLst>
                  <a:gd name="adj" fmla="val 3414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rtlCol="0" anchor="ctr"/>
              <a:lstStyle/>
              <a:p>
                <a:pPr marL="108000" indent="-108000">
                  <a:spcAft>
                    <a:spcPts val="200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ko-KR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NFS </a:t>
                </a:r>
                <a:r>
                  <a:rPr lang="ko-KR" altLang="en-US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서버는 </a:t>
                </a:r>
                <a:r>
                  <a:rPr lang="ko-KR" altLang="en-US" sz="1000" dirty="0" err="1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네이버클라우드에서</a:t>
                </a:r>
                <a:r>
                  <a:rPr lang="ko-KR" altLang="en-US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 제공하는 </a:t>
                </a:r>
                <a:r>
                  <a:rPr lang="en-US" altLang="ko-KR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/>
                </a:r>
                <a:br>
                  <a:rPr lang="en-US" altLang="ko-KR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</a:br>
                <a:r>
                  <a:rPr lang="en-US" altLang="ko-KR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NAS</a:t>
                </a:r>
                <a:r>
                  <a:rPr lang="ko-KR" altLang="en-US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 연동으로 변경 </a:t>
                </a:r>
                <a:endParaRPr lang="en-US" altLang="ko-KR" sz="100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  <a:p>
                <a:pPr marL="108000" indent="-108000">
                  <a:spcAft>
                    <a:spcPts val="200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ko-KR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WAS</a:t>
                </a:r>
                <a:r>
                  <a:rPr lang="ko-KR" altLang="en-US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인 </a:t>
                </a:r>
                <a:r>
                  <a:rPr lang="en-US" altLang="ko-KR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Tomcat</a:t>
                </a:r>
                <a:r>
                  <a:rPr lang="ko-KR" altLang="en-US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의 동적 세션 공유를 위해 </a:t>
                </a:r>
                <a:r>
                  <a:rPr lang="en-US" altLang="ko-KR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/>
                </a:r>
                <a:br>
                  <a:rPr lang="en-US" altLang="ko-KR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</a:br>
                <a:r>
                  <a:rPr lang="en-US" altLang="ko-KR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Redis </a:t>
                </a:r>
                <a:r>
                  <a:rPr lang="ko-KR" altLang="en-US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서비스 이용</a:t>
                </a:r>
                <a:endParaRPr lang="en-US" altLang="ko-KR" sz="100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5" name="양쪽 모서리가 둥근 사각형 456">
              <a:extLst>
                <a:ext uri="{FF2B5EF4-FFF2-40B4-BE49-F238E27FC236}">
                  <a16:creationId xmlns="" xmlns:a16="http://schemas.microsoft.com/office/drawing/2014/main" id="{FA88F483-B711-90AF-7204-3F0F9FFC40D1}"/>
                </a:ext>
              </a:extLst>
            </p:cNvPr>
            <p:cNvSpPr/>
            <p:nvPr/>
          </p:nvSpPr>
          <p:spPr>
            <a:xfrm>
              <a:off x="8020776" y="4164583"/>
              <a:ext cx="291214" cy="275891"/>
            </a:xfrm>
            <a:prstGeom prst="round2SameRect">
              <a:avLst>
                <a:gd name="adj1" fmla="val 10569"/>
                <a:gd name="adj2" fmla="val 0"/>
              </a:avLst>
            </a:prstGeom>
            <a:solidFill>
              <a:srgbClr val="A77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90000" rtlCol="0" anchor="ctr"/>
            <a:lstStyle/>
            <a:p>
              <a:pPr algn="ctr"/>
              <a:r>
                <a:rPr lang="en-US" altLang="ko-KR" sz="1100" b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03</a:t>
              </a:r>
              <a:endParaRPr lang="ko-KR" altLang="en-US" sz="1100" b="1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="" xmlns:a16="http://schemas.microsoft.com/office/drawing/2014/main" id="{4CD36C6D-E10E-1AFD-B14A-C07B72D354EC}"/>
                </a:ext>
              </a:extLst>
            </p:cNvPr>
            <p:cNvSpPr/>
            <p:nvPr/>
          </p:nvSpPr>
          <p:spPr>
            <a:xfrm>
              <a:off x="8289955" y="4302673"/>
              <a:ext cx="139003" cy="112779"/>
            </a:xfrm>
            <a:prstGeom prst="rtTriangle">
              <a:avLst/>
            </a:prstGeom>
            <a:solidFill>
              <a:srgbClr val="A77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980"/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D7199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68D141B8-AE0D-D931-2A21-E691BDB5C40C}"/>
                </a:ext>
              </a:extLst>
            </p:cNvPr>
            <p:cNvSpPr/>
            <p:nvPr/>
          </p:nvSpPr>
          <p:spPr>
            <a:xfrm>
              <a:off x="8395224" y="4143303"/>
              <a:ext cx="1131720" cy="203517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30000"/>
                </a:lnSpc>
                <a:spcAft>
                  <a:spcPts val="2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100000"/>
              </a:pP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APP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배포 환경 구성</a:t>
              </a:r>
            </a:p>
          </p:txBody>
        </p:sp>
        <p:sp>
          <p:nvSpPr>
            <p:cNvPr id="18" name="모서리가 둥근 직사각형 453">
              <a:extLst>
                <a:ext uri="{FF2B5EF4-FFF2-40B4-BE49-F238E27FC236}">
                  <a16:creationId xmlns="" xmlns:a16="http://schemas.microsoft.com/office/drawing/2014/main" id="{E35BDA13-064C-AA19-E827-A9E0DD74113C}"/>
                </a:ext>
              </a:extLst>
            </p:cNvPr>
            <p:cNvSpPr/>
            <p:nvPr/>
          </p:nvSpPr>
          <p:spPr>
            <a:xfrm>
              <a:off x="8020775" y="4391657"/>
              <a:ext cx="2502973" cy="801283"/>
            </a:xfrm>
            <a:prstGeom prst="roundRect">
              <a:avLst>
                <a:gd name="adj" fmla="val 3414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rtlCol="0" anchor="ctr"/>
            <a:lstStyle/>
            <a:p>
              <a:pPr marL="108000" indent="-108000">
                <a:spcAft>
                  <a:spcPts val="20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소스 및 설정파일에 대한 </a:t>
              </a:r>
              <a:r>
                <a:rPr lang="ko-KR" altLang="en-US" sz="100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형상관리를 </a:t>
              </a:r>
              <a:endParaRPr lang="en-US" altLang="ko-KR" sz="1000" smtClean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marL="108000" indent="-108000">
                <a:spcAft>
                  <a:spcPts val="20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000" smtClean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위해 </a:t>
              </a:r>
              <a:r>
                <a:rPr lang="en-US" altLang="ko-KR" sz="1000" smtClean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Git </a:t>
              </a:r>
              <a:r>
                <a:rPr lang="ko-KR" altLang="en-US" sz="1000" smtClean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서버 </a:t>
              </a:r>
              <a:r>
                <a:rPr lang="ko-KR" altLang="en-US" sz="100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구축</a:t>
              </a:r>
              <a:endParaRPr lang="en-US" altLang="ko-KR" sz="100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marL="108000" indent="-108000">
                <a:spcAft>
                  <a:spcPts val="20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Jenkins</a:t>
              </a:r>
              <a:r>
                <a:rPr lang="ko-KR" altLang="en-US" sz="100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를 통해  </a:t>
              </a:r>
              <a:r>
                <a:rPr lang="en-US" altLang="ko-KR" sz="100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PaaS-TA</a:t>
              </a:r>
              <a:r>
                <a:rPr lang="ko-KR" altLang="en-US" sz="100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에 소통과 공감 </a:t>
              </a:r>
              <a:r>
                <a:rPr lang="en-US" altLang="ko-KR" sz="100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/>
              </a:r>
              <a:br>
                <a:rPr lang="en-US" altLang="ko-KR" sz="100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</a:br>
              <a:r>
                <a:rPr lang="en-US" altLang="ko-KR" sz="100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APP </a:t>
              </a:r>
              <a:r>
                <a:rPr lang="ko-KR" altLang="en-US" sz="100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배포</a:t>
              </a:r>
              <a:endParaRPr lang="en-US" altLang="ko-KR" sz="100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12A982F2-F17C-53A8-EC1F-F8B17B13C867}"/>
                </a:ext>
              </a:extLst>
            </p:cNvPr>
            <p:cNvGrpSpPr/>
            <p:nvPr/>
          </p:nvGrpSpPr>
          <p:grpSpPr>
            <a:xfrm>
              <a:off x="8020774" y="6170914"/>
              <a:ext cx="2502973" cy="802319"/>
              <a:chOff x="7793101" y="5730525"/>
              <a:chExt cx="2359941" cy="670923"/>
            </a:xfrm>
          </p:grpSpPr>
          <p:sp>
            <p:nvSpPr>
              <p:cNvPr id="107" name="양쪽 모서리가 둥근 사각형 456">
                <a:extLst>
                  <a:ext uri="{FF2B5EF4-FFF2-40B4-BE49-F238E27FC236}">
                    <a16:creationId xmlns="" xmlns:a16="http://schemas.microsoft.com/office/drawing/2014/main" id="{78AE0553-47A9-41C9-16BA-49A3AEBF3C30}"/>
                  </a:ext>
                </a:extLst>
              </p:cNvPr>
              <p:cNvSpPr/>
              <p:nvPr/>
            </p:nvSpPr>
            <p:spPr>
              <a:xfrm>
                <a:off x="7793102" y="5748320"/>
                <a:ext cx="274573" cy="230708"/>
              </a:xfrm>
              <a:prstGeom prst="round2SameRect">
                <a:avLst>
                  <a:gd name="adj1" fmla="val 10569"/>
                  <a:gd name="adj2" fmla="val 0"/>
                </a:avLst>
              </a:prstGeom>
              <a:solidFill>
                <a:srgbClr val="A77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90000" rtlCol="0" anchor="ctr"/>
              <a:lstStyle/>
              <a:p>
                <a:pPr algn="ctr"/>
                <a:r>
                  <a:rPr lang="en-US" altLang="ko-KR" sz="1100" b="1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05</a:t>
                </a:r>
                <a:endParaRPr lang="ko-KR" altLang="en-US" sz="1100" b="1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08" name="직각 삼각형 107">
                <a:extLst>
                  <a:ext uri="{FF2B5EF4-FFF2-40B4-BE49-F238E27FC236}">
                    <a16:creationId xmlns="" xmlns:a16="http://schemas.microsoft.com/office/drawing/2014/main" id="{5F65CCE7-7A54-7AFC-C500-2D0E2FADC4EB}"/>
                  </a:ext>
                </a:extLst>
              </p:cNvPr>
              <p:cNvSpPr/>
              <p:nvPr/>
            </p:nvSpPr>
            <p:spPr>
              <a:xfrm>
                <a:off x="8046899" y="5863795"/>
                <a:ext cx="131060" cy="94309"/>
              </a:xfrm>
              <a:prstGeom prst="rtTriangle">
                <a:avLst/>
              </a:prstGeom>
              <a:solidFill>
                <a:srgbClr val="A772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980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D7199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="" xmlns:a16="http://schemas.microsoft.com/office/drawing/2014/main" id="{3B04CA4E-9AA1-FCF9-DB4A-C56C1FD14916}"/>
                  </a:ext>
                </a:extLst>
              </p:cNvPr>
              <p:cNvSpPr/>
              <p:nvPr/>
            </p:nvSpPr>
            <p:spPr>
              <a:xfrm>
                <a:off x="8146152" y="5730525"/>
                <a:ext cx="882658" cy="170187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lvl="0">
                  <a:lnSpc>
                    <a:spcPct val="130000"/>
                  </a:lnSpc>
                  <a:spcAft>
                    <a:spcPts val="200"/>
                  </a:spcAft>
                  <a:buClr>
                    <a:schemeClr val="tx1">
                      <a:lumMod val="75000"/>
                      <a:lumOff val="25000"/>
                    </a:schemeClr>
                  </a:buClr>
                  <a:buSzPct val="100000"/>
                </a:pPr>
                <a:r>
                  <a:rPr lang="en-US" altLang="ko-KR" sz="11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DB</a:t>
                </a:r>
                <a:r>
                  <a:rPr lang="ko-KR" altLang="en-US" sz="11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이중화 구성 </a:t>
                </a:r>
              </a:p>
            </p:txBody>
          </p:sp>
          <p:sp>
            <p:nvSpPr>
              <p:cNvPr id="110" name="모서리가 둥근 직사각형 453">
                <a:extLst>
                  <a:ext uri="{FF2B5EF4-FFF2-40B4-BE49-F238E27FC236}">
                    <a16:creationId xmlns="" xmlns:a16="http://schemas.microsoft.com/office/drawing/2014/main" id="{DDA8CB2A-680F-CC43-5E1F-785D714045F0}"/>
                  </a:ext>
                </a:extLst>
              </p:cNvPr>
              <p:cNvSpPr/>
              <p:nvPr/>
            </p:nvSpPr>
            <p:spPr>
              <a:xfrm>
                <a:off x="7793101" y="5938207"/>
                <a:ext cx="2359941" cy="463241"/>
              </a:xfrm>
              <a:prstGeom prst="roundRect">
                <a:avLst>
                  <a:gd name="adj" fmla="val 3414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rtlCol="0" anchor="ctr"/>
              <a:lstStyle/>
              <a:p>
                <a:pPr marL="108000" indent="-108000" algn="just">
                  <a:spcAft>
                    <a:spcPts val="200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ko-KR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MariaDB</a:t>
                </a:r>
                <a:r>
                  <a:rPr lang="ko-KR" altLang="en-US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는 </a:t>
                </a:r>
                <a:r>
                  <a:rPr lang="en-US" altLang="ko-KR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VM</a:t>
                </a:r>
                <a:r>
                  <a:rPr lang="ko-KR" altLang="en-US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으로 구축하고</a:t>
                </a:r>
                <a:r>
                  <a:rPr lang="en-US" altLang="ko-KR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, </a:t>
                </a:r>
                <a:r>
                  <a:rPr lang="ko-KR" altLang="en-US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이중화를</a:t>
                </a:r>
                <a:endParaRPr lang="en-US" altLang="ko-KR" sz="100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  <a:p>
                <a:pPr algn="just">
                  <a:spcAft>
                    <a:spcPts val="200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SzPct val="100000"/>
                </a:pPr>
                <a:r>
                  <a:rPr lang="ko-KR" altLang="en-US" sz="100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   통해 서비스 안정성 및 연속성 확보</a:t>
                </a:r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AB760D07-2BC1-FD13-76B2-C1CA7B59AA4E}"/>
                </a:ext>
              </a:extLst>
            </p:cNvPr>
            <p:cNvSpPr/>
            <p:nvPr/>
          </p:nvSpPr>
          <p:spPr>
            <a:xfrm>
              <a:off x="8423972" y="2127397"/>
              <a:ext cx="1548501" cy="203517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lnSpc>
                  <a:spcPct val="130000"/>
                </a:lnSpc>
                <a:spcAft>
                  <a:spcPts val="2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100000"/>
              </a:pPr>
              <a:r>
                <a:rPr lang="ko-KR" altLang="en-US" sz="1100" spc="-3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빌드팩을</a:t>
              </a:r>
              <a:r>
                <a:rPr lang="ko-KR" altLang="en-US" sz="1100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통한 컨테이너 생성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DFA727A7-3A2A-ADBC-CCE2-EFBB687E12F0}"/>
                </a:ext>
              </a:extLst>
            </p:cNvPr>
            <p:cNvSpPr/>
            <p:nvPr/>
          </p:nvSpPr>
          <p:spPr>
            <a:xfrm>
              <a:off x="8451945" y="3112834"/>
              <a:ext cx="1510670" cy="203517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lnSpc>
                  <a:spcPct val="130000"/>
                </a:lnSpc>
                <a:spcAft>
                  <a:spcPts val="2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100000"/>
              </a:pPr>
              <a:r>
                <a:rPr lang="ko-KR" altLang="en-US" sz="1100" spc="-3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네이버클라우드</a:t>
              </a:r>
              <a:r>
                <a:rPr lang="ko-KR" altLang="en-US" sz="1100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서비스 연동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56798FC1-EF5C-F34D-6C6F-125E86B2111D}"/>
                </a:ext>
              </a:extLst>
            </p:cNvPr>
            <p:cNvSpPr txBox="1"/>
            <p:nvPr/>
          </p:nvSpPr>
          <p:spPr>
            <a:xfrm>
              <a:off x="2131284" y="3683413"/>
              <a:ext cx="3141353" cy="2170658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 anchor="ctr">
              <a:normAutofit/>
              <a:flatTx/>
            </a:bodyPr>
            <a:lstStyle>
              <a:defPPr>
                <a:defRPr lang="ko-KR"/>
              </a:defPPr>
              <a:lvl1pPr algn="ctr">
                <a:defRPr sz="1000" b="1">
                  <a:ln>
                    <a:solidFill>
                      <a:srgbClr val="1F497D">
                        <a:lumMod val="40000"/>
                        <a:lumOff val="6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defRPr>
              </a:lvl1pPr>
            </a:lstStyle>
            <a:p>
              <a:pPr defTabSz="414772">
                <a:defRPr/>
              </a:pPr>
              <a:endParaRPr lang="ko-KR" altLang="en-US" sz="726" spc="-45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BC39F2AB-F015-B1D9-DE21-113DD7C324BA}"/>
                </a:ext>
              </a:extLst>
            </p:cNvPr>
            <p:cNvSpPr txBox="1"/>
            <p:nvPr/>
          </p:nvSpPr>
          <p:spPr>
            <a:xfrm>
              <a:off x="2358398" y="3695278"/>
              <a:ext cx="1497234" cy="213223"/>
            </a:xfrm>
            <a:prstGeom prst="rect">
              <a:avLst/>
            </a:prstGeom>
            <a:solidFill>
              <a:srgbClr val="B3D9FF"/>
            </a:solidFill>
            <a:ln w="3175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 anchor="ctr">
              <a:flatTx/>
            </a:bodyPr>
            <a:lstStyle>
              <a:defPPr>
                <a:defRPr lang="ko-KR"/>
              </a:defPPr>
              <a:lvl1pPr algn="ctr">
                <a:defRPr sz="1000" b="1">
                  <a:ln>
                    <a:solidFill>
                      <a:srgbClr val="1F497D">
                        <a:lumMod val="40000"/>
                        <a:lumOff val="6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defRPr>
              </a:lvl1pPr>
            </a:lstStyle>
            <a:p>
              <a:pPr marL="11521" defTabSz="414772" latinLnBrk="0">
                <a:defRPr/>
              </a:pPr>
              <a:r>
                <a:rPr lang="en-US" altLang="ko-KR" sz="907" spc="-45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맑은 고딕"/>
                </a:rPr>
                <a:t>App </a:t>
              </a:r>
              <a:r>
                <a:rPr lang="ko-KR" altLang="en-US" sz="907" spc="-45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맑은 고딕"/>
                </a:rPr>
                <a:t>배포</a:t>
              </a:r>
            </a:p>
          </p:txBody>
        </p:sp>
        <p:grpSp>
          <p:nvGrpSpPr>
            <p:cNvPr id="24" name="그룹 11">
              <a:extLst>
                <a:ext uri="{FF2B5EF4-FFF2-40B4-BE49-F238E27FC236}">
                  <a16:creationId xmlns="" xmlns:a16="http://schemas.microsoft.com/office/drawing/2014/main" id="{BDCDFB64-5E42-A7B0-65D2-B863CEBBD8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55961" y="2301610"/>
              <a:ext cx="689306" cy="750921"/>
              <a:chOff x="8582457" y="1848379"/>
              <a:chExt cx="1006062" cy="713983"/>
            </a:xfrm>
          </p:grpSpPr>
          <p:sp>
            <p:nvSpPr>
              <p:cNvPr id="105" name="Rectangle 73">
                <a:extLst>
                  <a:ext uri="{FF2B5EF4-FFF2-40B4-BE49-F238E27FC236}">
                    <a16:creationId xmlns="" xmlns:a16="http://schemas.microsoft.com/office/drawing/2014/main" id="{4BAC69CC-5CCE-89E5-17AF-5C1CBB3B04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2457" y="2292215"/>
                <a:ext cx="1006062" cy="270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defRPr>
                </a:lvl1pPr>
                <a:lvl2pPr marL="742950" indent="-285750"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defRPr>
                </a:lvl2pPr>
                <a:lvl3pPr marL="1143000" indent="-228600"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defRPr>
                </a:lvl3pPr>
                <a:lvl4pPr marL="1600200" indent="-228600"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defRPr>
                </a:lvl4pPr>
                <a:lvl5pPr marL="2057400" indent="-228600"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defRPr>
                </a:lvl9pPr>
              </a:lstStyle>
              <a:p>
                <a:pPr defTabSz="414772">
                  <a:defRPr/>
                </a:pPr>
                <a:r>
                  <a:rPr kumimoji="0" lang="ko-KR" altLang="en-US" sz="998" b="1" spc="-45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일반사용자</a:t>
                </a:r>
              </a:p>
            </p:txBody>
          </p:sp>
          <p:pic>
            <p:nvPicPr>
              <p:cNvPr id="106" name="Picture 4" descr="9">
                <a:extLst>
                  <a:ext uri="{FF2B5EF4-FFF2-40B4-BE49-F238E27FC236}">
                    <a16:creationId xmlns="" xmlns:a16="http://schemas.microsoft.com/office/drawing/2014/main" id="{8D8587DD-B446-B722-6DC4-D10CB94012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16677" y="1848379"/>
                <a:ext cx="608842" cy="4315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BCDF3CD3-7D75-1951-F93B-6B7249398A37}"/>
                </a:ext>
              </a:extLst>
            </p:cNvPr>
            <p:cNvSpPr txBox="1"/>
            <p:nvPr/>
          </p:nvSpPr>
          <p:spPr>
            <a:xfrm>
              <a:off x="2355545" y="3260519"/>
              <a:ext cx="1081287" cy="1949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 anchor="ctr">
              <a:flatTx/>
            </a:bodyPr>
            <a:lstStyle>
              <a:defPPr>
                <a:defRPr lang="ko-KR"/>
              </a:defPPr>
              <a:lvl1pPr algn="ctr">
                <a:defRPr sz="1000" b="1">
                  <a:ln>
                    <a:solidFill>
                      <a:srgbClr val="1F497D">
                        <a:lumMod val="40000"/>
                        <a:lumOff val="6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defRPr>
              </a:lvl1pPr>
            </a:lstStyle>
            <a:p>
              <a:pPr defTabSz="414772" latinLnBrk="0">
                <a:defRPr/>
              </a:pPr>
              <a:r>
                <a:rPr lang="en-US" altLang="ko-KR" sz="771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load balance</a:t>
              </a:r>
              <a:endParaRPr lang="ko-KR" altLang="en-US" sz="77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cxnSp>
          <p:nvCxnSpPr>
            <p:cNvPr id="26" name="직선 화살표 연결선 28">
              <a:extLst>
                <a:ext uri="{FF2B5EF4-FFF2-40B4-BE49-F238E27FC236}">
                  <a16:creationId xmlns="" xmlns:a16="http://schemas.microsoft.com/office/drawing/2014/main" id="{DADD7DC2-4A7D-6ADC-46F5-12A4F8184CEF}"/>
                </a:ext>
              </a:extLst>
            </p:cNvPr>
            <p:cNvCxnSpPr>
              <a:cxnSpLocks noChangeShapeType="1"/>
              <a:stCxn id="105" idx="2"/>
              <a:endCxn id="25" idx="0"/>
            </p:cNvCxnSpPr>
            <p:nvPr/>
          </p:nvCxnSpPr>
          <p:spPr bwMode="auto">
            <a:xfrm flipH="1">
              <a:off x="2896189" y="3052522"/>
              <a:ext cx="4425" cy="20799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7" name="그룹 26">
              <a:extLst>
                <a:ext uri="{FF2B5EF4-FFF2-40B4-BE49-F238E27FC236}">
                  <a16:creationId xmlns="" xmlns:a16="http://schemas.microsoft.com/office/drawing/2014/main" id="{88A53EC6-F833-34E4-BA4F-C0FF26755B64}"/>
                </a:ext>
              </a:extLst>
            </p:cNvPr>
            <p:cNvGrpSpPr/>
            <p:nvPr/>
          </p:nvGrpSpPr>
          <p:grpSpPr>
            <a:xfrm>
              <a:off x="507707" y="3793818"/>
              <a:ext cx="1238448" cy="978959"/>
              <a:chOff x="4932806" y="3366393"/>
              <a:chExt cx="1238448" cy="803770"/>
            </a:xfrm>
          </p:grpSpPr>
          <p:sp>
            <p:nvSpPr>
              <p:cNvPr id="103" name="모서리가 둥근 직사각형 105">
                <a:extLst>
                  <a:ext uri="{FF2B5EF4-FFF2-40B4-BE49-F238E27FC236}">
                    <a16:creationId xmlns="" xmlns:a16="http://schemas.microsoft.com/office/drawing/2014/main" id="{E36D144E-68B4-3E1E-781F-C260B88AAFD7}"/>
                  </a:ext>
                </a:extLst>
              </p:cNvPr>
              <p:cNvSpPr/>
              <p:nvPr/>
            </p:nvSpPr>
            <p:spPr>
              <a:xfrm>
                <a:off x="4932806" y="3366393"/>
                <a:ext cx="1238448" cy="803770"/>
              </a:xfrm>
              <a:prstGeom prst="roundRect">
                <a:avLst>
                  <a:gd name="adj" fmla="val 6359"/>
                </a:avLst>
              </a:prstGeom>
              <a:solidFill>
                <a:schemeClr val="bg1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414772" latinLnBrk="0">
                  <a:defRPr/>
                </a:pPr>
                <a:endParaRPr lang="ko-KR" altLang="en-US" sz="1089" b="1" kern="0" spc="-45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104" name="object 59">
                <a:extLst>
                  <a:ext uri="{FF2B5EF4-FFF2-40B4-BE49-F238E27FC236}">
                    <a16:creationId xmlns="" xmlns:a16="http://schemas.microsoft.com/office/drawing/2014/main" id="{4502000B-E4E3-AAD1-C1E8-8DC21B42D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2065" y="3398121"/>
                <a:ext cx="1173029" cy="200537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lIns="0" tIns="0" rIns="0" bIns="0" anchor="ctr"/>
              <a:lstStyle>
                <a:lvl1pPr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9pPr>
              </a:lstStyle>
              <a:p>
                <a:pPr algn="ctr" defTabSz="829544" latinLnBrk="0">
                  <a:defRPr/>
                </a:pPr>
                <a:r>
                  <a:rPr kumimoji="0" lang="en-US" altLang="ko-KR" sz="900" kern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NAS</a:t>
                </a:r>
                <a:endParaRPr kumimoji="0" lang="ko-KR" altLang="ko-KR" sz="900" kern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="" xmlns:a16="http://schemas.microsoft.com/office/drawing/2014/main" id="{C54D89A9-8254-B0DA-A916-7C945D6E5BB0}"/>
                </a:ext>
              </a:extLst>
            </p:cNvPr>
            <p:cNvGrpSpPr/>
            <p:nvPr/>
          </p:nvGrpSpPr>
          <p:grpSpPr>
            <a:xfrm>
              <a:off x="507707" y="4967464"/>
              <a:ext cx="1222448" cy="1142532"/>
              <a:chOff x="10460724" y="3354325"/>
              <a:chExt cx="1097679" cy="605503"/>
            </a:xfrm>
          </p:grpSpPr>
          <p:sp>
            <p:nvSpPr>
              <p:cNvPr id="101" name="모서리가 둥근 직사각형 181">
                <a:extLst>
                  <a:ext uri="{FF2B5EF4-FFF2-40B4-BE49-F238E27FC236}">
                    <a16:creationId xmlns="" xmlns:a16="http://schemas.microsoft.com/office/drawing/2014/main" id="{22C0A6EC-24EC-FA73-CD4D-6689E822D44E}"/>
                  </a:ext>
                </a:extLst>
              </p:cNvPr>
              <p:cNvSpPr/>
              <p:nvPr/>
            </p:nvSpPr>
            <p:spPr>
              <a:xfrm>
                <a:off x="10460724" y="3354325"/>
                <a:ext cx="1097679" cy="605503"/>
              </a:xfrm>
              <a:prstGeom prst="roundRect">
                <a:avLst>
                  <a:gd name="adj" fmla="val 5133"/>
                </a:avLst>
              </a:prstGeom>
              <a:solidFill>
                <a:schemeClr val="bg1"/>
              </a:solidFill>
              <a:ln w="254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414772" latinLnBrk="0">
                  <a:defRPr/>
                </a:pPr>
                <a:endParaRPr lang="ko-KR" altLang="en-US" sz="1089" b="1" kern="0" spc="-45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="" xmlns:a16="http://schemas.microsoft.com/office/drawing/2014/main" id="{9431B7C6-755C-4269-5A5D-9E6DDF8C2AE3}"/>
                  </a:ext>
                </a:extLst>
              </p:cNvPr>
              <p:cNvSpPr txBox="1"/>
              <p:nvPr/>
            </p:nvSpPr>
            <p:spPr>
              <a:xfrm>
                <a:off x="10503891" y="3373803"/>
                <a:ext cx="1006859" cy="163226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wrap="none" anchor="ctr">
                <a:flatTx/>
              </a:bodyPr>
              <a:lstStyle>
                <a:defPPr>
                  <a:defRPr lang="en-US"/>
                </a:defPPr>
                <a:lvl1pPr algn="ctr">
                  <a:defRPr sz="1000" b="1" spc="-50">
                    <a:ln>
                      <a:solidFill>
                        <a:srgbClr val="1F497D">
                          <a:lumMod val="40000"/>
                          <a:lumOff val="60000"/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KoPub돋움체 Bold" panose="00000800000000000000" pitchFamily="2" charset="-127"/>
                    <a:ea typeface="KoPub돋움체 Bold" panose="00000800000000000000" pitchFamily="2" charset="-127"/>
                  </a:defRPr>
                </a:lvl1pPr>
              </a:lstStyle>
              <a:p>
                <a:pPr defTabSz="414772" latinLnBrk="0">
                  <a:defRPr/>
                </a:pPr>
                <a:r>
                  <a:rPr lang="en-US" altLang="ko-KR" spc="-64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</a:rPr>
                  <a:t>Cloud DB for </a:t>
                </a:r>
                <a:r>
                  <a:rPr lang="en-US" altLang="ko-KR" spc="-64" dirty="0" err="1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</a:rPr>
                  <a:t>Redis</a:t>
                </a:r>
                <a:endParaRPr lang="ko-KR" altLang="en-US" spc="-64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29" name="Rounded Rectangle 3">
              <a:extLst>
                <a:ext uri="{FF2B5EF4-FFF2-40B4-BE49-F238E27FC236}">
                  <a16:creationId xmlns="" xmlns:a16="http://schemas.microsoft.com/office/drawing/2014/main" id="{A4755216-493D-EE03-8BD5-27D7ED557CA3}"/>
                </a:ext>
              </a:extLst>
            </p:cNvPr>
            <p:cNvSpPr/>
            <p:nvPr/>
          </p:nvSpPr>
          <p:spPr>
            <a:xfrm>
              <a:off x="317110" y="6440238"/>
              <a:ext cx="1592169" cy="371252"/>
            </a:xfrm>
            <a:prstGeom prst="roundRect">
              <a:avLst>
                <a:gd name="adj" fmla="val 0"/>
              </a:avLst>
            </a:prstGeom>
            <a:solidFill>
              <a:srgbClr val="DCECD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ko-KR" sz="1200" b="1" spc="-45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Ncloud</a:t>
              </a:r>
              <a:r>
                <a:rPr lang="en-US" altLang="ko-KR" sz="1200" b="1" spc="-4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Service</a:t>
              </a:r>
              <a:endParaRPr lang="ko-KR" altLang="en-US" sz="1200" b="1" spc="-45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0" name="Rounded Rectangle 3">
              <a:extLst>
                <a:ext uri="{FF2B5EF4-FFF2-40B4-BE49-F238E27FC236}">
                  <a16:creationId xmlns="" xmlns:a16="http://schemas.microsoft.com/office/drawing/2014/main" id="{2F0DFD56-2E9F-45F8-D968-618074E0DDC6}"/>
                </a:ext>
              </a:extLst>
            </p:cNvPr>
            <p:cNvSpPr/>
            <p:nvPr/>
          </p:nvSpPr>
          <p:spPr>
            <a:xfrm>
              <a:off x="5572296" y="6414229"/>
              <a:ext cx="2115841" cy="371252"/>
            </a:xfrm>
            <a:prstGeom prst="roundRect">
              <a:avLst>
                <a:gd name="adj" fmla="val 0"/>
              </a:avLst>
            </a:prstGeom>
            <a:solidFill>
              <a:srgbClr val="DCECD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spc="-45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Ncloud</a:t>
              </a:r>
              <a:r>
                <a:rPr lang="ko-KR" altLang="en-US" sz="1200" spc="-45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en-US" altLang="ko-KR" sz="1200" spc="-45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Server</a:t>
              </a:r>
              <a:endParaRPr lang="en-US" altLang="ko-KR" sz="1200" spc="-45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1" name="모서리가 둥근 직사각형 149">
              <a:extLst>
                <a:ext uri="{FF2B5EF4-FFF2-40B4-BE49-F238E27FC236}">
                  <a16:creationId xmlns="" xmlns:a16="http://schemas.microsoft.com/office/drawing/2014/main" id="{D1779220-F479-622A-F46B-53B0422DE090}"/>
                </a:ext>
              </a:extLst>
            </p:cNvPr>
            <p:cNvSpPr/>
            <p:nvPr/>
          </p:nvSpPr>
          <p:spPr>
            <a:xfrm>
              <a:off x="5662321" y="4298960"/>
              <a:ext cx="1859257" cy="432642"/>
            </a:xfrm>
            <a:prstGeom prst="roundRect">
              <a:avLst>
                <a:gd name="adj" fmla="val 10946"/>
              </a:avLst>
            </a:prstGeom>
            <a:solidFill>
              <a:schemeClr val="bg1"/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DCE0C156-99DF-4C91-1942-778231A95EE3}"/>
                </a:ext>
              </a:extLst>
            </p:cNvPr>
            <p:cNvSpPr txBox="1"/>
            <p:nvPr/>
          </p:nvSpPr>
          <p:spPr>
            <a:xfrm>
              <a:off x="5665322" y="4058937"/>
              <a:ext cx="1856256" cy="23265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 anchor="ctr">
              <a:flatTx/>
            </a:bodyPr>
            <a:lstStyle>
              <a:defPPr>
                <a:defRPr lang="ko-KR"/>
              </a:defPPr>
              <a:lvl1pPr algn="ctr">
                <a:defRPr sz="1000" b="1">
                  <a:ln>
                    <a:solidFill>
                      <a:srgbClr val="1F497D">
                        <a:lumMod val="40000"/>
                        <a:lumOff val="6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pc="-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소스저장소</a:t>
              </a:r>
              <a:r>
                <a:rPr lang="en-US" altLang="ko-KR" spc="-5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en-US" altLang="ko-KR" spc="-5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Gitlab,Nexus)</a:t>
              </a:r>
              <a:endParaRPr kumimoji="0" lang="ko-KR" altLang="en-US" sz="1000" b="1" i="0" u="none" strike="noStrike" kern="1200" cap="none" spc="-50" normalizeH="0" baseline="0" noProof="0" dirty="0">
                <a:ln>
                  <a:solidFill>
                    <a:srgbClr val="1F497D">
                      <a:lumMod val="40000"/>
                      <a:lumOff val="60000"/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grpSp>
          <p:nvGrpSpPr>
            <p:cNvPr id="33" name="그룹 11">
              <a:extLst>
                <a:ext uri="{FF2B5EF4-FFF2-40B4-BE49-F238E27FC236}">
                  <a16:creationId xmlns="" xmlns:a16="http://schemas.microsoft.com/office/drawing/2014/main" id="{6804F7A7-FC5A-EE84-20D5-F98B281E03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09103" y="2157881"/>
              <a:ext cx="532197" cy="769749"/>
              <a:chOff x="4778169" y="2061948"/>
              <a:chExt cx="640003" cy="592513"/>
            </a:xfrm>
          </p:grpSpPr>
          <p:sp>
            <p:nvSpPr>
              <p:cNvPr id="99" name="Rectangle 73">
                <a:extLst>
                  <a:ext uri="{FF2B5EF4-FFF2-40B4-BE49-F238E27FC236}">
                    <a16:creationId xmlns="" xmlns:a16="http://schemas.microsoft.com/office/drawing/2014/main" id="{CC87B959-1E13-FCD5-4ED8-2531E9C11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8169" y="2370115"/>
                <a:ext cx="640003" cy="284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defRPr>
                </a:lvl1pPr>
                <a:lvl2pPr marL="742950" indent="-285750"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defRPr>
                </a:lvl2pPr>
                <a:lvl3pPr marL="1143000" indent="-228600"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defRPr>
                </a:lvl3pPr>
                <a:lvl4pPr marL="1600200" indent="-228600"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defRPr>
                </a:lvl4pPr>
                <a:lvl5pPr marL="2057400" indent="-228600"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defRPr>
                </a:lvl9pPr>
              </a:lstStyle>
              <a:p>
                <a:pPr marL="0" marR="0" lvl="0" indent="0" algn="l" defTabSz="4572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1" i="0" u="none" strike="noStrike" kern="1200" cap="none" spc="-5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KoPub돋움체 Bold" panose="00000800000000000000" pitchFamily="2" charset="-127"/>
                    <a:ea typeface="KoPub돋움체 Bold" panose="00000800000000000000" pitchFamily="2" charset="-127"/>
                    <a:cs typeface="+mn-cs"/>
                  </a:rPr>
                  <a:t>개발자</a:t>
                </a:r>
              </a:p>
            </p:txBody>
          </p:sp>
          <p:pic>
            <p:nvPicPr>
              <p:cNvPr id="100" name="Picture 4" descr="9">
                <a:extLst>
                  <a:ext uri="{FF2B5EF4-FFF2-40B4-BE49-F238E27FC236}">
                    <a16:creationId xmlns="" xmlns:a16="http://schemas.microsoft.com/office/drawing/2014/main" id="{55D3922A-678A-5574-1885-18A7DB4E25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9916" y="2061948"/>
                <a:ext cx="501651" cy="3367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4" name="모서리가 둥근 직사각형 149">
              <a:extLst>
                <a:ext uri="{FF2B5EF4-FFF2-40B4-BE49-F238E27FC236}">
                  <a16:creationId xmlns="" xmlns:a16="http://schemas.microsoft.com/office/drawing/2014/main" id="{EFD561D9-7E13-A73D-37B6-F2DEAD8CD687}"/>
                </a:ext>
              </a:extLst>
            </p:cNvPr>
            <p:cNvSpPr/>
            <p:nvPr/>
          </p:nvSpPr>
          <p:spPr>
            <a:xfrm>
              <a:off x="5667151" y="3431364"/>
              <a:ext cx="1854428" cy="415797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07003ABA-BCD9-F51D-43CE-8A34C5F60441}"/>
                </a:ext>
              </a:extLst>
            </p:cNvPr>
            <p:cNvSpPr txBox="1"/>
            <p:nvPr/>
          </p:nvSpPr>
          <p:spPr>
            <a:xfrm>
              <a:off x="5667151" y="3168339"/>
              <a:ext cx="1854428" cy="26863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 anchor="ctr">
              <a:flatTx/>
            </a:bodyPr>
            <a:lstStyle>
              <a:defPPr>
                <a:defRPr lang="ko-KR"/>
              </a:defPPr>
              <a:lvl1pPr algn="ctr">
                <a:defRPr sz="1000" b="1">
                  <a:ln>
                    <a:solidFill>
                      <a:srgbClr val="1F497D">
                        <a:lumMod val="40000"/>
                        <a:lumOff val="6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pc="-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Jenkins</a:t>
              </a:r>
              <a:endParaRPr kumimoji="0" lang="ko-KR" altLang="en-US" sz="1000" b="1" i="0" u="none" strike="noStrike" kern="1200" cap="none" spc="-50" normalizeH="0" baseline="0" noProof="0" dirty="0">
                <a:ln>
                  <a:solidFill>
                    <a:srgbClr val="1F497D">
                      <a:lumMod val="40000"/>
                      <a:lumOff val="60000"/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sp>
          <p:nvSpPr>
            <p:cNvPr id="36" name="모서리가 둥근 직사각형 153">
              <a:extLst>
                <a:ext uri="{FF2B5EF4-FFF2-40B4-BE49-F238E27FC236}">
                  <a16:creationId xmlns="" xmlns:a16="http://schemas.microsoft.com/office/drawing/2014/main" id="{2E28D0D2-8AA8-C9C7-8854-2065D29DBB8B}"/>
                </a:ext>
              </a:extLst>
            </p:cNvPr>
            <p:cNvSpPr/>
            <p:nvPr/>
          </p:nvSpPr>
          <p:spPr>
            <a:xfrm>
              <a:off x="5678258" y="3425419"/>
              <a:ext cx="1843321" cy="374512"/>
            </a:xfrm>
            <a:prstGeom prst="roundRect">
              <a:avLst>
                <a:gd name="adj" fmla="val 3451"/>
              </a:avLst>
            </a:prstGeom>
            <a:solidFill>
              <a:srgbClr val="29C7FF">
                <a:alpha val="1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lvl="0" algn="ctr" defTabSz="914400">
                <a:defRPr/>
              </a:pPr>
              <a:r>
                <a:rPr lang="ko-KR" altLang="en-US" sz="900"/>
                <a:t>육인클</a:t>
              </a:r>
              <a:r>
                <a:rPr lang="en-US" altLang="ko-KR" sz="900" kern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ko-KR" altLang="en-US" sz="900" kern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배포</a:t>
              </a:r>
              <a:endParaRPr kumimoji="0" lang="ko-KR" altLang="en-US" sz="900" b="0" i="0" u="none" strike="noStrike" kern="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8A8A158F-6A5A-B86B-CEE5-F3FDB0E3E663}"/>
                </a:ext>
              </a:extLst>
            </p:cNvPr>
            <p:cNvSpPr txBox="1"/>
            <p:nvPr/>
          </p:nvSpPr>
          <p:spPr>
            <a:xfrm>
              <a:off x="5149097" y="2566928"/>
              <a:ext cx="540390" cy="318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-5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+mn-cs"/>
                </a:rPr>
                <a:t>배포</a:t>
              </a:r>
            </a:p>
          </p:txBody>
        </p:sp>
        <p:cxnSp>
          <p:nvCxnSpPr>
            <p:cNvPr id="38" name="직선 화살표 연결선 28">
              <a:extLst>
                <a:ext uri="{FF2B5EF4-FFF2-40B4-BE49-F238E27FC236}">
                  <a16:creationId xmlns="" xmlns:a16="http://schemas.microsoft.com/office/drawing/2014/main" id="{EDD87AC8-4B7E-D899-9FDF-C230AF775CA7}"/>
                </a:ext>
              </a:extLst>
            </p:cNvPr>
            <p:cNvCxnSpPr>
              <a:cxnSpLocks noChangeShapeType="1"/>
              <a:stCxn id="34" idx="2"/>
              <a:endCxn id="32" idx="0"/>
            </p:cNvCxnSpPr>
            <p:nvPr/>
          </p:nvCxnSpPr>
          <p:spPr bwMode="auto">
            <a:xfrm rot="5400000">
              <a:off x="6488020" y="3952592"/>
              <a:ext cx="211776" cy="915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" name="모서리가 둥근 직사각형 153">
              <a:extLst>
                <a:ext uri="{FF2B5EF4-FFF2-40B4-BE49-F238E27FC236}">
                  <a16:creationId xmlns="" xmlns:a16="http://schemas.microsoft.com/office/drawing/2014/main" id="{677CBDB5-D8C7-EA9F-02DB-FA09C8E33CCB}"/>
                </a:ext>
              </a:extLst>
            </p:cNvPr>
            <p:cNvSpPr/>
            <p:nvPr/>
          </p:nvSpPr>
          <p:spPr>
            <a:xfrm>
              <a:off x="5683865" y="4336906"/>
              <a:ext cx="1837713" cy="374512"/>
            </a:xfrm>
            <a:prstGeom prst="roundRect">
              <a:avLst/>
            </a:prstGeom>
            <a:solidFill>
              <a:srgbClr val="29C7FF">
                <a:alpha val="1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lvl="0" algn="ctr" defTabSz="914400">
                <a:defRPr/>
              </a:pPr>
              <a:r>
                <a:rPr lang="ko-KR" altLang="en-US" sz="900"/>
                <a:t>육인클</a:t>
              </a:r>
              <a:r>
                <a:rPr lang="ko-KR" altLang="en-US" sz="900" kern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en-US" altLang="ko-KR" sz="900" kern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tomcat</a:t>
              </a:r>
              <a:r>
                <a:rPr lang="ko-KR" altLang="en-US" sz="900" kern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en-US" altLang="ko-KR" sz="900" kern="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config</a:t>
              </a:r>
              <a:r>
                <a:rPr lang="en-US" altLang="ko-KR" sz="900" kern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&amp; war</a:t>
              </a:r>
              <a:endParaRPr kumimoji="0" lang="ko-KR" altLang="en-US" sz="900" b="0" i="0" u="none" strike="noStrike" kern="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sp>
          <p:nvSpPr>
            <p:cNvPr id="40" name="모서리가 둥근 직사각형 149">
              <a:extLst>
                <a:ext uri="{FF2B5EF4-FFF2-40B4-BE49-F238E27FC236}">
                  <a16:creationId xmlns="" xmlns:a16="http://schemas.microsoft.com/office/drawing/2014/main" id="{60E9CF1E-23FF-703A-94A1-63F21F9D8D15}"/>
                </a:ext>
              </a:extLst>
            </p:cNvPr>
            <p:cNvSpPr/>
            <p:nvPr/>
          </p:nvSpPr>
          <p:spPr>
            <a:xfrm>
              <a:off x="5683866" y="5821927"/>
              <a:ext cx="884700" cy="504791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341A72D0-DD42-8BF5-26CC-B710605F3F7C}"/>
                </a:ext>
              </a:extLst>
            </p:cNvPr>
            <p:cNvSpPr txBox="1"/>
            <p:nvPr/>
          </p:nvSpPr>
          <p:spPr>
            <a:xfrm>
              <a:off x="5683866" y="5554777"/>
              <a:ext cx="1901918" cy="27958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 anchor="ctr">
              <a:flatTx/>
            </a:bodyPr>
            <a:lstStyle>
              <a:defPPr>
                <a:defRPr lang="ko-KR"/>
              </a:defPPr>
              <a:lvl1pPr algn="ctr">
                <a:defRPr sz="1000" b="1">
                  <a:ln>
                    <a:solidFill>
                      <a:srgbClr val="1F497D">
                        <a:lumMod val="40000"/>
                        <a:lumOff val="6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pc="-50" dirty="0" err="1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Maraidb</a:t>
              </a:r>
              <a:r>
                <a:rPr lang="en-US" altLang="ko-KR" spc="-5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HA with </a:t>
              </a:r>
              <a:r>
                <a:rPr lang="en-US" altLang="ko-KR" spc="-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MCCS</a:t>
              </a:r>
              <a:endParaRPr kumimoji="0" lang="ko-KR" altLang="en-US" sz="1000" b="1" i="0" u="none" strike="noStrike" kern="1200" cap="none" spc="-50" normalizeH="0" baseline="0" noProof="0" dirty="0">
                <a:ln>
                  <a:solidFill>
                    <a:srgbClr val="1F497D">
                      <a:lumMod val="40000"/>
                      <a:lumOff val="60000"/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sp>
          <p:nvSpPr>
            <p:cNvPr id="42" name="모서리가 둥근 직사각형 153">
              <a:extLst>
                <a:ext uri="{FF2B5EF4-FFF2-40B4-BE49-F238E27FC236}">
                  <a16:creationId xmlns="" xmlns:a16="http://schemas.microsoft.com/office/drawing/2014/main" id="{B4980A16-7DBE-FD6B-759C-8D8CB4513619}"/>
                </a:ext>
              </a:extLst>
            </p:cNvPr>
            <p:cNvSpPr/>
            <p:nvPr/>
          </p:nvSpPr>
          <p:spPr>
            <a:xfrm>
              <a:off x="5694974" y="5902602"/>
              <a:ext cx="876404" cy="374512"/>
            </a:xfrm>
            <a:prstGeom prst="roundRect">
              <a:avLst/>
            </a:prstGeom>
            <a:solidFill>
              <a:srgbClr val="29C7FF">
                <a:alpha val="1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lvl="0" algn="ctr" defTabSz="914400">
                <a:defRPr/>
              </a:pPr>
              <a:r>
                <a:rPr lang="ko-KR" altLang="en-US" sz="900"/>
                <a:t>육인클 </a:t>
              </a:r>
              <a:r>
                <a:rPr lang="ko-KR" altLang="en-US" sz="900" kern="0" noProof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데이터</a:t>
              </a:r>
              <a:endParaRPr kumimoji="0" lang="ko-KR" altLang="en-US" sz="900" b="0" i="0" u="none" strike="noStrike" kern="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sp>
          <p:nvSpPr>
            <p:cNvPr id="43" name="모서리가 둥근 직사각형 149">
              <a:extLst>
                <a:ext uri="{FF2B5EF4-FFF2-40B4-BE49-F238E27FC236}">
                  <a16:creationId xmlns="" xmlns:a16="http://schemas.microsoft.com/office/drawing/2014/main" id="{B690CB4F-6F60-EAA3-D967-1C9271FF9CB3}"/>
                </a:ext>
              </a:extLst>
            </p:cNvPr>
            <p:cNvSpPr/>
            <p:nvPr/>
          </p:nvSpPr>
          <p:spPr>
            <a:xfrm>
              <a:off x="6701083" y="5838426"/>
              <a:ext cx="884700" cy="504791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sp>
          <p:nvSpPr>
            <p:cNvPr id="44" name="모서리가 둥근 직사각형 153">
              <a:extLst>
                <a:ext uri="{FF2B5EF4-FFF2-40B4-BE49-F238E27FC236}">
                  <a16:creationId xmlns="" xmlns:a16="http://schemas.microsoft.com/office/drawing/2014/main" id="{DBE40810-5A76-4D57-0EF0-497CC98B805C}"/>
                </a:ext>
              </a:extLst>
            </p:cNvPr>
            <p:cNvSpPr/>
            <p:nvPr/>
          </p:nvSpPr>
          <p:spPr>
            <a:xfrm>
              <a:off x="6712191" y="5919101"/>
              <a:ext cx="876404" cy="374512"/>
            </a:xfrm>
            <a:prstGeom prst="roundRect">
              <a:avLst/>
            </a:prstGeom>
            <a:solidFill>
              <a:srgbClr val="29C7FF">
                <a:alpha val="1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lvl="0" algn="ctr" defTabSz="914400">
                <a:defRPr/>
              </a:pPr>
              <a:r>
                <a:rPr lang="ko-KR" altLang="en-US" sz="900"/>
                <a:t>육인클 </a:t>
              </a:r>
              <a:r>
                <a:rPr lang="ko-KR" altLang="en-US" sz="900" kern="0" noProof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데이터</a:t>
              </a:r>
              <a:endParaRPr kumimoji="0" lang="ko-KR" altLang="en-US" sz="900" b="0" i="0" u="none" strike="noStrike" kern="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A5A25541-5DD4-E72C-9776-D60C05905D64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>
              <a:off x="6571378" y="6089859"/>
              <a:ext cx="129705" cy="9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모서리가 둥근 직사각형 149">
              <a:extLst>
                <a:ext uri="{FF2B5EF4-FFF2-40B4-BE49-F238E27FC236}">
                  <a16:creationId xmlns="" xmlns:a16="http://schemas.microsoft.com/office/drawing/2014/main" id="{06EB955B-BAB0-96C5-0E37-97A71B582C95}"/>
                </a:ext>
              </a:extLst>
            </p:cNvPr>
            <p:cNvSpPr/>
            <p:nvPr/>
          </p:nvSpPr>
          <p:spPr>
            <a:xfrm>
              <a:off x="560107" y="5481283"/>
              <a:ext cx="496086" cy="50479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-5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+mn-cs"/>
                </a:rPr>
                <a:t>redis</a:t>
              </a:r>
              <a:r>
                <a:rPr kumimoji="0" lang="en-US" altLang="ko-KR" sz="800" b="1" i="0" u="none" strike="noStrike" kern="0" cap="none" spc="-5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+mn-cs"/>
                </a:rPr>
                <a:t> active</a:t>
              </a:r>
              <a:endParaRPr kumimoji="0" lang="ko-KR" altLang="en-US" sz="800" b="1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sp>
          <p:nvSpPr>
            <p:cNvPr id="47" name="모서리가 둥근 직사각형 149">
              <a:extLst>
                <a:ext uri="{FF2B5EF4-FFF2-40B4-BE49-F238E27FC236}">
                  <a16:creationId xmlns="" xmlns:a16="http://schemas.microsoft.com/office/drawing/2014/main" id="{CBA9B164-F5A9-5BD8-16A2-E76E927FBD95}"/>
                </a:ext>
              </a:extLst>
            </p:cNvPr>
            <p:cNvSpPr/>
            <p:nvPr/>
          </p:nvSpPr>
          <p:spPr>
            <a:xfrm>
              <a:off x="1147569" y="5482718"/>
              <a:ext cx="541945" cy="504791"/>
            </a:xfrm>
            <a:prstGeom prst="roundRect">
              <a:avLst/>
            </a:prstGeom>
            <a:solidFill>
              <a:srgbClr val="B4C7E7"/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-5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+mn-cs"/>
                </a:rPr>
                <a:t>redis</a:t>
              </a:r>
              <a:r>
                <a:rPr kumimoji="0" lang="en-US" altLang="ko-KR" sz="800" b="1" i="0" u="none" strike="noStrike" kern="0" cap="none" spc="-5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+mn-cs"/>
                </a:rPr>
                <a:t> </a:t>
              </a:r>
              <a:r>
                <a:rPr kumimoji="0" lang="en-US" altLang="ko-KR" sz="700" b="1" i="0" u="none" strike="noStrike" kern="0" cap="none" spc="-5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KoPub돋움체 Bold" panose="00000800000000000000" pitchFamily="2" charset="-127"/>
                  <a:ea typeface="KoPub돋움체 Bold" panose="00000800000000000000" pitchFamily="2" charset="-127"/>
                  <a:cs typeface="+mn-cs"/>
                </a:rPr>
                <a:t>standby</a:t>
              </a:r>
              <a:endParaRPr kumimoji="0" lang="ko-KR" altLang="en-US" sz="700" b="1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="" xmlns:a16="http://schemas.microsoft.com/office/drawing/2014/main" id="{AA33571E-77E2-2429-7902-FAD1D5F0137F}"/>
                </a:ext>
              </a:extLst>
            </p:cNvPr>
            <p:cNvCxnSpPr>
              <a:cxnSpLocks/>
              <a:stCxn id="46" idx="3"/>
              <a:endCxn id="47" idx="1"/>
            </p:cNvCxnSpPr>
            <p:nvPr/>
          </p:nvCxnSpPr>
          <p:spPr>
            <a:xfrm>
              <a:off x="1056193" y="5733679"/>
              <a:ext cx="91376" cy="1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85B9CEA5-E5CB-D775-B2CC-B232CE13CA00}"/>
                </a:ext>
              </a:extLst>
            </p:cNvPr>
            <p:cNvSpPr txBox="1"/>
            <p:nvPr/>
          </p:nvSpPr>
          <p:spPr>
            <a:xfrm>
              <a:off x="3655246" y="4665408"/>
              <a:ext cx="265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…</a:t>
              </a:r>
              <a:endParaRPr lang="ko-KR" altLang="en-US" sz="2400" dirty="0"/>
            </a:p>
          </p:txBody>
        </p:sp>
        <p:sp>
          <p:nvSpPr>
            <p:cNvPr id="50" name="모서리가 둥근 직사각형 149">
              <a:extLst>
                <a:ext uri="{FF2B5EF4-FFF2-40B4-BE49-F238E27FC236}">
                  <a16:creationId xmlns="" xmlns:a16="http://schemas.microsoft.com/office/drawing/2014/main" id="{486DD21D-AEEE-1501-EF51-48D35358F318}"/>
                </a:ext>
              </a:extLst>
            </p:cNvPr>
            <p:cNvSpPr/>
            <p:nvPr/>
          </p:nvSpPr>
          <p:spPr>
            <a:xfrm>
              <a:off x="5679227" y="5052422"/>
              <a:ext cx="1859257" cy="432642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CE7EA732-C4E1-54ED-38B7-59DA2336732C}"/>
                </a:ext>
              </a:extLst>
            </p:cNvPr>
            <p:cNvSpPr txBox="1"/>
            <p:nvPr/>
          </p:nvSpPr>
          <p:spPr>
            <a:xfrm>
              <a:off x="5682228" y="4812398"/>
              <a:ext cx="1856256" cy="23265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 anchor="ctr">
              <a:flatTx/>
            </a:bodyPr>
            <a:lstStyle>
              <a:defPPr>
                <a:defRPr lang="ko-KR"/>
              </a:defPPr>
              <a:lvl1pPr algn="ctr">
                <a:defRPr sz="1000" b="1">
                  <a:ln>
                    <a:solidFill>
                      <a:srgbClr val="1F497D">
                        <a:lumMod val="40000"/>
                        <a:lumOff val="6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pc="-5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SCOUTER APM</a:t>
              </a:r>
              <a:endParaRPr kumimoji="0" lang="ko-KR" altLang="en-US" sz="1000" b="1" i="0" u="none" strike="noStrike" kern="1200" cap="none" spc="-50" normalizeH="0" baseline="0" noProof="0" dirty="0">
                <a:ln>
                  <a:solidFill>
                    <a:srgbClr val="1F497D">
                      <a:lumMod val="40000"/>
                      <a:lumOff val="60000"/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sp>
          <p:nvSpPr>
            <p:cNvPr id="52" name="모서리가 둥근 직사각형 153">
              <a:extLst>
                <a:ext uri="{FF2B5EF4-FFF2-40B4-BE49-F238E27FC236}">
                  <a16:creationId xmlns="" xmlns:a16="http://schemas.microsoft.com/office/drawing/2014/main" id="{B30C142E-77C7-A38E-C989-F776A3956409}"/>
                </a:ext>
              </a:extLst>
            </p:cNvPr>
            <p:cNvSpPr/>
            <p:nvPr/>
          </p:nvSpPr>
          <p:spPr>
            <a:xfrm>
              <a:off x="5700771" y="5065618"/>
              <a:ext cx="1837713" cy="374512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lvl="0" algn="ctr" defTabSz="914400">
                <a:defRPr/>
              </a:pPr>
              <a:r>
                <a:rPr lang="ko-KR" altLang="en-US" sz="900"/>
                <a:t>육인클</a:t>
              </a:r>
              <a:r>
                <a:rPr lang="ko-KR" altLang="en-US" sz="900" kern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en-US" altLang="ko-KR" sz="900" kern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APP </a:t>
              </a:r>
              <a:r>
                <a:rPr lang="ko-KR" altLang="en-US" sz="900" kern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성능  모니터링</a:t>
              </a:r>
              <a:endParaRPr kumimoji="0" lang="ko-KR" altLang="en-US" sz="900" b="0" i="0" u="none" strike="noStrike" kern="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="" xmlns:a16="http://schemas.microsoft.com/office/drawing/2014/main" id="{93B0144B-3616-0282-F7A5-13A0C1FC88BE}"/>
                </a:ext>
              </a:extLst>
            </p:cNvPr>
            <p:cNvGrpSpPr/>
            <p:nvPr/>
          </p:nvGrpSpPr>
          <p:grpSpPr>
            <a:xfrm>
              <a:off x="2476363" y="4212563"/>
              <a:ext cx="1097679" cy="1571618"/>
              <a:chOff x="6744650" y="2897100"/>
              <a:chExt cx="1097679" cy="1290370"/>
            </a:xfrm>
          </p:grpSpPr>
          <p:sp>
            <p:nvSpPr>
              <p:cNvPr id="93" name="모서리가 둥근 직사각형 181">
                <a:extLst>
                  <a:ext uri="{FF2B5EF4-FFF2-40B4-BE49-F238E27FC236}">
                    <a16:creationId xmlns="" xmlns:a16="http://schemas.microsoft.com/office/drawing/2014/main" id="{5650A3C6-3A4E-6A5B-9784-6D6B936E2329}"/>
                  </a:ext>
                </a:extLst>
              </p:cNvPr>
              <p:cNvSpPr/>
              <p:nvPr/>
            </p:nvSpPr>
            <p:spPr>
              <a:xfrm>
                <a:off x="6744650" y="2897100"/>
                <a:ext cx="1097679" cy="1290370"/>
              </a:xfrm>
              <a:prstGeom prst="roundRect">
                <a:avLst/>
              </a:prstGeom>
              <a:solidFill>
                <a:schemeClr val="bg1"/>
              </a:solidFill>
              <a:ln w="254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414772" latinLnBrk="0">
                  <a:defRPr/>
                </a:pPr>
                <a:endParaRPr lang="ko-KR" altLang="en-US" sz="1089" b="1" kern="0" spc="-45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="" xmlns:a16="http://schemas.microsoft.com/office/drawing/2014/main" id="{00835547-7067-86DD-3C9A-45610B75DEA4}"/>
                  </a:ext>
                </a:extLst>
              </p:cNvPr>
              <p:cNvSpPr txBox="1"/>
              <p:nvPr/>
            </p:nvSpPr>
            <p:spPr>
              <a:xfrm>
                <a:off x="6801791" y="3885724"/>
                <a:ext cx="1006859" cy="18522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wrap="none" anchor="ctr">
                <a:flatTx/>
              </a:bodyPr>
              <a:lstStyle>
                <a:defPPr>
                  <a:defRPr lang="en-US"/>
                </a:defPPr>
                <a:lvl1pPr algn="ctr">
                  <a:defRPr sz="1000" b="1" spc="-50">
                    <a:ln>
                      <a:solidFill>
                        <a:srgbClr val="1F497D">
                          <a:lumMod val="40000"/>
                          <a:lumOff val="60000"/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KoPub돋움체 Bold" panose="00000800000000000000" pitchFamily="2" charset="-127"/>
                    <a:ea typeface="KoPub돋움체 Bold" panose="00000800000000000000" pitchFamily="2" charset="-127"/>
                  </a:defRPr>
                </a:lvl1pPr>
              </a:lstStyle>
              <a:p>
                <a:pPr defTabSz="414772" latinLnBrk="0">
                  <a:defRPr/>
                </a:pPr>
                <a:r>
                  <a:rPr lang="en-US" altLang="ko-KR" sz="771" spc="-64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</a:rPr>
                  <a:t>egov3.8 </a:t>
                </a:r>
                <a:r>
                  <a:rPr lang="ko-KR" altLang="en-US" sz="771" spc="-64" dirty="0" err="1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</a:rPr>
                  <a:t>빌드팩</a:t>
                </a:r>
                <a:endParaRPr lang="ko-KR" altLang="en-US" sz="771" spc="-64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95" name="object 59">
                <a:extLst>
                  <a:ext uri="{FF2B5EF4-FFF2-40B4-BE49-F238E27FC236}">
                    <a16:creationId xmlns="" xmlns:a16="http://schemas.microsoft.com/office/drawing/2014/main" id="{018C5240-3109-C4EE-178A-4346CBEA2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93615" y="2984270"/>
                <a:ext cx="988542" cy="260868"/>
              </a:xfrm>
              <a:prstGeom prst="rect">
                <a:avLst/>
              </a:prstGeom>
              <a:solidFill>
                <a:srgbClr val="29C7FF">
                  <a:alpha val="1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9pPr>
              </a:lstStyle>
              <a:p>
                <a:pPr algn="ctr" defTabSz="829544" latinLnBrk="0">
                  <a:defRPr/>
                </a:pPr>
                <a:r>
                  <a:rPr kumimoji="0" lang="ko-KR" altLang="en-US" sz="816" kern="0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소통과공감</a:t>
                </a:r>
                <a:r>
                  <a:rPr kumimoji="0" lang="ko-KR" altLang="en-US" sz="816" kern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 </a:t>
                </a:r>
                <a:r>
                  <a:rPr kumimoji="0" lang="en-US" altLang="ko-KR" sz="816" kern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AP</a:t>
                </a:r>
                <a:endParaRPr kumimoji="0" lang="ko-KR" altLang="ko-KR" sz="816" kern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="" xmlns:a16="http://schemas.microsoft.com/office/drawing/2014/main" id="{221BDDC0-498A-DD69-BB90-4E182AE8B5CA}"/>
                  </a:ext>
                </a:extLst>
              </p:cNvPr>
              <p:cNvSpPr txBox="1"/>
              <p:nvPr/>
            </p:nvSpPr>
            <p:spPr>
              <a:xfrm>
                <a:off x="6805983" y="3261259"/>
                <a:ext cx="988541" cy="17311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wrap="none" anchor="ctr">
                <a:flatTx/>
              </a:bodyPr>
              <a:lstStyle>
                <a:defPPr>
                  <a:defRPr lang="en-US"/>
                </a:defPPr>
                <a:lvl1pPr algn="ctr">
                  <a:defRPr sz="1000" b="1" spc="-50">
                    <a:ln>
                      <a:solidFill>
                        <a:srgbClr val="1F497D">
                          <a:lumMod val="40000"/>
                          <a:lumOff val="60000"/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KoPub돋움체 Bold" panose="00000800000000000000" pitchFamily="2" charset="-127"/>
                    <a:ea typeface="KoPub돋움체 Bold" panose="00000800000000000000" pitchFamily="2" charset="-127"/>
                  </a:defRPr>
                </a:lvl1pPr>
              </a:lstStyle>
              <a:p>
                <a:pPr defTabSz="414772" latinLnBrk="0">
                  <a:defRPr/>
                </a:pPr>
                <a:r>
                  <a:rPr lang="ko-KR" altLang="en-US" sz="771" spc="-64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</a:rPr>
                  <a:t>전자정부프레임워크 </a:t>
                </a:r>
                <a:r>
                  <a:rPr lang="en-US" altLang="ko-KR" sz="771" spc="-64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</a:rPr>
                  <a:t>3.8</a:t>
                </a:r>
                <a:endParaRPr lang="ko-KR" altLang="en-US" sz="771" spc="-64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="" xmlns:a16="http://schemas.microsoft.com/office/drawing/2014/main" id="{C5859D37-060B-6780-AC2F-78364E7051DD}"/>
                  </a:ext>
                </a:extLst>
              </p:cNvPr>
              <p:cNvSpPr txBox="1"/>
              <p:nvPr/>
            </p:nvSpPr>
            <p:spPr>
              <a:xfrm>
                <a:off x="6787665" y="3472881"/>
                <a:ext cx="1006859" cy="159529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wrap="none" anchor="ctr">
                <a:flatTx/>
              </a:bodyPr>
              <a:lstStyle>
                <a:defPPr>
                  <a:defRPr lang="en-US"/>
                </a:defPPr>
                <a:lvl1pPr algn="ctr">
                  <a:defRPr sz="1000" b="1" spc="-50">
                    <a:ln>
                      <a:solidFill>
                        <a:srgbClr val="1F497D">
                          <a:lumMod val="40000"/>
                          <a:lumOff val="60000"/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KoPub돋움체 Bold" panose="00000800000000000000" pitchFamily="2" charset="-127"/>
                    <a:ea typeface="KoPub돋움체 Bold" panose="00000800000000000000" pitchFamily="2" charset="-127"/>
                  </a:defRPr>
                </a:lvl1pPr>
              </a:lstStyle>
              <a:p>
                <a:pPr defTabSz="414772" latinLnBrk="0">
                  <a:defRPr/>
                </a:pPr>
                <a:r>
                  <a:rPr lang="en-US" altLang="ko-KR" sz="771" spc="-64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</a:rPr>
                  <a:t>Tomcat 9.0</a:t>
                </a:r>
                <a:endParaRPr lang="ko-KR" altLang="en-US" sz="771" spc="-64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="" xmlns:a16="http://schemas.microsoft.com/office/drawing/2014/main" id="{8E61D276-0846-A25D-1FA5-CB61C76C6FD3}"/>
                  </a:ext>
                </a:extLst>
              </p:cNvPr>
              <p:cNvSpPr txBox="1"/>
              <p:nvPr/>
            </p:nvSpPr>
            <p:spPr>
              <a:xfrm>
                <a:off x="6795306" y="3675688"/>
                <a:ext cx="1006859" cy="159529"/>
              </a:xfrm>
              <a:prstGeom prst="rect">
                <a:avLst/>
              </a:prstGeom>
              <a:solidFill>
                <a:srgbClr val="B4C7E7"/>
              </a:solidFill>
              <a:ln w="3175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wrap="none" anchor="ctr">
                <a:flatTx/>
              </a:bodyPr>
              <a:lstStyle>
                <a:defPPr>
                  <a:defRPr lang="en-US"/>
                </a:defPPr>
                <a:lvl1pPr algn="ctr">
                  <a:defRPr sz="1000" b="1" spc="-50">
                    <a:ln>
                      <a:solidFill>
                        <a:srgbClr val="1F497D">
                          <a:lumMod val="40000"/>
                          <a:lumOff val="60000"/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KoPub돋움체 Bold" panose="00000800000000000000" pitchFamily="2" charset="-127"/>
                    <a:ea typeface="KoPub돋움체 Bold" panose="00000800000000000000" pitchFamily="2" charset="-127"/>
                  </a:defRPr>
                </a:lvl1pPr>
              </a:lstStyle>
              <a:p>
                <a:pPr defTabSz="414772" latinLnBrk="0">
                  <a:defRPr/>
                </a:pPr>
                <a:r>
                  <a:rPr lang="en-US" altLang="ko-KR" sz="771" spc="-64" dirty="0">
                    <a:solidFill>
                      <a:schemeClr val="tx1"/>
                    </a:solidFill>
                  </a:rPr>
                  <a:t>scouter client</a:t>
                </a:r>
                <a:endParaRPr lang="ko-KR" altLang="en-US" sz="771" spc="-64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="" xmlns:a16="http://schemas.microsoft.com/office/drawing/2014/main" id="{9618DC11-FD93-AE60-DAE5-6BA404DA122F}"/>
                </a:ext>
              </a:extLst>
            </p:cNvPr>
            <p:cNvGrpSpPr/>
            <p:nvPr/>
          </p:nvGrpSpPr>
          <p:grpSpPr>
            <a:xfrm>
              <a:off x="2207760" y="4026956"/>
              <a:ext cx="1097679" cy="1571618"/>
              <a:chOff x="6744650" y="2897100"/>
              <a:chExt cx="1097679" cy="1290370"/>
            </a:xfrm>
          </p:grpSpPr>
          <p:sp>
            <p:nvSpPr>
              <p:cNvPr id="87" name="모서리가 둥근 직사각형 181">
                <a:extLst>
                  <a:ext uri="{FF2B5EF4-FFF2-40B4-BE49-F238E27FC236}">
                    <a16:creationId xmlns="" xmlns:a16="http://schemas.microsoft.com/office/drawing/2014/main" id="{3D917841-BFEF-ABFC-CD22-E4ECC1522CB3}"/>
                  </a:ext>
                </a:extLst>
              </p:cNvPr>
              <p:cNvSpPr/>
              <p:nvPr/>
            </p:nvSpPr>
            <p:spPr>
              <a:xfrm>
                <a:off x="6744650" y="2897100"/>
                <a:ext cx="1097679" cy="1290370"/>
              </a:xfrm>
              <a:prstGeom prst="roundRect">
                <a:avLst/>
              </a:prstGeom>
              <a:solidFill>
                <a:schemeClr val="bg1"/>
              </a:solidFill>
              <a:ln w="254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414772" latinLnBrk="0">
                  <a:defRPr/>
                </a:pPr>
                <a:endParaRPr lang="ko-KR" altLang="en-US" sz="1089" b="1" kern="0" spc="-45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="" xmlns:a16="http://schemas.microsoft.com/office/drawing/2014/main" id="{A732D3FA-DAE9-8912-68A2-C8212F52A5EA}"/>
                  </a:ext>
                </a:extLst>
              </p:cNvPr>
              <p:cNvSpPr txBox="1"/>
              <p:nvPr/>
            </p:nvSpPr>
            <p:spPr>
              <a:xfrm>
                <a:off x="6801791" y="3885724"/>
                <a:ext cx="1006859" cy="18522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wrap="none" anchor="ctr">
                <a:flatTx/>
              </a:bodyPr>
              <a:lstStyle>
                <a:defPPr>
                  <a:defRPr lang="en-US"/>
                </a:defPPr>
                <a:lvl1pPr algn="ctr">
                  <a:defRPr sz="1000" b="1" spc="-50">
                    <a:ln>
                      <a:solidFill>
                        <a:srgbClr val="1F497D">
                          <a:lumMod val="40000"/>
                          <a:lumOff val="60000"/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KoPub돋움체 Bold" panose="00000800000000000000" pitchFamily="2" charset="-127"/>
                    <a:ea typeface="KoPub돋움체 Bold" panose="00000800000000000000" pitchFamily="2" charset="-127"/>
                  </a:defRPr>
                </a:lvl1pPr>
              </a:lstStyle>
              <a:p>
                <a:pPr defTabSz="414772" latinLnBrk="0">
                  <a:defRPr/>
                </a:pPr>
                <a:r>
                  <a:rPr lang="en-US" altLang="ko-KR" sz="771" spc="-64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</a:rPr>
                  <a:t>egov3.8 </a:t>
                </a:r>
                <a:r>
                  <a:rPr lang="ko-KR" altLang="en-US" sz="771" spc="-64" dirty="0" err="1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</a:rPr>
                  <a:t>빌드팩</a:t>
                </a:r>
                <a:endParaRPr lang="ko-KR" altLang="en-US" sz="771" spc="-64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9" name="object 59">
                <a:extLst>
                  <a:ext uri="{FF2B5EF4-FFF2-40B4-BE49-F238E27FC236}">
                    <a16:creationId xmlns="" xmlns:a16="http://schemas.microsoft.com/office/drawing/2014/main" id="{382E24D0-7FD5-79EF-290E-2435E8911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93615" y="2984270"/>
                <a:ext cx="988542" cy="260868"/>
              </a:xfrm>
              <a:prstGeom prst="rect">
                <a:avLst/>
              </a:prstGeom>
              <a:solidFill>
                <a:srgbClr val="29C7FF">
                  <a:alpha val="1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9pPr>
              </a:lstStyle>
              <a:p>
                <a:pPr algn="ctr" defTabSz="829544">
                  <a:defRPr/>
                </a:pPr>
                <a:r>
                  <a:rPr lang="ko-KR" altLang="en-US" sz="900" smtClean="0"/>
                  <a:t>육인클</a:t>
                </a:r>
                <a:r>
                  <a:rPr kumimoji="0" lang="ko-KR" altLang="en-US" sz="816" kern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 </a:t>
                </a:r>
                <a:r>
                  <a:rPr kumimoji="0" lang="en-US" altLang="ko-KR" sz="816" kern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APP</a:t>
                </a:r>
                <a:endParaRPr kumimoji="0" lang="ko-KR" altLang="ko-KR" sz="816" kern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="" xmlns:a16="http://schemas.microsoft.com/office/drawing/2014/main" id="{466C9CAD-BCD7-80A4-D171-F42ABE1991B6}"/>
                  </a:ext>
                </a:extLst>
              </p:cNvPr>
              <p:cNvSpPr txBox="1"/>
              <p:nvPr/>
            </p:nvSpPr>
            <p:spPr>
              <a:xfrm>
                <a:off x="6805983" y="3261259"/>
                <a:ext cx="988541" cy="17311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wrap="none" anchor="ctr">
                <a:flatTx/>
              </a:bodyPr>
              <a:lstStyle>
                <a:defPPr>
                  <a:defRPr lang="en-US"/>
                </a:defPPr>
                <a:lvl1pPr algn="ctr">
                  <a:defRPr sz="1000" b="1" spc="-50">
                    <a:ln>
                      <a:solidFill>
                        <a:srgbClr val="1F497D">
                          <a:lumMod val="40000"/>
                          <a:lumOff val="60000"/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KoPub돋움체 Bold" panose="00000800000000000000" pitchFamily="2" charset="-127"/>
                    <a:ea typeface="KoPub돋움체 Bold" panose="00000800000000000000" pitchFamily="2" charset="-127"/>
                  </a:defRPr>
                </a:lvl1pPr>
              </a:lstStyle>
              <a:p>
                <a:pPr defTabSz="414772" latinLnBrk="0">
                  <a:defRPr/>
                </a:pPr>
                <a:r>
                  <a:rPr lang="ko-KR" altLang="en-US" sz="771" spc="-64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</a:rPr>
                  <a:t>전자정부프레임워크 </a:t>
                </a:r>
                <a:r>
                  <a:rPr lang="en-US" altLang="ko-KR" sz="771" spc="-64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</a:rPr>
                  <a:t>3.8</a:t>
                </a:r>
                <a:endParaRPr lang="ko-KR" altLang="en-US" sz="771" spc="-64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="" xmlns:a16="http://schemas.microsoft.com/office/drawing/2014/main" id="{B135B583-F28C-A704-F2AE-8F54C7108CEF}"/>
                  </a:ext>
                </a:extLst>
              </p:cNvPr>
              <p:cNvSpPr txBox="1"/>
              <p:nvPr/>
            </p:nvSpPr>
            <p:spPr>
              <a:xfrm>
                <a:off x="6787665" y="3472881"/>
                <a:ext cx="1006859" cy="159529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wrap="none" anchor="ctr">
                <a:flatTx/>
              </a:bodyPr>
              <a:lstStyle>
                <a:defPPr>
                  <a:defRPr lang="en-US"/>
                </a:defPPr>
                <a:lvl1pPr algn="ctr">
                  <a:defRPr sz="1000" b="1" spc="-50">
                    <a:ln>
                      <a:solidFill>
                        <a:srgbClr val="1F497D">
                          <a:lumMod val="40000"/>
                          <a:lumOff val="60000"/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KoPub돋움체 Bold" panose="00000800000000000000" pitchFamily="2" charset="-127"/>
                    <a:ea typeface="KoPub돋움체 Bold" panose="00000800000000000000" pitchFamily="2" charset="-127"/>
                  </a:defRPr>
                </a:lvl1pPr>
              </a:lstStyle>
              <a:p>
                <a:pPr defTabSz="414772" latinLnBrk="0">
                  <a:defRPr/>
                </a:pPr>
                <a:r>
                  <a:rPr lang="en-US" altLang="ko-KR" sz="771" spc="-64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</a:rPr>
                  <a:t>Tomcat 9.0</a:t>
                </a:r>
                <a:endParaRPr lang="ko-KR" altLang="en-US" sz="771" spc="-64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="" xmlns:a16="http://schemas.microsoft.com/office/drawing/2014/main" id="{262689E7-1CA7-75A9-AF20-2079A7EA5AD5}"/>
                  </a:ext>
                </a:extLst>
              </p:cNvPr>
              <p:cNvSpPr txBox="1"/>
              <p:nvPr/>
            </p:nvSpPr>
            <p:spPr>
              <a:xfrm>
                <a:off x="6795306" y="3675688"/>
                <a:ext cx="1006859" cy="159529"/>
              </a:xfrm>
              <a:prstGeom prst="rect">
                <a:avLst/>
              </a:prstGeom>
              <a:solidFill>
                <a:srgbClr val="B4C7E7"/>
              </a:solidFill>
              <a:ln w="3175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wrap="none" anchor="ctr">
                <a:flatTx/>
              </a:bodyPr>
              <a:lstStyle>
                <a:defPPr>
                  <a:defRPr lang="en-US"/>
                </a:defPPr>
                <a:lvl1pPr algn="ctr">
                  <a:defRPr sz="1000" b="1" spc="-50">
                    <a:ln>
                      <a:solidFill>
                        <a:srgbClr val="1F497D">
                          <a:lumMod val="40000"/>
                          <a:lumOff val="60000"/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KoPub돋움체 Bold" panose="00000800000000000000" pitchFamily="2" charset="-127"/>
                    <a:ea typeface="KoPub돋움체 Bold" panose="00000800000000000000" pitchFamily="2" charset="-127"/>
                  </a:defRPr>
                </a:lvl1pPr>
              </a:lstStyle>
              <a:p>
                <a:pPr defTabSz="414772" latinLnBrk="0">
                  <a:defRPr/>
                </a:pPr>
                <a:r>
                  <a:rPr lang="en-US" altLang="ko-KR" sz="771" spc="-64" dirty="0">
                    <a:solidFill>
                      <a:schemeClr val="tx1"/>
                    </a:solidFill>
                  </a:rPr>
                  <a:t>scouter client</a:t>
                </a:r>
                <a:endParaRPr lang="ko-KR" altLang="en-US" sz="771" spc="-64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BC6A1615-3715-76E0-5B0F-6EB156C6B47B}"/>
                </a:ext>
              </a:extLst>
            </p:cNvPr>
            <p:cNvGrpSpPr/>
            <p:nvPr/>
          </p:nvGrpSpPr>
          <p:grpSpPr>
            <a:xfrm>
              <a:off x="4070381" y="4221877"/>
              <a:ext cx="1097679" cy="1571618"/>
              <a:chOff x="6744650" y="2897100"/>
              <a:chExt cx="1097679" cy="1290370"/>
            </a:xfrm>
          </p:grpSpPr>
          <p:sp>
            <p:nvSpPr>
              <p:cNvPr id="81" name="모서리가 둥근 직사각형 181">
                <a:extLst>
                  <a:ext uri="{FF2B5EF4-FFF2-40B4-BE49-F238E27FC236}">
                    <a16:creationId xmlns="" xmlns:a16="http://schemas.microsoft.com/office/drawing/2014/main" id="{7F10251F-11AC-468B-C443-8743C2903874}"/>
                  </a:ext>
                </a:extLst>
              </p:cNvPr>
              <p:cNvSpPr/>
              <p:nvPr/>
            </p:nvSpPr>
            <p:spPr>
              <a:xfrm>
                <a:off x="6744650" y="2897100"/>
                <a:ext cx="1097679" cy="1290370"/>
              </a:xfrm>
              <a:prstGeom prst="roundRect">
                <a:avLst/>
              </a:prstGeom>
              <a:solidFill>
                <a:schemeClr val="bg1"/>
              </a:solidFill>
              <a:ln w="254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414772" latinLnBrk="0">
                  <a:defRPr/>
                </a:pPr>
                <a:endParaRPr lang="ko-KR" altLang="en-US" sz="1089" b="1" kern="0" spc="-45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="" xmlns:a16="http://schemas.microsoft.com/office/drawing/2014/main" id="{E9CCB824-169B-A945-1B05-3ACE21BEB47B}"/>
                  </a:ext>
                </a:extLst>
              </p:cNvPr>
              <p:cNvSpPr txBox="1"/>
              <p:nvPr/>
            </p:nvSpPr>
            <p:spPr>
              <a:xfrm>
                <a:off x="6801791" y="3885724"/>
                <a:ext cx="1006859" cy="18522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wrap="none" anchor="ctr">
                <a:flatTx/>
              </a:bodyPr>
              <a:lstStyle>
                <a:defPPr>
                  <a:defRPr lang="en-US"/>
                </a:defPPr>
                <a:lvl1pPr algn="ctr">
                  <a:defRPr sz="1000" b="1" spc="-50">
                    <a:ln>
                      <a:solidFill>
                        <a:srgbClr val="1F497D">
                          <a:lumMod val="40000"/>
                          <a:lumOff val="60000"/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KoPub돋움체 Bold" panose="00000800000000000000" pitchFamily="2" charset="-127"/>
                    <a:ea typeface="KoPub돋움체 Bold" panose="00000800000000000000" pitchFamily="2" charset="-127"/>
                  </a:defRPr>
                </a:lvl1pPr>
              </a:lstStyle>
              <a:p>
                <a:pPr defTabSz="414772" latinLnBrk="0">
                  <a:defRPr/>
                </a:pPr>
                <a:r>
                  <a:rPr lang="en-US" altLang="ko-KR" sz="771" spc="-64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</a:rPr>
                  <a:t>egov3.8 </a:t>
                </a:r>
                <a:r>
                  <a:rPr lang="ko-KR" altLang="en-US" sz="771" spc="-64" dirty="0" err="1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</a:rPr>
                  <a:t>빌드팩</a:t>
                </a:r>
                <a:endParaRPr lang="ko-KR" altLang="en-US" sz="771" spc="-64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bject 59">
                <a:extLst>
                  <a:ext uri="{FF2B5EF4-FFF2-40B4-BE49-F238E27FC236}">
                    <a16:creationId xmlns="" xmlns:a16="http://schemas.microsoft.com/office/drawing/2014/main" id="{63883393-F70D-DDF1-86DB-64C7B4BDB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93615" y="2984270"/>
                <a:ext cx="988542" cy="260868"/>
              </a:xfrm>
              <a:prstGeom prst="rect">
                <a:avLst/>
              </a:prstGeom>
              <a:solidFill>
                <a:srgbClr val="29C7FF">
                  <a:alpha val="1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굴림체" panose="020B0609000101010101" pitchFamily="49" charset="-127"/>
                    <a:ea typeface="굴림" panose="020B0600000101010101" pitchFamily="50" charset="-127"/>
                  </a:defRPr>
                </a:lvl9pPr>
              </a:lstStyle>
              <a:p>
                <a:pPr algn="ctr" defTabSz="829544">
                  <a:defRPr/>
                </a:pPr>
                <a:r>
                  <a:rPr lang="ko-KR" altLang="en-US" sz="900"/>
                  <a:t>육인클</a:t>
                </a:r>
                <a:r>
                  <a:rPr kumimoji="0" lang="ko-KR" altLang="en-US" sz="816" kern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 </a:t>
                </a:r>
                <a:r>
                  <a:rPr kumimoji="0" lang="en-US" altLang="ko-KR" sz="816" kern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APP</a:t>
                </a:r>
                <a:endParaRPr kumimoji="0" lang="ko-KR" altLang="ko-KR" sz="816" kern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="" xmlns:a16="http://schemas.microsoft.com/office/drawing/2014/main" id="{587DEF44-B36D-E714-AC83-0039B763CC27}"/>
                  </a:ext>
                </a:extLst>
              </p:cNvPr>
              <p:cNvSpPr txBox="1"/>
              <p:nvPr/>
            </p:nvSpPr>
            <p:spPr>
              <a:xfrm>
                <a:off x="6805983" y="3261259"/>
                <a:ext cx="988541" cy="17311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wrap="none" anchor="ctr">
                <a:flatTx/>
              </a:bodyPr>
              <a:lstStyle>
                <a:defPPr>
                  <a:defRPr lang="en-US"/>
                </a:defPPr>
                <a:lvl1pPr algn="ctr">
                  <a:defRPr sz="1000" b="1" spc="-50">
                    <a:ln>
                      <a:solidFill>
                        <a:srgbClr val="1F497D">
                          <a:lumMod val="40000"/>
                          <a:lumOff val="60000"/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KoPub돋움체 Bold" panose="00000800000000000000" pitchFamily="2" charset="-127"/>
                    <a:ea typeface="KoPub돋움체 Bold" panose="00000800000000000000" pitchFamily="2" charset="-127"/>
                  </a:defRPr>
                </a:lvl1pPr>
              </a:lstStyle>
              <a:p>
                <a:pPr defTabSz="414772" latinLnBrk="0">
                  <a:defRPr/>
                </a:pPr>
                <a:r>
                  <a:rPr lang="ko-KR" altLang="en-US" sz="771" spc="-64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</a:rPr>
                  <a:t>전자정부프레임워크 </a:t>
                </a:r>
                <a:r>
                  <a:rPr lang="en-US" altLang="ko-KR" sz="771" spc="-64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</a:rPr>
                  <a:t>3.8</a:t>
                </a:r>
                <a:endParaRPr lang="ko-KR" altLang="en-US" sz="771" spc="-64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="" xmlns:a16="http://schemas.microsoft.com/office/drawing/2014/main" id="{098C401F-1DD9-9358-EB62-32AA777D8FDF}"/>
                  </a:ext>
                </a:extLst>
              </p:cNvPr>
              <p:cNvSpPr txBox="1"/>
              <p:nvPr/>
            </p:nvSpPr>
            <p:spPr>
              <a:xfrm>
                <a:off x="6787665" y="3472881"/>
                <a:ext cx="1006859" cy="159529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wrap="none" anchor="ctr">
                <a:flatTx/>
              </a:bodyPr>
              <a:lstStyle>
                <a:defPPr>
                  <a:defRPr lang="en-US"/>
                </a:defPPr>
                <a:lvl1pPr algn="ctr">
                  <a:defRPr sz="1000" b="1" spc="-50">
                    <a:ln>
                      <a:solidFill>
                        <a:srgbClr val="1F497D">
                          <a:lumMod val="40000"/>
                          <a:lumOff val="60000"/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KoPub돋움체 Bold" panose="00000800000000000000" pitchFamily="2" charset="-127"/>
                    <a:ea typeface="KoPub돋움체 Bold" panose="00000800000000000000" pitchFamily="2" charset="-127"/>
                  </a:defRPr>
                </a:lvl1pPr>
              </a:lstStyle>
              <a:p>
                <a:pPr defTabSz="414772" latinLnBrk="0">
                  <a:defRPr/>
                </a:pPr>
                <a:r>
                  <a:rPr lang="en-US" altLang="ko-KR" sz="771" spc="-64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</a:rPr>
                  <a:t>Tomcat 9.0</a:t>
                </a:r>
                <a:endParaRPr lang="ko-KR" altLang="en-US" sz="771" spc="-64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="" xmlns:a16="http://schemas.microsoft.com/office/drawing/2014/main" id="{E10D4862-B608-72D3-8CDC-B2056D467C73}"/>
                  </a:ext>
                </a:extLst>
              </p:cNvPr>
              <p:cNvSpPr txBox="1"/>
              <p:nvPr/>
            </p:nvSpPr>
            <p:spPr>
              <a:xfrm>
                <a:off x="6795306" y="3675688"/>
                <a:ext cx="1006859" cy="159529"/>
              </a:xfrm>
              <a:prstGeom prst="rect">
                <a:avLst/>
              </a:prstGeom>
              <a:solidFill>
                <a:srgbClr val="B4C7E7"/>
              </a:solidFill>
              <a:ln w="3175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wrap="none" anchor="ctr">
                <a:flatTx/>
              </a:bodyPr>
              <a:lstStyle>
                <a:defPPr>
                  <a:defRPr lang="en-US"/>
                </a:defPPr>
                <a:lvl1pPr algn="ctr">
                  <a:defRPr sz="1000" b="1" spc="-50">
                    <a:ln>
                      <a:solidFill>
                        <a:srgbClr val="1F497D">
                          <a:lumMod val="40000"/>
                          <a:lumOff val="60000"/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KoPub돋움체 Bold" panose="00000800000000000000" pitchFamily="2" charset="-127"/>
                    <a:ea typeface="KoPub돋움체 Bold" panose="00000800000000000000" pitchFamily="2" charset="-127"/>
                  </a:defRPr>
                </a:lvl1pPr>
              </a:lstStyle>
              <a:p>
                <a:pPr defTabSz="414772" latinLnBrk="0">
                  <a:defRPr/>
                </a:pPr>
                <a:r>
                  <a:rPr lang="en-US" altLang="ko-KR" sz="771" spc="-64" dirty="0">
                    <a:solidFill>
                      <a:schemeClr val="tx1"/>
                    </a:solidFill>
                  </a:rPr>
                  <a:t>scouter client</a:t>
                </a:r>
                <a:endParaRPr lang="ko-KR" altLang="en-US" sz="771" spc="-64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6" name="직선 화살표 연결선 28">
              <a:extLst>
                <a:ext uri="{FF2B5EF4-FFF2-40B4-BE49-F238E27FC236}">
                  <a16:creationId xmlns="" xmlns:a16="http://schemas.microsoft.com/office/drawing/2014/main" id="{17B0F5D3-D975-AC06-03D3-C580CB001180}"/>
                </a:ext>
              </a:extLst>
            </p:cNvPr>
            <p:cNvCxnSpPr>
              <a:cxnSpLocks noChangeShapeType="1"/>
              <a:stCxn id="89" idx="3"/>
              <a:endCxn id="42" idx="1"/>
            </p:cNvCxnSpPr>
            <p:nvPr/>
          </p:nvCxnSpPr>
          <p:spPr bwMode="auto">
            <a:xfrm>
              <a:off x="3245267" y="4291988"/>
              <a:ext cx="2449707" cy="179787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직선 화살표 연결선 28">
              <a:extLst>
                <a:ext uri="{FF2B5EF4-FFF2-40B4-BE49-F238E27FC236}">
                  <a16:creationId xmlns="" xmlns:a16="http://schemas.microsoft.com/office/drawing/2014/main" id="{D34F8E3C-9F76-884A-3D0E-8368CAC45F3F}"/>
                </a:ext>
              </a:extLst>
            </p:cNvPr>
            <p:cNvCxnSpPr>
              <a:cxnSpLocks noChangeShapeType="1"/>
              <a:stCxn id="35" idx="0"/>
              <a:endCxn id="81" idx="0"/>
            </p:cNvCxnSpPr>
            <p:nvPr/>
          </p:nvCxnSpPr>
          <p:spPr bwMode="auto">
            <a:xfrm rot="16200000" flipH="1" flipV="1">
              <a:off x="5080024" y="2707536"/>
              <a:ext cx="1053537" cy="1975144"/>
            </a:xfrm>
            <a:prstGeom prst="bentConnector3">
              <a:avLst>
                <a:gd name="adj1" fmla="val -26428"/>
              </a:avLst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직선 화살표 연결선 28">
              <a:extLst>
                <a:ext uri="{FF2B5EF4-FFF2-40B4-BE49-F238E27FC236}">
                  <a16:creationId xmlns="" xmlns:a16="http://schemas.microsoft.com/office/drawing/2014/main" id="{85094D25-ED12-FA6B-5A7B-CE7C8B69EC48}"/>
                </a:ext>
              </a:extLst>
            </p:cNvPr>
            <p:cNvCxnSpPr>
              <a:cxnSpLocks noChangeShapeType="1"/>
              <a:stCxn id="25" idx="2"/>
            </p:cNvCxnSpPr>
            <p:nvPr/>
          </p:nvCxnSpPr>
          <p:spPr bwMode="auto">
            <a:xfrm>
              <a:off x="2896189" y="3455455"/>
              <a:ext cx="267250" cy="77800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직선 화살표 연결선 28">
              <a:extLst>
                <a:ext uri="{FF2B5EF4-FFF2-40B4-BE49-F238E27FC236}">
                  <a16:creationId xmlns="" xmlns:a16="http://schemas.microsoft.com/office/drawing/2014/main" id="{37C24EEB-8757-2B85-DE6C-493C1192E52F}"/>
                </a:ext>
              </a:extLst>
            </p:cNvPr>
            <p:cNvCxnSpPr>
              <a:cxnSpLocks noChangeShapeType="1"/>
              <a:stCxn id="25" idx="2"/>
              <a:endCxn id="81" idx="0"/>
            </p:cNvCxnSpPr>
            <p:nvPr/>
          </p:nvCxnSpPr>
          <p:spPr bwMode="auto">
            <a:xfrm>
              <a:off x="2896189" y="3455455"/>
              <a:ext cx="1723032" cy="76642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직선 화살표 연결선 28">
              <a:extLst>
                <a:ext uri="{FF2B5EF4-FFF2-40B4-BE49-F238E27FC236}">
                  <a16:creationId xmlns="" xmlns:a16="http://schemas.microsoft.com/office/drawing/2014/main" id="{07D56525-1546-657B-CB63-B2E4D648957F}"/>
                </a:ext>
              </a:extLst>
            </p:cNvPr>
            <p:cNvCxnSpPr>
              <a:cxnSpLocks noChangeShapeType="1"/>
              <a:stCxn id="25" idx="2"/>
              <a:endCxn id="89" idx="0"/>
            </p:cNvCxnSpPr>
            <p:nvPr/>
          </p:nvCxnSpPr>
          <p:spPr bwMode="auto">
            <a:xfrm flipH="1">
              <a:off x="2750996" y="3455455"/>
              <a:ext cx="145193" cy="67767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" name="직선 화살표 연결선 28">
              <a:extLst>
                <a:ext uri="{FF2B5EF4-FFF2-40B4-BE49-F238E27FC236}">
                  <a16:creationId xmlns="" xmlns:a16="http://schemas.microsoft.com/office/drawing/2014/main" id="{78007661-11AD-1436-EF81-1F4DCF2548AA}"/>
                </a:ext>
              </a:extLst>
            </p:cNvPr>
            <p:cNvCxnSpPr>
              <a:cxnSpLocks noChangeShapeType="1"/>
              <a:stCxn id="52" idx="1"/>
              <a:endCxn id="92" idx="3"/>
            </p:cNvCxnSpPr>
            <p:nvPr/>
          </p:nvCxnSpPr>
          <p:spPr bwMode="auto">
            <a:xfrm flipH="1" flipV="1">
              <a:off x="3265275" y="5072394"/>
              <a:ext cx="2435496" cy="18048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2" name="직사각형 61">
              <a:extLst>
                <a:ext uri="{FF2B5EF4-FFF2-40B4-BE49-F238E27FC236}">
                  <a16:creationId xmlns="" xmlns:a16="http://schemas.microsoft.com/office/drawing/2014/main" id="{FAB82C55-99D3-8C6B-1270-0B472FF01D99}"/>
                </a:ext>
              </a:extLst>
            </p:cNvPr>
            <p:cNvSpPr/>
            <p:nvPr/>
          </p:nvSpPr>
          <p:spPr>
            <a:xfrm>
              <a:off x="2138226" y="5893701"/>
              <a:ext cx="3164891" cy="857887"/>
            </a:xfrm>
            <a:prstGeom prst="rect">
              <a:avLst/>
            </a:prstGeom>
            <a:solidFill>
              <a:srgbClr val="427341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endParaRPr kumimoji="1" lang="ko-KR" altLang="en-US" sz="1200">
                <a:ln>
                  <a:solidFill>
                    <a:srgbClr val="007BC7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3" name="사각형: 둥근 모서리 237">
              <a:extLst>
                <a:ext uri="{FF2B5EF4-FFF2-40B4-BE49-F238E27FC236}">
                  <a16:creationId xmlns="" xmlns:a16="http://schemas.microsoft.com/office/drawing/2014/main" id="{8BCF09B7-042C-B980-F933-DCDE44ADA9B3}"/>
                </a:ext>
              </a:extLst>
            </p:cNvPr>
            <p:cNvSpPr/>
            <p:nvPr/>
          </p:nvSpPr>
          <p:spPr>
            <a:xfrm>
              <a:off x="2213501" y="5979585"/>
              <a:ext cx="944794" cy="408378"/>
            </a:xfrm>
            <a:prstGeom prst="roundRect">
              <a:avLst/>
            </a:prstGeom>
            <a:ln>
              <a:solidFill>
                <a:srgbClr val="42734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kumimoji="1" lang="en-US" altLang="ko-KR" sz="900" dirty="0">
                  <a:ln>
                    <a:solidFill>
                      <a:srgbClr val="007BC7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PaaS-TA</a:t>
              </a:r>
            </a:p>
            <a:p>
              <a:pPr algn="ctr" latinLnBrk="0"/>
              <a:r>
                <a:rPr kumimoji="1" lang="en-US" altLang="ko-KR" sz="900" dirty="0">
                  <a:ln>
                    <a:solidFill>
                      <a:srgbClr val="007BC7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Core</a:t>
              </a:r>
              <a:endParaRPr kumimoji="1" lang="ko-KR" altLang="en-US" sz="900" dirty="0">
                <a:ln>
                  <a:solidFill>
                    <a:srgbClr val="007BC7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4" name="사각형: 둥근 모서리 238">
              <a:extLst>
                <a:ext uri="{FF2B5EF4-FFF2-40B4-BE49-F238E27FC236}">
                  <a16:creationId xmlns="" xmlns:a16="http://schemas.microsoft.com/office/drawing/2014/main" id="{4CA46F2A-F0B1-B429-0751-F37C848CEEEE}"/>
                </a:ext>
              </a:extLst>
            </p:cNvPr>
            <p:cNvSpPr/>
            <p:nvPr/>
          </p:nvSpPr>
          <p:spPr>
            <a:xfrm>
              <a:off x="3240765" y="6001392"/>
              <a:ext cx="944794" cy="408378"/>
            </a:xfrm>
            <a:prstGeom prst="roundRect">
              <a:avLst/>
            </a:prstGeom>
            <a:ln>
              <a:solidFill>
                <a:srgbClr val="42734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kumimoji="1" lang="en-US" altLang="ko-KR" sz="900" dirty="0">
                  <a:ln>
                    <a:solidFill>
                      <a:srgbClr val="007BC7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PaaS-TA</a:t>
              </a:r>
            </a:p>
            <a:p>
              <a:pPr algn="ctr" latinLnBrk="0"/>
              <a:r>
                <a:rPr kumimoji="1" lang="en-US" altLang="ko-KR" sz="900" dirty="0">
                  <a:ln>
                    <a:solidFill>
                      <a:srgbClr val="007BC7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Service</a:t>
              </a:r>
              <a:endParaRPr kumimoji="1" lang="ko-KR" altLang="en-US" sz="900" dirty="0">
                <a:ln>
                  <a:solidFill>
                    <a:srgbClr val="007BC7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5" name="사각형: 둥근 모서리 239">
              <a:extLst>
                <a:ext uri="{FF2B5EF4-FFF2-40B4-BE49-F238E27FC236}">
                  <a16:creationId xmlns="" xmlns:a16="http://schemas.microsoft.com/office/drawing/2014/main" id="{38F01E58-7086-3455-3D07-5F1F203278F4}"/>
                </a:ext>
              </a:extLst>
            </p:cNvPr>
            <p:cNvSpPr/>
            <p:nvPr/>
          </p:nvSpPr>
          <p:spPr>
            <a:xfrm>
              <a:off x="4265260" y="5994581"/>
              <a:ext cx="944794" cy="408378"/>
            </a:xfrm>
            <a:prstGeom prst="roundRect">
              <a:avLst/>
            </a:prstGeom>
            <a:ln>
              <a:solidFill>
                <a:srgbClr val="42734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kumimoji="1" lang="en-US" altLang="ko-KR" sz="900" dirty="0">
                  <a:ln>
                    <a:solidFill>
                      <a:srgbClr val="007BC7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PaaS-TA</a:t>
              </a:r>
            </a:p>
            <a:p>
              <a:pPr algn="ctr" latinLnBrk="0"/>
              <a:r>
                <a:rPr kumimoji="1" lang="en-US" altLang="ko-KR" sz="900" dirty="0">
                  <a:ln>
                    <a:solidFill>
                      <a:srgbClr val="007BC7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Services Broker</a:t>
              </a:r>
              <a:endParaRPr kumimoji="1" lang="ko-KR" altLang="en-US" sz="900" dirty="0">
                <a:ln>
                  <a:solidFill>
                    <a:srgbClr val="007BC7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="" xmlns:a16="http://schemas.microsoft.com/office/drawing/2014/main" id="{1E1883CC-E3C3-758A-53AC-833E9C5B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834" y="4063756"/>
              <a:ext cx="628059" cy="683778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="" xmlns:a16="http://schemas.microsoft.com/office/drawing/2014/main" id="{87E1D1BA-ACD9-0640-526D-C61FE446F6E9}"/>
                </a:ext>
              </a:extLst>
            </p:cNvPr>
            <p:cNvSpPr/>
            <p:nvPr/>
          </p:nvSpPr>
          <p:spPr>
            <a:xfrm>
              <a:off x="318017" y="3377057"/>
              <a:ext cx="1591262" cy="342016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endParaRPr kumimoji="1" lang="ko-KR" altLang="en-US" sz="1200">
                <a:ln>
                  <a:solidFill>
                    <a:srgbClr val="007BC7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68" name="직선 화살표 연결선 28">
              <a:extLst>
                <a:ext uri="{FF2B5EF4-FFF2-40B4-BE49-F238E27FC236}">
                  <a16:creationId xmlns="" xmlns:a16="http://schemas.microsoft.com/office/drawing/2014/main" id="{DA8A5D39-BD1A-9E97-9607-A43CC9509477}"/>
                </a:ext>
              </a:extLst>
            </p:cNvPr>
            <p:cNvCxnSpPr>
              <a:cxnSpLocks noChangeShapeType="1"/>
              <a:stCxn id="89" idx="1"/>
              <a:endCxn id="103" idx="3"/>
            </p:cNvCxnSpPr>
            <p:nvPr/>
          </p:nvCxnSpPr>
          <p:spPr bwMode="auto">
            <a:xfrm flipH="1" flipV="1">
              <a:off x="1746155" y="4283298"/>
              <a:ext cx="510570" cy="869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직선 화살표 연결선 28">
              <a:extLst>
                <a:ext uri="{FF2B5EF4-FFF2-40B4-BE49-F238E27FC236}">
                  <a16:creationId xmlns="" xmlns:a16="http://schemas.microsoft.com/office/drawing/2014/main" id="{712D690F-2663-4D0E-7E10-3871A7D7600E}"/>
                </a:ext>
              </a:extLst>
            </p:cNvPr>
            <p:cNvCxnSpPr>
              <a:cxnSpLocks noChangeShapeType="1"/>
              <a:stCxn id="90" idx="1"/>
              <a:endCxn id="101" idx="3"/>
            </p:cNvCxnSpPr>
            <p:nvPr/>
          </p:nvCxnSpPr>
          <p:spPr bwMode="auto">
            <a:xfrm flipH="1">
              <a:off x="1730155" y="4575913"/>
              <a:ext cx="538938" cy="96281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58514AFA-D8E0-0867-AE0D-E178CA5A4BBE}"/>
                </a:ext>
              </a:extLst>
            </p:cNvPr>
            <p:cNvSpPr/>
            <p:nvPr/>
          </p:nvSpPr>
          <p:spPr>
            <a:xfrm>
              <a:off x="5559906" y="3052522"/>
              <a:ext cx="2128231" cy="373295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endParaRPr kumimoji="1" lang="ko-KR" altLang="en-US" sz="1200">
                <a:ln>
                  <a:solidFill>
                    <a:srgbClr val="007BC7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2C705FC2-D173-3117-5230-CEEB4BC0600C}"/>
                </a:ext>
              </a:extLst>
            </p:cNvPr>
            <p:cNvSpPr txBox="1"/>
            <p:nvPr/>
          </p:nvSpPr>
          <p:spPr>
            <a:xfrm>
              <a:off x="2685898" y="6470109"/>
              <a:ext cx="1913290" cy="22491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 latinLnBrk="0"/>
              <a:r>
                <a:rPr kumimoji="1" lang="en-US" altLang="ko-KR" sz="1200" dirty="0">
                  <a:ln>
                    <a:solidFill>
                      <a:srgbClr val="007BC7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PaaS-TA</a:t>
              </a:r>
              <a:r>
                <a:rPr kumimoji="1" lang="ko-KR" altLang="en-US" sz="1200" dirty="0">
                  <a:ln>
                    <a:solidFill>
                      <a:srgbClr val="007BC7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kumimoji="1" lang="en-US" altLang="ko-KR" sz="1200" dirty="0">
                  <a:ln>
                    <a:solidFill>
                      <a:srgbClr val="007BC7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for Kubernetes</a:t>
              </a:r>
              <a:endParaRPr kumimoji="1" lang="ko-KR" altLang="en-US" sz="1200" dirty="0">
                <a:ln>
                  <a:solidFill>
                    <a:srgbClr val="007BC7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2" name="모서리가 둥근 직사각형 7">
              <a:extLst>
                <a:ext uri="{FF2B5EF4-FFF2-40B4-BE49-F238E27FC236}">
                  <a16:creationId xmlns="" xmlns:a16="http://schemas.microsoft.com/office/drawing/2014/main" id="{B51B20D8-AC3B-20BD-6047-1B846AFBFC51}"/>
                </a:ext>
              </a:extLst>
            </p:cNvPr>
            <p:cNvSpPr/>
            <p:nvPr/>
          </p:nvSpPr>
          <p:spPr>
            <a:xfrm>
              <a:off x="2173320" y="3912258"/>
              <a:ext cx="222083" cy="261569"/>
            </a:xfrm>
            <a:prstGeom prst="roundRect">
              <a:avLst>
                <a:gd name="adj" fmla="val 7024"/>
              </a:avLst>
            </a:prstGeom>
            <a:solidFill>
              <a:srgbClr val="A77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rtlCol="0" anchor="ctr"/>
            <a:lstStyle/>
            <a:p>
              <a:pPr algn="ctr"/>
              <a:r>
                <a:rPr lang="en-US" altLang="ko-KR" sz="1100" b="1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01</a:t>
              </a:r>
              <a:endParaRPr lang="ko-KR" altLang="en-US" sz="1100" b="1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3" name="모서리가 둥근 직사각형 7">
              <a:extLst>
                <a:ext uri="{FF2B5EF4-FFF2-40B4-BE49-F238E27FC236}">
                  <a16:creationId xmlns="" xmlns:a16="http://schemas.microsoft.com/office/drawing/2014/main" id="{E95B5F20-1CC4-EB0B-F96F-CFBCDDC852C0}"/>
                </a:ext>
              </a:extLst>
            </p:cNvPr>
            <p:cNvSpPr/>
            <p:nvPr/>
          </p:nvSpPr>
          <p:spPr>
            <a:xfrm>
              <a:off x="375342" y="3388437"/>
              <a:ext cx="222083" cy="261569"/>
            </a:xfrm>
            <a:prstGeom prst="roundRect">
              <a:avLst>
                <a:gd name="adj" fmla="val 7024"/>
              </a:avLst>
            </a:prstGeom>
            <a:solidFill>
              <a:srgbClr val="A77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rtlCol="0" anchor="ctr"/>
            <a:lstStyle/>
            <a:p>
              <a:pPr algn="ctr"/>
              <a:r>
                <a:rPr lang="en-US" altLang="ko-KR" sz="1100" b="1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02</a:t>
              </a:r>
              <a:endParaRPr lang="ko-KR" altLang="en-US" sz="1100" b="1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4" name="모서리가 둥근 직사각형 7">
              <a:extLst>
                <a:ext uri="{FF2B5EF4-FFF2-40B4-BE49-F238E27FC236}">
                  <a16:creationId xmlns="" xmlns:a16="http://schemas.microsoft.com/office/drawing/2014/main" id="{C5A35BFA-3F53-DB5E-ABF1-634BE6C19CE4}"/>
                </a:ext>
              </a:extLst>
            </p:cNvPr>
            <p:cNvSpPr/>
            <p:nvPr/>
          </p:nvSpPr>
          <p:spPr>
            <a:xfrm>
              <a:off x="5636920" y="3129461"/>
              <a:ext cx="222083" cy="261569"/>
            </a:xfrm>
            <a:prstGeom prst="roundRect">
              <a:avLst>
                <a:gd name="adj" fmla="val 7024"/>
              </a:avLst>
            </a:prstGeom>
            <a:solidFill>
              <a:srgbClr val="A77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rtlCol="0" anchor="ctr"/>
            <a:lstStyle/>
            <a:p>
              <a:pPr algn="ctr"/>
              <a:r>
                <a:rPr lang="en-US" altLang="ko-KR" sz="1100" b="1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03</a:t>
              </a:r>
              <a:endParaRPr lang="ko-KR" altLang="en-US" sz="1100" b="1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5" name="모서리가 둥근 직사각형 7">
              <a:extLst>
                <a:ext uri="{FF2B5EF4-FFF2-40B4-BE49-F238E27FC236}">
                  <a16:creationId xmlns="" xmlns:a16="http://schemas.microsoft.com/office/drawing/2014/main" id="{3E4C1EC9-961E-1206-7D48-C2A84939D4DE}"/>
                </a:ext>
              </a:extLst>
            </p:cNvPr>
            <p:cNvSpPr/>
            <p:nvPr/>
          </p:nvSpPr>
          <p:spPr>
            <a:xfrm>
              <a:off x="5658858" y="5517283"/>
              <a:ext cx="222083" cy="261569"/>
            </a:xfrm>
            <a:prstGeom prst="roundRect">
              <a:avLst>
                <a:gd name="adj" fmla="val 7024"/>
              </a:avLst>
            </a:prstGeom>
            <a:solidFill>
              <a:srgbClr val="A77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rtlCol="0" anchor="ctr"/>
            <a:lstStyle/>
            <a:p>
              <a:pPr algn="ctr"/>
              <a:r>
                <a:rPr lang="en-US" altLang="ko-KR" sz="1100" b="1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05</a:t>
              </a:r>
              <a:endParaRPr lang="ko-KR" altLang="en-US" sz="1100" b="1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6" name="양쪽 모서리가 둥근 사각형 456">
              <a:extLst>
                <a:ext uri="{FF2B5EF4-FFF2-40B4-BE49-F238E27FC236}">
                  <a16:creationId xmlns="" xmlns:a16="http://schemas.microsoft.com/office/drawing/2014/main" id="{7562777D-16E7-9124-55AF-598DF05DCACC}"/>
                </a:ext>
              </a:extLst>
            </p:cNvPr>
            <p:cNvSpPr/>
            <p:nvPr/>
          </p:nvSpPr>
          <p:spPr>
            <a:xfrm>
              <a:off x="8014811" y="5282361"/>
              <a:ext cx="291214" cy="275891"/>
            </a:xfrm>
            <a:prstGeom prst="round2SameRect">
              <a:avLst>
                <a:gd name="adj1" fmla="val 10569"/>
                <a:gd name="adj2" fmla="val 0"/>
              </a:avLst>
            </a:prstGeom>
            <a:solidFill>
              <a:srgbClr val="A77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90000" rtlCol="0" anchor="ctr"/>
            <a:lstStyle/>
            <a:p>
              <a:pPr algn="ctr"/>
              <a:r>
                <a:rPr lang="en-US" altLang="ko-KR" sz="1100" b="1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04</a:t>
              </a:r>
              <a:endParaRPr lang="ko-KR" altLang="en-US" sz="1100" b="1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7" name="직각 삼각형 76">
              <a:extLst>
                <a:ext uri="{FF2B5EF4-FFF2-40B4-BE49-F238E27FC236}">
                  <a16:creationId xmlns="" xmlns:a16="http://schemas.microsoft.com/office/drawing/2014/main" id="{E50C4F74-CD6E-315F-2A42-C23404FA6558}"/>
                </a:ext>
              </a:extLst>
            </p:cNvPr>
            <p:cNvSpPr/>
            <p:nvPr/>
          </p:nvSpPr>
          <p:spPr>
            <a:xfrm>
              <a:off x="8283990" y="5420451"/>
              <a:ext cx="139003" cy="112779"/>
            </a:xfrm>
            <a:prstGeom prst="rtTriangle">
              <a:avLst/>
            </a:prstGeom>
            <a:solidFill>
              <a:srgbClr val="A77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980"/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D7199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="" xmlns:a16="http://schemas.microsoft.com/office/drawing/2014/main" id="{132DB9FC-074E-D779-A186-936F9529C270}"/>
                </a:ext>
              </a:extLst>
            </p:cNvPr>
            <p:cNvSpPr/>
            <p:nvPr/>
          </p:nvSpPr>
          <p:spPr>
            <a:xfrm>
              <a:off x="8389259" y="5261081"/>
              <a:ext cx="1647887" cy="203517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30000"/>
                </a:lnSpc>
                <a:spcAft>
                  <a:spcPts val="2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100000"/>
              </a:pP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컨테이너 모니터링 환경 구축 </a:t>
              </a:r>
            </a:p>
          </p:txBody>
        </p:sp>
        <p:sp>
          <p:nvSpPr>
            <p:cNvPr id="79" name="모서리가 둥근 직사각형 453">
              <a:extLst>
                <a:ext uri="{FF2B5EF4-FFF2-40B4-BE49-F238E27FC236}">
                  <a16:creationId xmlns="" xmlns:a16="http://schemas.microsoft.com/office/drawing/2014/main" id="{9145D05E-DBA1-D39A-FEEB-84DA09833741}"/>
                </a:ext>
              </a:extLst>
            </p:cNvPr>
            <p:cNvSpPr/>
            <p:nvPr/>
          </p:nvSpPr>
          <p:spPr>
            <a:xfrm>
              <a:off x="8014810" y="5509435"/>
              <a:ext cx="2502973" cy="600565"/>
            </a:xfrm>
            <a:prstGeom prst="roundRect">
              <a:avLst>
                <a:gd name="adj" fmla="val 3414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rtlCol="0" anchor="ctr"/>
            <a:lstStyle/>
            <a:p>
              <a:pPr marL="72000" indent="-72000">
                <a:spcAft>
                  <a:spcPts val="20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모니터링 도구인 </a:t>
              </a:r>
              <a:r>
                <a:rPr lang="en-US" altLang="ko-KR" sz="100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SCOUTER</a:t>
              </a:r>
              <a:r>
                <a:rPr lang="ko-KR" altLang="en-US" sz="100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를 활용하여</a:t>
              </a:r>
              <a:r>
                <a:rPr lang="en-US" altLang="ko-KR" sz="100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/>
              </a:r>
              <a:br>
                <a:rPr lang="en-US" altLang="ko-KR" sz="100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</a:br>
              <a:r>
                <a:rPr lang="ko-KR" altLang="en-US" sz="100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애플케이션  병목 지점을 파악하고 성능 개선 </a:t>
              </a:r>
            </a:p>
          </p:txBody>
        </p:sp>
        <p:sp>
          <p:nvSpPr>
            <p:cNvPr id="80" name="모서리가 둥근 직사각형 7">
              <a:extLst>
                <a:ext uri="{FF2B5EF4-FFF2-40B4-BE49-F238E27FC236}">
                  <a16:creationId xmlns="" xmlns:a16="http://schemas.microsoft.com/office/drawing/2014/main" id="{86A2B28D-03AD-10F5-15C7-913A73C38D27}"/>
                </a:ext>
              </a:extLst>
            </p:cNvPr>
            <p:cNvSpPr/>
            <p:nvPr/>
          </p:nvSpPr>
          <p:spPr>
            <a:xfrm>
              <a:off x="5617536" y="4774743"/>
              <a:ext cx="222083" cy="261569"/>
            </a:xfrm>
            <a:prstGeom prst="roundRect">
              <a:avLst>
                <a:gd name="adj" fmla="val 7024"/>
              </a:avLst>
            </a:prstGeom>
            <a:solidFill>
              <a:srgbClr val="A772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rtlCol="0" anchor="ctr"/>
            <a:lstStyle/>
            <a:p>
              <a:pPr algn="ctr"/>
              <a:r>
                <a:rPr lang="en-US" altLang="ko-KR" sz="1100" b="1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04</a:t>
              </a:r>
              <a:endParaRPr lang="ko-KR" altLang="en-US" sz="1100" b="1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89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3138" y="480635"/>
            <a:ext cx="1944700" cy="333233"/>
          </a:xfrm>
        </p:spPr>
        <p:txBody>
          <a:bodyPr/>
          <a:lstStyle/>
          <a:p>
            <a:r>
              <a:rPr lang="en-US" altLang="ko-KR" dirty="0"/>
              <a:t>Cloud </a:t>
            </a:r>
            <a:r>
              <a:rPr lang="ko-KR" altLang="en-US" dirty="0"/>
              <a:t>발전과정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0" dirty="0">
                <a:latin typeface="+mj-ea"/>
                <a:ea typeface="+mj-ea"/>
              </a:rPr>
              <a:t>Cloud</a:t>
            </a:r>
            <a:r>
              <a:rPr lang="ko-KR" altLang="en-US" b="0" dirty="0">
                <a:latin typeface="+mj-ea"/>
                <a:ea typeface="+mj-ea"/>
              </a:rPr>
              <a:t> 시장 규모 변화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F31CB8-EE0B-4A6A-8561-904A0AB35B7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5"/>
          </p:nvPr>
        </p:nvSpPr>
        <p:spPr>
          <a:xfrm>
            <a:off x="0" y="5755278"/>
            <a:ext cx="9906000" cy="523220"/>
          </a:xfrm>
          <a:solidFill>
            <a:schemeClr val="tx2">
              <a:lumMod val="75000"/>
            </a:schemeClr>
          </a:solidFill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글로벌 퍼블릭 클라우드 시장 규모의 </a:t>
            </a:r>
            <a:r>
              <a:rPr lang="ko-KR" altLang="en-US" sz="2800" b="1" dirty="0">
                <a:solidFill>
                  <a:schemeClr val="accent4"/>
                </a:solidFill>
              </a:rPr>
              <a:t>지속적인 성장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0388" y="6373405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출처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lang="ko-KR" altLang="en-US" sz="14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가트너</a:t>
            </a:r>
            <a:endParaRPr lang="en-US" altLang="ko-KR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39662" y="5140752"/>
            <a:ext cx="6137167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2026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Global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Public Cloud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 시장규모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4,885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억 달러 돌파 예상</a:t>
            </a:r>
          </a:p>
        </p:txBody>
      </p:sp>
      <p:pic>
        <p:nvPicPr>
          <p:cNvPr id="1026" name="Picture 2" descr="Public Cloud Market Si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334" y="1560886"/>
            <a:ext cx="5724525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58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8780" y="972832"/>
            <a:ext cx="93970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mtClean="0"/>
          </a:p>
          <a:p>
            <a:endParaRPr lang="en-US" altLang="ko-KR"/>
          </a:p>
          <a:p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60" y="3558155"/>
            <a:ext cx="4390416" cy="26793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674" y="2451369"/>
            <a:ext cx="5037092" cy="3073941"/>
          </a:xfrm>
          <a:prstGeom prst="rect">
            <a:avLst/>
          </a:prstGeom>
        </p:spPr>
      </p:pic>
      <p:sp>
        <p:nvSpPr>
          <p:cNvPr id="4" name="사각형 설명선 3"/>
          <p:cNvSpPr/>
          <p:nvPr/>
        </p:nvSpPr>
        <p:spPr>
          <a:xfrm>
            <a:off x="410060" y="2616740"/>
            <a:ext cx="1807846" cy="941416"/>
          </a:xfrm>
          <a:prstGeom prst="wedgeRectCallout">
            <a:avLst>
              <a:gd name="adj1" fmla="val 37165"/>
              <a:gd name="adj2" fmla="val 173928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Upload / download </a:t>
            </a:r>
            <a:r>
              <a:rPr lang="ko-KR" altLang="en-US" smtClean="0">
                <a:solidFill>
                  <a:schemeClr val="tx1"/>
                </a:solidFill>
              </a:rPr>
              <a:t>클릭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사각형 설명선 7"/>
          <p:cNvSpPr/>
          <p:nvPr/>
        </p:nvSpPr>
        <p:spPr>
          <a:xfrm>
            <a:off x="4494180" y="1739223"/>
            <a:ext cx="5038926" cy="443585"/>
          </a:xfrm>
          <a:prstGeom prst="wedgeRectCallout">
            <a:avLst>
              <a:gd name="adj1" fmla="val -3109"/>
              <a:gd name="adj2" fmla="val 405416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tomcat_redis_configuration-1.0.0.tar.gz </a:t>
            </a:r>
            <a:r>
              <a:rPr lang="ko-KR" altLang="en-US" smtClean="0">
                <a:solidFill>
                  <a:schemeClr val="tx1"/>
                </a:solidFill>
              </a:rPr>
              <a:t>선택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사각형 설명선 8"/>
          <p:cNvSpPr/>
          <p:nvPr/>
        </p:nvSpPr>
        <p:spPr>
          <a:xfrm>
            <a:off x="5389123" y="5793870"/>
            <a:ext cx="4286722" cy="443585"/>
          </a:xfrm>
          <a:prstGeom prst="wedgeRectCallout">
            <a:avLst>
              <a:gd name="adj1" fmla="val -23876"/>
              <a:gd name="adj2" fmla="val -33142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/download/commsym </a:t>
            </a:r>
            <a:r>
              <a:rPr lang="ko-KR" altLang="en-US" smtClean="0">
                <a:solidFill>
                  <a:schemeClr val="tx1"/>
                </a:solidFill>
              </a:rPr>
              <a:t>입력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nexus</a:t>
            </a:r>
            <a:r>
              <a:rPr lang="ko-KR" altLang="en-US" b="1"/>
              <a:t>에 </a:t>
            </a:r>
            <a:r>
              <a:rPr lang="en-US" altLang="ko-KR" b="1"/>
              <a:t>tomcat conf </a:t>
            </a:r>
            <a:r>
              <a:rPr lang="ko-KR" altLang="en-US" b="1"/>
              <a:t>올리기 </a:t>
            </a:r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577263" y="1066985"/>
            <a:ext cx="8980272" cy="276999"/>
          </a:xfrm>
        </p:spPr>
        <p:txBody>
          <a:bodyPr/>
          <a:lstStyle/>
          <a:p>
            <a:r>
              <a:rPr lang="en-US" altLang="ko-KR"/>
              <a:t>Nexus dashboard </a:t>
            </a:r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9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21" y="2694845"/>
            <a:ext cx="4829084" cy="357569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8780" y="972832"/>
            <a:ext cx="93970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mtClean="0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4" name="사각형 설명선 3"/>
          <p:cNvSpPr/>
          <p:nvPr/>
        </p:nvSpPr>
        <p:spPr>
          <a:xfrm>
            <a:off x="-193055" y="2451369"/>
            <a:ext cx="1807846" cy="941416"/>
          </a:xfrm>
          <a:prstGeom prst="wedgeRectCallout">
            <a:avLst>
              <a:gd name="adj1" fmla="val 37165"/>
              <a:gd name="adj2" fmla="val 173928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commsym </a:t>
            </a:r>
            <a:r>
              <a:rPr lang="ko-KR" altLang="en-US" smtClean="0">
                <a:solidFill>
                  <a:schemeClr val="tx1"/>
                </a:solidFill>
              </a:rPr>
              <a:t>클릭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134" y="1988494"/>
            <a:ext cx="5227575" cy="3426244"/>
          </a:xfrm>
          <a:prstGeom prst="rect">
            <a:avLst/>
          </a:prstGeom>
        </p:spPr>
      </p:pic>
      <p:sp>
        <p:nvSpPr>
          <p:cNvPr id="9" name="사각형 설명선 8"/>
          <p:cNvSpPr/>
          <p:nvPr/>
        </p:nvSpPr>
        <p:spPr>
          <a:xfrm>
            <a:off x="4931923" y="5793870"/>
            <a:ext cx="4743922" cy="443585"/>
          </a:xfrm>
          <a:prstGeom prst="wedgeRectCallout">
            <a:avLst>
              <a:gd name="adj1" fmla="val -49292"/>
              <a:gd name="adj2" fmla="val -177913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commsym.war</a:t>
            </a:r>
            <a:r>
              <a:rPr lang="ko-KR" altLang="en-US" smtClean="0">
                <a:solidFill>
                  <a:schemeClr val="tx1"/>
                </a:solidFill>
              </a:rPr>
              <a:t>가 </a:t>
            </a:r>
            <a:r>
              <a:rPr lang="en-US" altLang="ko-KR" smtClean="0">
                <a:solidFill>
                  <a:schemeClr val="tx1"/>
                </a:solidFill>
              </a:rPr>
              <a:t>gitlab</a:t>
            </a:r>
            <a:r>
              <a:rPr lang="ko-KR" altLang="en-US" smtClean="0">
                <a:solidFill>
                  <a:schemeClr val="tx1"/>
                </a:solidFill>
              </a:rPr>
              <a:t>에 올라간것 확인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사각형 설명선 7"/>
          <p:cNvSpPr/>
          <p:nvPr/>
        </p:nvSpPr>
        <p:spPr>
          <a:xfrm>
            <a:off x="3521414" y="1059413"/>
            <a:ext cx="5038926" cy="443585"/>
          </a:xfrm>
          <a:prstGeom prst="wedgeRectCallout">
            <a:avLst>
              <a:gd name="adj1" fmla="val 9053"/>
              <a:gd name="adj2" fmla="val 622519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Upload file</a:t>
            </a:r>
            <a:r>
              <a:rPr lang="ko-KR" altLang="en-US" smtClean="0">
                <a:solidFill>
                  <a:schemeClr val="tx1"/>
                </a:solidFill>
              </a:rPr>
              <a:t>을 통하여 </a:t>
            </a:r>
            <a:r>
              <a:rPr lang="en-US" altLang="ko-KR" smtClean="0">
                <a:solidFill>
                  <a:schemeClr val="tx1"/>
                </a:solidFill>
              </a:rPr>
              <a:t>commsym.war </a:t>
            </a:r>
            <a:r>
              <a:rPr lang="ko-KR" altLang="en-US" smtClean="0">
                <a:solidFill>
                  <a:schemeClr val="tx1"/>
                </a:solidFill>
              </a:rPr>
              <a:t>업로드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gitlab</a:t>
            </a:r>
            <a:r>
              <a:rPr lang="ko-KR" altLang="en-US" b="1"/>
              <a:t> 사용시 </a:t>
            </a:r>
            <a:r>
              <a:rPr lang="en-US" altLang="ko-KR" b="1"/>
              <a:t>commsym</a:t>
            </a:r>
            <a:r>
              <a:rPr lang="ko-KR" altLang="en-US" b="1"/>
              <a:t>을 위한 </a:t>
            </a:r>
            <a:r>
              <a:rPr lang="en-US" altLang="ko-KR" b="1"/>
              <a:t>commsym.war </a:t>
            </a:r>
            <a:r>
              <a:rPr lang="ko-KR" altLang="en-US" b="1"/>
              <a:t>올리기 </a:t>
            </a:r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577263" y="1066985"/>
            <a:ext cx="8980272" cy="276999"/>
          </a:xfrm>
        </p:spPr>
        <p:txBody>
          <a:bodyPr/>
          <a:lstStyle/>
          <a:p>
            <a:r>
              <a:rPr lang="en-US" altLang="ko-KR"/>
              <a:t>gitlab </a:t>
            </a:r>
            <a:r>
              <a:rPr lang="en-US" altLang="ko-KR" smtClean="0"/>
              <a:t>dashboard</a:t>
            </a:r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34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80" y="1772062"/>
            <a:ext cx="7528644" cy="406485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8780" y="972832"/>
            <a:ext cx="93970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mtClean="0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8" name="사각형 설명선 7"/>
          <p:cNvSpPr/>
          <p:nvPr/>
        </p:nvSpPr>
        <p:spPr>
          <a:xfrm>
            <a:off x="3528747" y="871535"/>
            <a:ext cx="5038926" cy="443585"/>
          </a:xfrm>
          <a:prstGeom prst="wedgeRectCallout">
            <a:avLst>
              <a:gd name="adj1" fmla="val 26377"/>
              <a:gd name="adj2" fmla="val 612142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1) green commsym_cf_push </a:t>
            </a:r>
            <a:r>
              <a:rPr lang="ko-KR" altLang="en-US" smtClean="0">
                <a:solidFill>
                  <a:schemeClr val="tx1"/>
                </a:solidFill>
              </a:rPr>
              <a:t>선택 실행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사각형 설명선 8"/>
          <p:cNvSpPr/>
          <p:nvPr/>
        </p:nvSpPr>
        <p:spPr>
          <a:xfrm>
            <a:off x="56554" y="5524501"/>
            <a:ext cx="4687368" cy="681564"/>
          </a:xfrm>
          <a:prstGeom prst="wedgeRectCallout">
            <a:avLst>
              <a:gd name="adj1" fmla="val 37554"/>
              <a:gd name="adj2" fmla="val -21302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commsym-green </a:t>
            </a:r>
            <a:r>
              <a:rPr lang="ko-KR" altLang="en-US" smtClean="0">
                <a:solidFill>
                  <a:schemeClr val="tx1"/>
                </a:solidFill>
              </a:rPr>
              <a:t>접속 확인후</a:t>
            </a:r>
            <a:endParaRPr lang="en-US" altLang="ko-KR" smtClean="0">
              <a:solidFill>
                <a:schemeClr val="tx1"/>
              </a:solidFill>
            </a:endParaRPr>
          </a:p>
          <a:p>
            <a:pPr algn="ctr"/>
            <a:r>
              <a:rPr lang="en-US" altLang="ko-KR" smtClean="0">
                <a:solidFill>
                  <a:schemeClr val="tx1"/>
                </a:solidFill>
              </a:rPr>
              <a:t>3) switch_green_from_blue_commsym</a:t>
            </a:r>
            <a:r>
              <a:rPr lang="ko-KR" altLang="en-US" smtClean="0">
                <a:solidFill>
                  <a:schemeClr val="tx1"/>
                </a:solidFill>
              </a:rPr>
              <a:t> 실행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사각형 설명선 9"/>
          <p:cNvSpPr/>
          <p:nvPr/>
        </p:nvSpPr>
        <p:spPr>
          <a:xfrm>
            <a:off x="0" y="2509708"/>
            <a:ext cx="4312920" cy="443585"/>
          </a:xfrm>
          <a:prstGeom prst="wedgeRectCallout">
            <a:avLst>
              <a:gd name="adj1" fmla="val 47911"/>
              <a:gd name="adj2" fmla="val 30763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2) green_commsym_kubectl_nas </a:t>
            </a:r>
            <a:r>
              <a:rPr lang="ko-KR" altLang="en-US" smtClean="0">
                <a:solidFill>
                  <a:schemeClr val="tx1"/>
                </a:solidFill>
              </a:rPr>
              <a:t>실행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사각형 설명선 10"/>
          <p:cNvSpPr/>
          <p:nvPr/>
        </p:nvSpPr>
        <p:spPr>
          <a:xfrm>
            <a:off x="5925140" y="5762478"/>
            <a:ext cx="4087540" cy="443585"/>
          </a:xfrm>
          <a:prstGeom prst="wedgeRectCallout">
            <a:avLst>
              <a:gd name="adj1" fmla="val 29429"/>
              <a:gd name="adj2" fmla="val -293602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4) delete-commsym-old </a:t>
            </a:r>
            <a:r>
              <a:rPr lang="ko-KR" altLang="en-US" smtClean="0">
                <a:solidFill>
                  <a:schemeClr val="tx1"/>
                </a:solidFill>
              </a:rPr>
              <a:t>실행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사각형 설명선 11"/>
          <p:cNvSpPr/>
          <p:nvPr/>
        </p:nvSpPr>
        <p:spPr>
          <a:xfrm>
            <a:off x="2101711" y="1618333"/>
            <a:ext cx="4353695" cy="443585"/>
          </a:xfrm>
          <a:prstGeom prst="wedgeRectCallout">
            <a:avLst>
              <a:gd name="adj1" fmla="val 11142"/>
              <a:gd name="adj2" fmla="val 304308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blue green </a:t>
            </a:r>
            <a:r>
              <a:rPr lang="ko-KR" altLang="en-US" smtClean="0">
                <a:solidFill>
                  <a:schemeClr val="tx1"/>
                </a:solidFill>
              </a:rPr>
              <a:t>뷰 선택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993138" y="481469"/>
            <a:ext cx="5084084" cy="332399"/>
          </a:xfrm>
        </p:spPr>
        <p:txBody>
          <a:bodyPr/>
          <a:lstStyle/>
          <a:p>
            <a:r>
              <a:rPr lang="en-US" altLang="ko-KR" b="1"/>
              <a:t>jenkins</a:t>
            </a:r>
            <a:r>
              <a:rPr lang="ko-KR" altLang="en-US" b="1"/>
              <a:t>로 </a:t>
            </a:r>
            <a:r>
              <a:rPr lang="en-US" altLang="ko-KR" b="1"/>
              <a:t>PaaS-TA</a:t>
            </a:r>
            <a:r>
              <a:rPr lang="ko-KR" altLang="en-US" b="1"/>
              <a:t>에 </a:t>
            </a:r>
            <a:r>
              <a:rPr lang="en-US" altLang="ko-KR" b="1"/>
              <a:t>blue green</a:t>
            </a:r>
            <a:r>
              <a:rPr lang="ko-KR" altLang="en-US" b="1"/>
              <a:t> 배포 </a:t>
            </a:r>
            <a:endParaRPr lang="ko-KR" altLang="en-US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3"/>
          </p:nvPr>
        </p:nvSpPr>
        <p:spPr>
          <a:xfrm>
            <a:off x="577263" y="1066985"/>
            <a:ext cx="8980272" cy="276999"/>
          </a:xfrm>
        </p:spPr>
        <p:txBody>
          <a:bodyPr/>
          <a:lstStyle/>
          <a:p>
            <a:r>
              <a:rPr lang="en-US" altLang="ko-KR"/>
              <a:t>jenkins </a:t>
            </a:r>
            <a:r>
              <a:rPr lang="en-US" altLang="ko-KR" smtClean="0"/>
              <a:t>dashboard</a:t>
            </a:r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25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671" y="1772703"/>
            <a:ext cx="6504237" cy="43343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8780" y="972832"/>
            <a:ext cx="93970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mtClean="0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11" name="사각형 설명선 10"/>
          <p:cNvSpPr/>
          <p:nvPr/>
        </p:nvSpPr>
        <p:spPr>
          <a:xfrm>
            <a:off x="6428060" y="5743023"/>
            <a:ext cx="3477940" cy="443585"/>
          </a:xfrm>
          <a:prstGeom prst="wedgeRectCallout">
            <a:avLst>
              <a:gd name="adj1" fmla="val -30226"/>
              <a:gd name="adj2" fmla="val -18538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r>
              <a:rPr lang="en-US" altLang="ko-KR" smtClean="0">
                <a:solidFill>
                  <a:schemeClr val="tx1"/>
                </a:solidFill>
              </a:rPr>
              <a:t>) apm </a:t>
            </a:r>
            <a:r>
              <a:rPr lang="ko-KR" altLang="en-US" smtClean="0">
                <a:solidFill>
                  <a:schemeClr val="tx1"/>
                </a:solidFill>
              </a:rPr>
              <a:t>정보 확인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사각형 설명선 13"/>
          <p:cNvSpPr/>
          <p:nvPr/>
        </p:nvSpPr>
        <p:spPr>
          <a:xfrm>
            <a:off x="82866" y="4084780"/>
            <a:ext cx="3716596" cy="443585"/>
          </a:xfrm>
          <a:prstGeom prst="wedgeRectCallout">
            <a:avLst>
              <a:gd name="adj1" fmla="val 35180"/>
              <a:gd name="adj2" fmla="val -301667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r>
              <a:rPr lang="en-US" altLang="ko-KR" smtClean="0">
                <a:solidFill>
                  <a:schemeClr val="tx1"/>
                </a:solidFill>
              </a:rPr>
              <a:t>) </a:t>
            </a:r>
            <a:r>
              <a:rPr lang="ko-KR" altLang="en-US" smtClean="0">
                <a:solidFill>
                  <a:schemeClr val="tx1"/>
                </a:solidFill>
              </a:rPr>
              <a:t>볼려는 </a:t>
            </a:r>
            <a:r>
              <a:rPr lang="en-US" altLang="ko-KR" smtClean="0">
                <a:solidFill>
                  <a:schemeClr val="tx1"/>
                </a:solidFill>
              </a:rPr>
              <a:t>paper </a:t>
            </a:r>
            <a:r>
              <a:rPr lang="ko-KR" altLang="en-US" smtClean="0">
                <a:solidFill>
                  <a:schemeClr val="tx1"/>
                </a:solidFill>
              </a:rPr>
              <a:t>추가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993138" y="481469"/>
            <a:ext cx="1809791" cy="332399"/>
          </a:xfrm>
        </p:spPr>
        <p:txBody>
          <a:bodyPr/>
          <a:lstStyle/>
          <a:p>
            <a:r>
              <a:rPr lang="en-US" altLang="ko-KR" b="1"/>
              <a:t>scouter apm </a:t>
            </a:r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577263" y="1066985"/>
            <a:ext cx="8980272" cy="276999"/>
          </a:xfrm>
        </p:spPr>
        <p:txBody>
          <a:bodyPr/>
          <a:lstStyle/>
          <a:p>
            <a:r>
              <a:rPr lang="en-US" altLang="ko-KR"/>
              <a:t>scouter </a:t>
            </a:r>
            <a:r>
              <a:rPr lang="en-US" altLang="ko-KR" smtClean="0"/>
              <a:t>dashboard</a:t>
            </a:r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81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F31CB8-EE0B-4A6A-8561-904A0AB35B79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트렌드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0" dirty="0">
                <a:latin typeface="+mj-ea"/>
                <a:ea typeface="+mj-ea"/>
              </a:rPr>
              <a:t>Cloud </a:t>
            </a:r>
            <a:r>
              <a:rPr lang="ko-KR" altLang="en-US" b="0" dirty="0">
                <a:latin typeface="+mj-ea"/>
                <a:ea typeface="+mj-ea"/>
              </a:rPr>
              <a:t>시장 동향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mtClean="0"/>
              <a:t>01</a:t>
            </a:r>
            <a:endParaRPr lang="ko-KR" altLang="en-US" dirty="0"/>
          </a:p>
        </p:txBody>
      </p:sp>
      <p:sp>
        <p:nvSpPr>
          <p:cNvPr id="27" name="텍스트 개체 틀 9"/>
          <p:cNvSpPr txBox="1">
            <a:spLocks/>
          </p:cNvSpPr>
          <p:nvPr/>
        </p:nvSpPr>
        <p:spPr>
          <a:xfrm>
            <a:off x="0" y="5755278"/>
            <a:ext cx="9906000" cy="5232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글로벌 및 국내 </a:t>
            </a:r>
            <a:r>
              <a:rPr lang="ko-KR" altLang="en-US" sz="2800" dirty="0" err="1">
                <a:solidFill>
                  <a:schemeClr val="bg1"/>
                </a:solidFill>
              </a:rPr>
              <a:t>클라우드</a:t>
            </a:r>
            <a:r>
              <a:rPr lang="ko-KR" altLang="en-US" sz="2800" dirty="0">
                <a:solidFill>
                  <a:schemeClr val="bg1"/>
                </a:solidFill>
              </a:rPr>
              <a:t> 서비스 </a:t>
            </a:r>
            <a:r>
              <a:rPr lang="ko-KR" altLang="en-US" sz="2800" b="1" dirty="0">
                <a:solidFill>
                  <a:schemeClr val="accent4"/>
                </a:solidFill>
              </a:rPr>
              <a:t>매출의 증가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3582" y="5140752"/>
            <a:ext cx="3985386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2022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년까지 해외시장 규모 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3,312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억 달러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92728" y="5140752"/>
            <a:ext cx="4113627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2022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년까지 국내시장 규모 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조 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7238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억 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52" y="1485324"/>
            <a:ext cx="4299537" cy="3514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923" y="1485324"/>
            <a:ext cx="4487596" cy="35140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60388" y="6373405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출처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lang="ko-KR" altLang="en-US" sz="14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가트너</a:t>
            </a:r>
            <a:endParaRPr lang="en-US" altLang="ko-KR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800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libri Light"/>
        <a:ea typeface="KoPub돋움체 Bold"/>
        <a:cs typeface=""/>
      </a:majorFont>
      <a:minorFont>
        <a:latin typeface="KoPub돋움체 Light"/>
        <a:ea typeface="KoPub돋움체 Medium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mtClean="0">
            <a:latin typeface="KoPub돋움체 Medium"/>
            <a:ea typeface="KoPub돋움체 Medium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13370</TotalTime>
  <Words>5772</Words>
  <Application>Microsoft Office PowerPoint</Application>
  <PresentationFormat>A4 용지(210x297mm)</PresentationFormat>
  <Paragraphs>1430</Paragraphs>
  <Slides>83</Slides>
  <Notes>83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97" baseType="lpstr">
      <vt:lpstr>Adobe 고딕 Std B</vt:lpstr>
      <vt:lpstr>KoPubWorld돋움체 Medium</vt:lpstr>
      <vt:lpstr>KoPub돋움체 Bold</vt:lpstr>
      <vt:lpstr>KoPub돋움체 Light</vt:lpstr>
      <vt:lpstr>KoPub돋움체 Medium</vt:lpstr>
      <vt:lpstr>Noto Sans</vt:lpstr>
      <vt:lpstr>굴림</vt:lpstr>
      <vt:lpstr>굴림체</vt:lpstr>
      <vt:lpstr>나눔고딕</vt:lpstr>
      <vt:lpstr>넥슨Lv1고딕 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기본속성</vt:lpstr>
      <vt:lpstr>기본속성</vt:lpstr>
      <vt:lpstr>기본속성</vt:lpstr>
      <vt:lpstr>Cloud 발전과정</vt:lpstr>
      <vt:lpstr>Cloud 발전과정</vt:lpstr>
      <vt:lpstr>트렌드</vt:lpstr>
      <vt:lpstr>Cloud 기반 사업 추진 기업</vt:lpstr>
      <vt:lpstr>Cloud Model</vt:lpstr>
      <vt:lpstr>IaaS</vt:lpstr>
      <vt:lpstr>PaaS</vt:lpstr>
      <vt:lpstr>SaaS</vt:lpstr>
      <vt:lpstr>Cloud 모델 비교</vt:lpstr>
      <vt:lpstr>PowerPoint 프레젠테이션</vt:lpstr>
      <vt:lpstr>Cloud Native Application이란?</vt:lpstr>
      <vt:lpstr>Cloud Native Application이란?</vt:lpstr>
      <vt:lpstr>Cloud Native Application이란?</vt:lpstr>
      <vt:lpstr>Cloud Native Application이란?</vt:lpstr>
      <vt:lpstr>Cloud Native Application이란?</vt:lpstr>
      <vt:lpstr>Cloud Native Application이란?</vt:lpstr>
      <vt:lpstr>Cloud Native Application이란?</vt:lpstr>
      <vt:lpstr>Cloud Native Application이란?</vt:lpstr>
      <vt:lpstr>Cloud Native Application이란?</vt:lpstr>
      <vt:lpstr>Cloud Native Application이란?</vt:lpstr>
      <vt:lpstr>Cloud Native Application이란?</vt:lpstr>
      <vt:lpstr>Cloud Native Application이란?</vt:lpstr>
      <vt:lpstr>Cloud Native Application이란?</vt:lpstr>
      <vt:lpstr>Cloud Native Application이란?</vt:lpstr>
      <vt:lpstr>Cloud Native Application이란?</vt:lpstr>
      <vt:lpstr>Cloud Native Application이란?</vt:lpstr>
      <vt:lpstr>Cloud Native Application이란?</vt:lpstr>
      <vt:lpstr>Cloud Native Application이란?</vt:lpstr>
      <vt:lpstr>Cloud Native Application이란?</vt:lpstr>
      <vt:lpstr>Cloud Native Application이란?</vt:lpstr>
      <vt:lpstr>Cloud Native Application이란?</vt:lpstr>
      <vt:lpstr>왜 Cloud Native Application을 이용하는가?</vt:lpstr>
      <vt:lpstr>왜 Cloud Native Application을 이용하는가?</vt:lpstr>
      <vt:lpstr>왜 Cloud Native Application을 이용하는가?</vt:lpstr>
      <vt:lpstr>왜 Cloud Native Application을 이용하는가?</vt:lpstr>
      <vt:lpstr>왜 Cloud Native Application을 이용하는가?</vt:lpstr>
      <vt:lpstr>왜 Cloud Native Application을 이용하는가?</vt:lpstr>
      <vt:lpstr>Cloud Native Application의 장점과 단점</vt:lpstr>
      <vt:lpstr>Cloud Native Application의 장점과 단점</vt:lpstr>
      <vt:lpstr>Cloud Native Application의 장점과 단점</vt:lpstr>
      <vt:lpstr>Cloud Native Application의 장점과 단점</vt:lpstr>
      <vt:lpstr>Cloud Native Application의 장점과 단점</vt:lpstr>
      <vt:lpstr>Cloud Native Application의 장점과 단점</vt:lpstr>
      <vt:lpstr>Cloud Native Application의 장점과 단점</vt:lpstr>
      <vt:lpstr>Cloud Native Application의 장점과 단점</vt:lpstr>
      <vt:lpstr>클라우드 전환 개발 방법론</vt:lpstr>
      <vt:lpstr>PowerPoint 프레젠테이션</vt:lpstr>
      <vt:lpstr>MicroService Architecture</vt:lpstr>
      <vt:lpstr>MicroService Architecture</vt:lpstr>
      <vt:lpstr>MicroService Architecture</vt:lpstr>
      <vt:lpstr>MicroService Architecture</vt:lpstr>
      <vt:lpstr>PowerPoint 프레젠테이션</vt:lpstr>
      <vt:lpstr>PowerPoint 프레젠테이션</vt:lpstr>
      <vt:lpstr>Spring Cloud란</vt:lpstr>
      <vt:lpstr>MSA 구성 요소와 Spring Cloud</vt:lpstr>
      <vt:lpstr>Spring Cloud Config</vt:lpstr>
      <vt:lpstr>Spring Cloud Config</vt:lpstr>
      <vt:lpstr>Dynamic Service Discovery (Eureka Server) </vt:lpstr>
      <vt:lpstr>Dynamic Service Discovery (Eureka Server) </vt:lpstr>
      <vt:lpstr>Zuul API Gateway</vt:lpstr>
      <vt:lpstr>Zuul API Gateway</vt:lpstr>
      <vt:lpstr>Zuul API Gateway</vt:lpstr>
      <vt:lpstr>Zuul API Gateway</vt:lpstr>
      <vt:lpstr>Ribbon (Client Side Load Balancing)</vt:lpstr>
      <vt:lpstr>PowerPoint 프레젠테이션</vt:lpstr>
      <vt:lpstr>MSA 전환 전략</vt:lpstr>
      <vt:lpstr>Micro Service Architecture의 도입</vt:lpstr>
      <vt:lpstr>Micro Service Architecture의 도입</vt:lpstr>
      <vt:lpstr>Micro Service Architecture의 도입</vt:lpstr>
      <vt:lpstr>Micro Service Architecture의 도입</vt:lpstr>
      <vt:lpstr>Micro Service Architecture의 도입</vt:lpstr>
      <vt:lpstr>PowerPoint 프레젠테이션</vt:lpstr>
      <vt:lpstr>PaaS-TA AP 기반 PaaS 전환 </vt:lpstr>
      <vt:lpstr>nexus에 tomcat conf 올리기 </vt:lpstr>
      <vt:lpstr>gitlab 사용시 commsym을 위한 commsym.war 올리기 </vt:lpstr>
      <vt:lpstr>jenkins로 PaaS-TA에 blue green 배포 </vt:lpstr>
      <vt:lpstr>scouter apm 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Ban Se Youn</cp:lastModifiedBy>
  <cp:revision>8767</cp:revision>
  <dcterms:created xsi:type="dcterms:W3CDTF">2018-09-13T06:27:38Z</dcterms:created>
  <dcterms:modified xsi:type="dcterms:W3CDTF">2023-06-14T05:38:26Z</dcterms:modified>
  <cp:version/>
</cp:coreProperties>
</file>